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80" r:id="rId1"/>
  </p:sldMasterIdLst>
  <p:notesMasterIdLst>
    <p:notesMasterId r:id="rId7"/>
  </p:notesMasterIdLst>
  <p:handoutMasterIdLst>
    <p:handoutMasterId r:id="rId8"/>
  </p:handoutMasterIdLst>
  <p:sldIdLst>
    <p:sldId id="596" r:id="rId2"/>
    <p:sldId id="603" r:id="rId3"/>
    <p:sldId id="604" r:id="rId4"/>
    <p:sldId id="597" r:id="rId5"/>
    <p:sldId id="601" r:id="rId6"/>
  </p:sldIdLst>
  <p:sldSz cx="9144000" cy="6858000" type="screen4x3"/>
  <p:notesSz cx="9939338" cy="68072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UI Gothic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UI Gothic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UI Gothic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UI Gothic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UI Gothic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MS UI Gothic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MS UI Gothic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MS UI Gothic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MS UI Gothic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4" pos="55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91A"/>
    <a:srgbClr val="FF3399"/>
    <a:srgbClr val="002060"/>
    <a:srgbClr val="424996"/>
    <a:srgbClr val="E6E6E6"/>
    <a:srgbClr val="3B4B6B"/>
    <a:srgbClr val="E41080"/>
    <a:srgbClr val="B95386"/>
    <a:srgbClr val="F101CF"/>
    <a:srgbClr val="E40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89" autoAdjust="0"/>
    <p:restoredTop sz="95259" autoAdjust="0"/>
  </p:normalViewPr>
  <p:slideViewPr>
    <p:cSldViewPr snapToGrid="0" snapToObjects="1">
      <p:cViewPr varScale="1">
        <p:scale>
          <a:sx n="109" d="100"/>
          <a:sy n="109" d="100"/>
        </p:scale>
        <p:origin x="1746" y="96"/>
      </p:cViewPr>
      <p:guideLst>
        <p:guide orient="horz" pos="2115"/>
        <p:guide pos="2880"/>
        <p:guide pos="5560"/>
      </p:guideLst>
    </p:cSldViewPr>
  </p:slideViewPr>
  <p:outlineViewPr>
    <p:cViewPr>
      <p:scale>
        <a:sx n="33" d="100"/>
        <a:sy n="33" d="100"/>
      </p:scale>
      <p:origin x="0" y="-66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-1632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20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64" y="0"/>
            <a:ext cx="43084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9064"/>
            <a:ext cx="43084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7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64" y="6469064"/>
            <a:ext cx="43084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9E368FF-189C-43F2-9B64-64F7CA7260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3853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0864" y="0"/>
            <a:ext cx="43084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2763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563" y="3232150"/>
            <a:ext cx="7288212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9064"/>
            <a:ext cx="43084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0864" y="6469064"/>
            <a:ext cx="43084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D83667-0705-4D31-93B4-0D51308F98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78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1A1B8-31BC-4FBE-B465-318480B37AB7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298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1A1B8-31BC-4FBE-B465-318480B37A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1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1A1B8-31BC-4FBE-B465-318480B37AB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327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1A1B8-31BC-4FBE-B465-318480B37AB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208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1A1B8-31BC-4FBE-B465-318480B37AB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301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7BE3780C-F349-683B-01E2-C80F959CA5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73944" y="2596"/>
            <a:ext cx="7270056" cy="685280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B48F701-79E3-9A84-1CC2-9DB1C773AE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002" y="5852516"/>
            <a:ext cx="1705086" cy="19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4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・コンテンツ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A166DD-6568-DD58-E75F-933C598B8E71}"/>
              </a:ext>
            </a:extLst>
          </p:cNvPr>
          <p:cNvSpPr/>
          <p:nvPr userDrawn="1"/>
        </p:nvSpPr>
        <p:spPr>
          <a:xfrm>
            <a:off x="0" y="6762000"/>
            <a:ext cx="9144000" cy="9600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8825FBB-BEB1-A6F7-96D6-5464AAC132AB}"/>
              </a:ext>
            </a:extLst>
          </p:cNvPr>
          <p:cNvSpPr/>
          <p:nvPr userDrawn="1"/>
        </p:nvSpPr>
        <p:spPr>
          <a:xfrm>
            <a:off x="0" y="-3631"/>
            <a:ext cx="9144000" cy="97200"/>
          </a:xfrm>
          <a:prstGeom prst="rect">
            <a:avLst/>
          </a:prstGeom>
          <a:gradFill>
            <a:gsLst>
              <a:gs pos="0">
                <a:srgbClr val="2F98BE"/>
              </a:gs>
              <a:gs pos="100000">
                <a:srgbClr val="005D9D"/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0" name="スライド番号プレースホルダー 4">
            <a:extLst>
              <a:ext uri="{FF2B5EF4-FFF2-40B4-BE49-F238E27FC236}">
                <a16:creationId xmlns:a16="http://schemas.microsoft.com/office/drawing/2014/main" id="{C7996990-F73D-46EF-A11F-2E81A005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9485" y="6531399"/>
            <a:ext cx="96180" cy="123111"/>
          </a:xfrm>
        </p:spPr>
        <p:txBody>
          <a:bodyPr wrap="none" lIns="0" tIns="0" rIns="0" bIns="0">
            <a:normAutofit/>
          </a:bodyPr>
          <a:lstStyle>
            <a:lvl1pPr algn="ctr">
              <a:defRPr sz="554" b="1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defTabSz="422041" eaLnBrk="1" fontAlgn="auto" hangingPunct="1">
              <a:spcBef>
                <a:spcPts val="0"/>
              </a:spcBef>
              <a:spcAft>
                <a:spcPts val="0"/>
              </a:spcAft>
            </a:pPr>
            <a:fld id="{033B2F91-296A-3649-8916-2D881D18562C}" type="slidenum">
              <a:rPr lang="ja-JP" altLang="en-US" smtClean="0">
                <a:solidFill>
                  <a:prstClr val="black"/>
                </a:solidFill>
              </a:rPr>
              <a:pPr defTabSz="422041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pic>
        <p:nvPicPr>
          <p:cNvPr id="3" name="図 2" descr="テキスト, ロゴ&#10;&#10;中程度の精度で自動的に生成された説明">
            <a:extLst>
              <a:ext uri="{FF2B5EF4-FFF2-40B4-BE49-F238E27FC236}">
                <a16:creationId xmlns:a16="http://schemas.microsoft.com/office/drawing/2014/main" id="{12F7936E-417B-4449-83D4-A0FA294D9F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2789" y="201059"/>
            <a:ext cx="2432876" cy="44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5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pPr defTabSz="422041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pPr defTabSz="422041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pPr defTabSz="422041" eaLnBrk="1" fontAlgn="auto" hangingPunct="1">
              <a:spcBef>
                <a:spcPts val="0"/>
              </a:spcBef>
              <a:spcAft>
                <a:spcPts val="0"/>
              </a:spcAft>
            </a:pPr>
            <a:fld id="{033B2F91-296A-3649-8916-2D881D18562C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22041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6106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</p:sldLayoutIdLst>
  <p:hf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0" Type="http://schemas.microsoft.com/office/2007/relationships/hdphoto" Target="../media/hdphoto1.wdp"/><Relationship Id="rId4" Type="http://schemas.openxmlformats.org/officeDocument/2006/relationships/image" Target="../media/image10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648473" y="2261956"/>
            <a:ext cx="67505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WinActor</a:t>
            </a:r>
            <a:r>
              <a:rPr lang="en-US" altLang="ja-JP" sz="3200" b="1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®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フローティングライセンスのご紹介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3200" y="349010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u="sng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●●●●</a:t>
            </a:r>
            <a:r>
              <a:rPr kumimoji="1" lang="ja-JP" altLang="en-US" sz="2400" u="sng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御中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8473" y="4057435"/>
            <a:ext cx="8750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月〇日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株式会社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NTT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マーケティングアクト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ProCX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807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5"/>
          <p:cNvSpPr>
            <a:spLocks noGrp="1"/>
          </p:cNvSpPr>
          <p:nvPr>
            <p:ph idx="4294967295"/>
          </p:nvPr>
        </p:nvSpPr>
        <p:spPr>
          <a:xfrm>
            <a:off x="251520" y="1252333"/>
            <a:ext cx="8278813" cy="390525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b="1" dirty="0" err="1">
                <a:latin typeface="メイリオ" panose="020B0604030504040204" pitchFamily="50" charset="-128"/>
              </a:rPr>
              <a:t>WinActor</a:t>
            </a:r>
            <a:r>
              <a:rPr lang="en-US" altLang="ja-JP" b="1" baseline="30000" dirty="0">
                <a:latin typeface="メイリオ" panose="020B0604030504040204" pitchFamily="50" charset="-128"/>
              </a:rPr>
              <a:t>®</a:t>
            </a:r>
            <a:r>
              <a:rPr lang="ja-JP" altLang="en-US" b="1" dirty="0">
                <a:latin typeface="メイリオ" panose="020B0604030504040204" pitchFamily="50" charset="-128"/>
              </a:rPr>
              <a:t>フローティングライセンス対応版</a:t>
            </a:r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sz="quarter" idx="4294967295"/>
          </p:nvPr>
        </p:nvSpPr>
        <p:spPr>
          <a:xfrm>
            <a:off x="251520" y="3570083"/>
            <a:ext cx="8208963" cy="173513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altLang="ja-JP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WinActor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FL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）をインストールしたすべての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で、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保有するライセンス数の範囲内で動作させることができます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ライセンス管理をするためのサーバーアプリケーション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WinActor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 Floating License Admin)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が別途必要です</a:t>
            </a: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503040" y="1804499"/>
            <a:ext cx="8640960" cy="1442897"/>
          </a:xfrm>
          <a:prstGeom prst="rect">
            <a:avLst/>
          </a:prstGeom>
          <a:solidFill>
            <a:srgbClr val="2E3A76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+mj-ea"/>
                <a:ea typeface="+mj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j-ea"/>
                <a:ea typeface="+mj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tx1"/>
                </a:solidFill>
                <a:latin typeface="+mj-ea"/>
                <a:ea typeface="+mj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j-ea"/>
                <a:ea typeface="+mj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ja-JP" altLang="en-US" sz="2000" b="1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フローティングライセンスとは、</a:t>
            </a:r>
            <a:endParaRPr lang="en-US" altLang="ja-JP" sz="2000" b="1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Tx/>
              <a:buNone/>
            </a:pPr>
            <a:r>
              <a:rPr lang="ja-JP" altLang="en-US" sz="2000" b="1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インストールする台数ではなく、</a:t>
            </a:r>
            <a:r>
              <a:rPr lang="ja-JP" altLang="en-US" sz="20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同時に実行するコンピュータの数</a:t>
            </a:r>
            <a:r>
              <a:rPr lang="ja-JP" altLang="en-US" sz="2000" b="1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br>
              <a:rPr lang="en-US" altLang="ja-JP" sz="2000" b="1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b="1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制限することで効率的に利用することができます。</a:t>
            </a:r>
          </a:p>
        </p:txBody>
      </p:sp>
      <p:sp>
        <p:nvSpPr>
          <p:cNvPr id="11" name="テキスト ボックス 10"/>
          <p:cNvSpPr txBox="1"/>
          <p:nvPr/>
        </p:nvSpPr>
        <p:spPr bwMode="auto">
          <a:xfrm>
            <a:off x="251520" y="6459290"/>
            <a:ext cx="4480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en-US" altLang="ja-JP" sz="1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WinActor</a:t>
            </a:r>
            <a:r>
              <a:rPr lang="en-US" altLang="ja-JP" sz="1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®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NTT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アドバンステクノロジ株式会社の登録商標です。</a:t>
            </a:r>
            <a:endParaRPr lang="en-US" altLang="ja-JP" sz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31D95880-2D75-4D37-98E0-8EEA9CF4BE91}"/>
              </a:ext>
            </a:extLst>
          </p:cNvPr>
          <p:cNvSpPr txBox="1">
            <a:spLocks/>
          </p:cNvSpPr>
          <p:nvPr/>
        </p:nvSpPr>
        <p:spPr>
          <a:xfrm>
            <a:off x="251520" y="275599"/>
            <a:ext cx="5935375" cy="54359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b="0" i="0" kern="120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WinActor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フローティングライセンス概要</a:t>
            </a:r>
          </a:p>
        </p:txBody>
      </p:sp>
    </p:spTree>
    <p:extLst>
      <p:ext uri="{BB962C8B-B14F-4D97-AF65-F5344CB8AC3E}">
        <p14:creationId xmlns:p14="http://schemas.microsoft.com/office/powerpoint/2010/main" val="275640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タイトル 1"/>
          <p:cNvSpPr txBox="1">
            <a:spLocks/>
          </p:cNvSpPr>
          <p:nvPr/>
        </p:nvSpPr>
        <p:spPr>
          <a:xfrm>
            <a:off x="278612" y="242431"/>
            <a:ext cx="5378811" cy="54359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b="0" i="0" kern="120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ja-JP" altLang="en-US" b="1"/>
              <a:t>ノードロックとフローティングの違い</a:t>
            </a:r>
            <a:endParaRPr lang="ja-JP" altLang="en-US" b="1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761202" y="889881"/>
            <a:ext cx="3240000" cy="479952"/>
          </a:xfrm>
          <a:prstGeom prst="wedgeRoundRectCallout">
            <a:avLst>
              <a:gd name="adj1" fmla="val -32539"/>
              <a:gd name="adj2" fmla="val -34466"/>
              <a:gd name="adj3" fmla="val 16667"/>
            </a:avLst>
          </a:prstGeom>
          <a:solidFill>
            <a:srgbClr val="E73D44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ノードロックライセンス版</a:t>
            </a:r>
            <a:endParaRPr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5218816" y="884723"/>
            <a:ext cx="3240000" cy="479952"/>
          </a:xfrm>
          <a:prstGeom prst="wedgeRoundRectCallout">
            <a:avLst>
              <a:gd name="adj1" fmla="val -32539"/>
              <a:gd name="adj2" fmla="val -34466"/>
              <a:gd name="adj3" fmla="val 16667"/>
            </a:avLst>
          </a:prstGeom>
          <a:solidFill>
            <a:srgbClr val="0085FF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フローティングライセンス版</a:t>
            </a:r>
            <a:endParaRPr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" name="直線コネクタ 12"/>
          <p:cNvCxnSpPr>
            <a:stCxn id="14" idx="2"/>
          </p:cNvCxnSpPr>
          <p:nvPr/>
        </p:nvCxnSpPr>
        <p:spPr bwMode="auto">
          <a:xfrm>
            <a:off x="6766412" y="2269695"/>
            <a:ext cx="25220" cy="2240224"/>
          </a:xfrm>
          <a:prstGeom prst="line">
            <a:avLst/>
          </a:prstGeom>
          <a:solidFill>
            <a:srgbClr val="0033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Picture 19" descr="SQL s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8646" y="1653949"/>
            <a:ext cx="435531" cy="61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角丸四角形 14"/>
          <p:cNvSpPr/>
          <p:nvPr/>
        </p:nvSpPr>
        <p:spPr bwMode="auto">
          <a:xfrm>
            <a:off x="4811669" y="2390878"/>
            <a:ext cx="3866073" cy="1108923"/>
          </a:xfrm>
          <a:prstGeom prst="roundRect">
            <a:avLst/>
          </a:prstGeom>
          <a:noFill/>
          <a:ln w="2857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4924143" y="3673920"/>
            <a:ext cx="3713659" cy="1099219"/>
            <a:chOff x="5070597" y="5109493"/>
            <a:chExt cx="3376054" cy="999290"/>
          </a:xfrm>
        </p:grpSpPr>
        <p:pic>
          <p:nvPicPr>
            <p:cNvPr id="17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70597" y="5246031"/>
              <a:ext cx="1143806" cy="854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201705" y="5244687"/>
              <a:ext cx="1143806" cy="854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302845" y="5253837"/>
              <a:ext cx="1143806" cy="854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1" name="直線コネクタ 7"/>
            <p:cNvCxnSpPr/>
            <p:nvPr/>
          </p:nvCxnSpPr>
          <p:spPr bwMode="auto">
            <a:xfrm rot="10800000" flipV="1">
              <a:off x="5620810" y="5109493"/>
              <a:ext cx="1110132" cy="144343"/>
            </a:xfrm>
            <a:prstGeom prst="bentConnector3">
              <a:avLst>
                <a:gd name="adj1" fmla="val 100563"/>
              </a:avLst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コネクタ 7"/>
            <p:cNvCxnSpPr>
              <a:endCxn id="20" idx="0"/>
            </p:cNvCxnSpPr>
            <p:nvPr/>
          </p:nvCxnSpPr>
          <p:spPr bwMode="auto">
            <a:xfrm>
              <a:off x="6740633" y="5109494"/>
              <a:ext cx="1134115" cy="144343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グループ化 22"/>
          <p:cNvGrpSpPr/>
          <p:nvPr/>
        </p:nvGrpSpPr>
        <p:grpSpPr>
          <a:xfrm>
            <a:off x="4893693" y="2473963"/>
            <a:ext cx="3713659" cy="1099219"/>
            <a:chOff x="5070597" y="5109493"/>
            <a:chExt cx="3376054" cy="999290"/>
          </a:xfrm>
        </p:grpSpPr>
        <p:pic>
          <p:nvPicPr>
            <p:cNvPr id="24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70597" y="5246031"/>
              <a:ext cx="1143806" cy="854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201705" y="5244687"/>
              <a:ext cx="1143806" cy="854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302845" y="5253837"/>
              <a:ext cx="1143806" cy="854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7" name="直線コネクタ 7"/>
            <p:cNvCxnSpPr/>
            <p:nvPr/>
          </p:nvCxnSpPr>
          <p:spPr bwMode="auto">
            <a:xfrm rot="10800000" flipV="1">
              <a:off x="5620810" y="5109493"/>
              <a:ext cx="1110132" cy="144343"/>
            </a:xfrm>
            <a:prstGeom prst="bentConnector3">
              <a:avLst>
                <a:gd name="adj1" fmla="val 100563"/>
              </a:avLst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直線コネクタ 7"/>
            <p:cNvCxnSpPr>
              <a:endCxn id="26" idx="0"/>
            </p:cNvCxnSpPr>
            <p:nvPr/>
          </p:nvCxnSpPr>
          <p:spPr bwMode="auto">
            <a:xfrm>
              <a:off x="6740633" y="5109494"/>
              <a:ext cx="1134115" cy="144343"/>
            </a:xfrm>
            <a:prstGeom prst="bentConnector2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9" name="角丸四角形 28"/>
          <p:cNvSpPr/>
          <p:nvPr/>
        </p:nvSpPr>
        <p:spPr bwMode="auto">
          <a:xfrm>
            <a:off x="4807184" y="3595197"/>
            <a:ext cx="3866073" cy="1108923"/>
          </a:xfrm>
          <a:prstGeom prst="roundRect">
            <a:avLst/>
          </a:prstGeom>
          <a:noFill/>
          <a:ln w="2857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06231" y="2393007"/>
            <a:ext cx="931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財務部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690019" y="3600958"/>
            <a:ext cx="931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総務部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2" name="直線コネクタ 31"/>
          <p:cNvCxnSpPr>
            <a:stCxn id="14" idx="2"/>
            <a:endCxn id="25" idx="0"/>
          </p:cNvCxnSpPr>
          <p:nvPr/>
        </p:nvCxnSpPr>
        <p:spPr bwMode="auto">
          <a:xfrm>
            <a:off x="6766412" y="2269695"/>
            <a:ext cx="593" cy="352981"/>
          </a:xfrm>
          <a:prstGeom prst="line">
            <a:avLst/>
          </a:prstGeom>
          <a:solidFill>
            <a:srgbClr val="0033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ドーナツ 32"/>
          <p:cNvSpPr/>
          <p:nvPr/>
        </p:nvSpPr>
        <p:spPr bwMode="auto">
          <a:xfrm>
            <a:off x="5259976" y="2686478"/>
            <a:ext cx="586520" cy="570958"/>
          </a:xfrm>
          <a:prstGeom prst="donut">
            <a:avLst>
              <a:gd name="adj" fmla="val 8528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ドーナツ 33"/>
          <p:cNvSpPr/>
          <p:nvPr/>
        </p:nvSpPr>
        <p:spPr bwMode="auto">
          <a:xfrm>
            <a:off x="6516765" y="3938961"/>
            <a:ext cx="586520" cy="570958"/>
          </a:xfrm>
          <a:prstGeom prst="donut">
            <a:avLst>
              <a:gd name="adj" fmla="val 8528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ドーナツ 34"/>
          <p:cNvSpPr/>
          <p:nvPr/>
        </p:nvSpPr>
        <p:spPr bwMode="auto">
          <a:xfrm>
            <a:off x="5254982" y="3918065"/>
            <a:ext cx="586520" cy="570958"/>
          </a:xfrm>
          <a:prstGeom prst="donut">
            <a:avLst>
              <a:gd name="adj" fmla="val 8528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ドーナツ 35"/>
          <p:cNvSpPr/>
          <p:nvPr/>
        </p:nvSpPr>
        <p:spPr bwMode="auto">
          <a:xfrm>
            <a:off x="7733992" y="3922809"/>
            <a:ext cx="586520" cy="570958"/>
          </a:xfrm>
          <a:prstGeom prst="donut">
            <a:avLst>
              <a:gd name="adj" fmla="val 8528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881" y="2789665"/>
            <a:ext cx="367457" cy="37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866" y="2812988"/>
            <a:ext cx="367457" cy="37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903" y="2808463"/>
            <a:ext cx="367457" cy="37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811" y="4009368"/>
            <a:ext cx="367457" cy="37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796" y="4032691"/>
            <a:ext cx="367457" cy="37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833" y="4028166"/>
            <a:ext cx="367457" cy="37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003" y="1675197"/>
            <a:ext cx="250978" cy="25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正方形/長方形 43"/>
          <p:cNvSpPr/>
          <p:nvPr/>
        </p:nvSpPr>
        <p:spPr bwMode="auto">
          <a:xfrm>
            <a:off x="172417" y="1553146"/>
            <a:ext cx="4320000" cy="4647702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03827" y="4883157"/>
            <a:ext cx="3910489" cy="996033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400" b="1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WinActor</a:t>
            </a:r>
            <a:r>
              <a:rPr lang="en-US" altLang="ja-JP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は利用する</a:t>
            </a:r>
            <a:r>
              <a:rPr lang="en-US" altLang="ja-JP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にインストール</a:t>
            </a:r>
            <a:endParaRPr kumimoji="1" lang="en-US" altLang="ja-JP" sz="14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・端末ごとにライセンスが必要</a:t>
            </a:r>
            <a:endParaRPr kumimoji="1" lang="en-US" altLang="ja-JP" sz="14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・ハードウェア情報が変更されると動作不可</a:t>
            </a:r>
            <a:endParaRPr kumimoji="1" lang="en-US" altLang="ja-JP" sz="14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308871" y="2372400"/>
            <a:ext cx="3987723" cy="2382261"/>
            <a:chOff x="403761" y="2181352"/>
            <a:chExt cx="3987723" cy="2382261"/>
          </a:xfrm>
        </p:grpSpPr>
        <p:grpSp>
          <p:nvGrpSpPr>
            <p:cNvPr id="47" name="グループ化 46"/>
            <p:cNvGrpSpPr/>
            <p:nvPr/>
          </p:nvGrpSpPr>
          <p:grpSpPr>
            <a:xfrm>
              <a:off x="403761" y="2181352"/>
              <a:ext cx="3987723" cy="2382261"/>
              <a:chOff x="151556" y="2429293"/>
              <a:chExt cx="3987723" cy="2382261"/>
            </a:xfrm>
          </p:grpSpPr>
          <p:sp>
            <p:nvSpPr>
              <p:cNvPr id="52" name="テキスト ボックス 51"/>
              <p:cNvSpPr txBox="1"/>
              <p:nvPr/>
            </p:nvSpPr>
            <p:spPr>
              <a:xfrm>
                <a:off x="167768" y="2431422"/>
                <a:ext cx="9316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財務部</a:t>
                </a:r>
                <a:endPara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151556" y="3639373"/>
                <a:ext cx="9316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総務部</a:t>
                </a:r>
                <a:endPara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54" name="グループ化 53"/>
              <p:cNvGrpSpPr/>
              <p:nvPr/>
            </p:nvGrpSpPr>
            <p:grpSpPr>
              <a:xfrm>
                <a:off x="268721" y="2429293"/>
                <a:ext cx="3870558" cy="2382261"/>
                <a:chOff x="268721" y="2429293"/>
                <a:chExt cx="3870558" cy="2382261"/>
              </a:xfrm>
            </p:grpSpPr>
            <p:grpSp>
              <p:nvGrpSpPr>
                <p:cNvPr id="55" name="グループ化 54"/>
                <p:cNvGrpSpPr/>
                <p:nvPr/>
              </p:nvGrpSpPr>
              <p:grpSpPr>
                <a:xfrm>
                  <a:off x="273206" y="2429293"/>
                  <a:ext cx="3866073" cy="1182304"/>
                  <a:chOff x="273206" y="2429293"/>
                  <a:chExt cx="3866073" cy="1182304"/>
                </a:xfrm>
              </p:grpSpPr>
              <p:sp>
                <p:nvSpPr>
                  <p:cNvPr id="64" name="角丸四角形 63"/>
                  <p:cNvSpPr/>
                  <p:nvPr/>
                </p:nvSpPr>
                <p:spPr bwMode="auto">
                  <a:xfrm>
                    <a:off x="273206" y="2429293"/>
                    <a:ext cx="3866073" cy="1108923"/>
                  </a:xfrm>
                  <a:prstGeom prst="roundRect">
                    <a:avLst/>
                  </a:prstGeom>
                  <a:noFill/>
                  <a:ln w="28575" cap="flat" cmpd="sng" algn="ctr">
                    <a:solidFill>
                      <a:schemeClr val="accent2">
                        <a:lumMod val="20000"/>
                        <a:lumOff val="8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2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grpSp>
                <p:nvGrpSpPr>
                  <p:cNvPr id="66" name="グループ化 65"/>
                  <p:cNvGrpSpPr/>
                  <p:nvPr/>
                </p:nvGrpSpPr>
                <p:grpSpPr>
                  <a:xfrm>
                    <a:off x="355230" y="2661091"/>
                    <a:ext cx="3713659" cy="950506"/>
                    <a:chOff x="5070597" y="5244687"/>
                    <a:chExt cx="3376054" cy="864096"/>
                  </a:xfrm>
                </p:grpSpPr>
                <p:pic>
                  <p:nvPicPr>
                    <p:cNvPr id="67" name="Picture 2" descr="https://business-icon.com/highresolution/041-icon-business.pn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 bwMode="auto">
                    <a:xfrm>
                      <a:off x="5070597" y="5246031"/>
                      <a:ext cx="1143806" cy="854946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68" name="図 67"/>
                    <p:cNvPicPr>
                      <a:picLocks noChangeAspect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503575" y="5404721"/>
                      <a:ext cx="327384" cy="332129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9" name="Picture 2" descr="https://business-icon.com/highresolution/041-icon-business.pn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 bwMode="auto">
                    <a:xfrm>
                      <a:off x="6201705" y="5244687"/>
                      <a:ext cx="1143806" cy="854946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70" name="図 69"/>
                    <p:cNvPicPr>
                      <a:picLocks noChangeAspect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621343" y="5404721"/>
                      <a:ext cx="327384" cy="332129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71" name="Picture 2" descr="https://business-icon.com/highresolution/041-icon-business.pn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 bwMode="auto">
                    <a:xfrm>
                      <a:off x="7302845" y="5253837"/>
                      <a:ext cx="1143806" cy="854946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</p:grpSp>
            <p:grpSp>
              <p:nvGrpSpPr>
                <p:cNvPr id="56" name="グループ化 55"/>
                <p:cNvGrpSpPr/>
                <p:nvPr/>
              </p:nvGrpSpPr>
              <p:grpSpPr>
                <a:xfrm>
                  <a:off x="268721" y="3633612"/>
                  <a:ext cx="3866073" cy="1177942"/>
                  <a:chOff x="268721" y="3633612"/>
                  <a:chExt cx="3866073" cy="1177942"/>
                </a:xfrm>
              </p:grpSpPr>
              <p:grpSp>
                <p:nvGrpSpPr>
                  <p:cNvPr id="58" name="グループ化 57"/>
                  <p:cNvGrpSpPr/>
                  <p:nvPr/>
                </p:nvGrpSpPr>
                <p:grpSpPr>
                  <a:xfrm>
                    <a:off x="385680" y="3861048"/>
                    <a:ext cx="3713659" cy="950506"/>
                    <a:chOff x="5070597" y="5244687"/>
                    <a:chExt cx="3376054" cy="864096"/>
                  </a:xfrm>
                </p:grpSpPr>
                <p:pic>
                  <p:nvPicPr>
                    <p:cNvPr id="60" name="Picture 2" descr="https://business-icon.com/highresolution/041-icon-business.pn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 bwMode="auto">
                    <a:xfrm>
                      <a:off x="5070597" y="5246031"/>
                      <a:ext cx="1143806" cy="854946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61" name="図 60"/>
                    <p:cNvPicPr>
                      <a:picLocks noChangeAspect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503575" y="5404721"/>
                      <a:ext cx="327384" cy="332129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62" name="Picture 2" descr="https://business-icon.com/highresolution/041-icon-business.pn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 bwMode="auto">
                    <a:xfrm>
                      <a:off x="6201705" y="5244687"/>
                      <a:ext cx="1143806" cy="854946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63" name="Picture 2" descr="https://business-icon.com/highresolution/041-icon-business.pn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 bwMode="auto">
                    <a:xfrm>
                      <a:off x="7302845" y="5253837"/>
                      <a:ext cx="1143806" cy="854946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sp>
                <p:nvSpPr>
                  <p:cNvPr id="59" name="角丸四角形 58"/>
                  <p:cNvSpPr/>
                  <p:nvPr/>
                </p:nvSpPr>
                <p:spPr bwMode="auto">
                  <a:xfrm>
                    <a:off x="268721" y="3633612"/>
                    <a:ext cx="3866073" cy="1108923"/>
                  </a:xfrm>
                  <a:prstGeom prst="roundRect">
                    <a:avLst/>
                  </a:prstGeom>
                  <a:noFill/>
                  <a:ln w="28575" cap="flat" cmpd="sng" algn="ctr">
                    <a:solidFill>
                      <a:schemeClr val="accent2">
                        <a:lumMod val="20000"/>
                        <a:lumOff val="8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2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</p:grpSp>
            <p:pic>
              <p:nvPicPr>
                <p:cNvPr id="57" name="図 56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58192" y="2837128"/>
                  <a:ext cx="360122" cy="365342"/>
                </a:xfrm>
                <a:prstGeom prst="rect">
                  <a:avLst/>
                </a:prstGeom>
              </p:spPr>
            </p:pic>
          </p:grpSp>
        </p:grpSp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4020" y="2208539"/>
              <a:ext cx="234315" cy="291465"/>
            </a:xfrm>
            <a:prstGeom prst="rect">
              <a:avLst/>
            </a:prstGeom>
          </p:spPr>
        </p:pic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9394" y="2205392"/>
              <a:ext cx="234315" cy="291465"/>
            </a:xfrm>
            <a:prstGeom prst="rect">
              <a:avLst/>
            </a:prstGeom>
          </p:spPr>
        </p:pic>
        <p:pic>
          <p:nvPicPr>
            <p:cNvPr id="50" name="図 4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0519" y="2202326"/>
              <a:ext cx="234315" cy="291465"/>
            </a:xfrm>
            <a:prstGeom prst="rect">
              <a:avLst/>
            </a:prstGeom>
          </p:spPr>
        </p:pic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8973" y="3398434"/>
              <a:ext cx="234315" cy="291465"/>
            </a:xfrm>
            <a:prstGeom prst="rect">
              <a:avLst/>
            </a:prstGeom>
          </p:spPr>
        </p:pic>
      </p:grpSp>
      <p:sp>
        <p:nvSpPr>
          <p:cNvPr id="72" name="正方形/長方形 71"/>
          <p:cNvSpPr/>
          <p:nvPr/>
        </p:nvSpPr>
        <p:spPr bwMode="auto">
          <a:xfrm>
            <a:off x="4639014" y="1553146"/>
            <a:ext cx="4320000" cy="4647702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848137" y="4882510"/>
            <a:ext cx="4013288" cy="130380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400" b="1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WinActor</a:t>
            </a:r>
            <a:r>
              <a:rPr lang="en-US" altLang="ja-JP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は利用する</a:t>
            </a:r>
            <a:r>
              <a:rPr lang="en-US" altLang="ja-JP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にインストール</a:t>
            </a:r>
            <a:endParaRPr kumimoji="1" lang="en-US" altLang="ja-JP" sz="14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保有ライセンス数の範囲で利用可能</a:t>
            </a:r>
            <a:endParaRPr lang="en-US" altLang="ja-JP" sz="14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en-US" altLang="ja-JP" sz="1400" b="1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WinActor</a:t>
            </a:r>
            <a:r>
              <a:rPr kumimoji="1"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端末のハードウェア情報が変更可能</a:t>
            </a:r>
            <a:endParaRPr kumimoji="1" lang="en-US" altLang="ja-JP" sz="14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900" b="1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b="1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ライセンス管理サーバーはハードウェア情報の固定が必要です。</a:t>
            </a:r>
            <a:endParaRPr kumimoji="1" lang="en-US" altLang="ja-JP" sz="900" b="1" dirty="0">
              <a:solidFill>
                <a:srgbClr val="FF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297393" y="1784288"/>
            <a:ext cx="957582" cy="3847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ライセンス</a:t>
            </a:r>
            <a:endParaRPr kumimoji="1" lang="en-US" altLang="ja-JP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管理サーバ</a:t>
            </a:r>
            <a:r>
              <a:rPr lang="ja-JP" altLang="en-US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endParaRPr lang="en-US" altLang="ja-JP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597742" y="1662380"/>
            <a:ext cx="1080000" cy="56647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lIns="72000" tIns="108000" rIns="72000" bIns="72000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ライセンス</a:t>
            </a:r>
            <a:endParaRPr kumimoji="1" lang="en-US" altLang="ja-JP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保有数　４</a:t>
            </a:r>
            <a:endParaRPr kumimoji="1" lang="en-US" altLang="ja-JP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7190055" y="1762388"/>
            <a:ext cx="318221" cy="408300"/>
            <a:chOff x="7576020" y="1781729"/>
            <a:chExt cx="318221" cy="408300"/>
          </a:xfrm>
        </p:grpSpPr>
        <p:pic>
          <p:nvPicPr>
            <p:cNvPr id="77" name="図 7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6020" y="1781729"/>
              <a:ext cx="234315" cy="291465"/>
            </a:xfrm>
            <a:prstGeom prst="rect">
              <a:avLst/>
            </a:prstGeom>
          </p:spPr>
        </p:pic>
        <p:pic>
          <p:nvPicPr>
            <p:cNvPr id="78" name="図 7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9926" y="1898564"/>
              <a:ext cx="234315" cy="291465"/>
            </a:xfrm>
            <a:prstGeom prst="rect">
              <a:avLst/>
            </a:prstGeom>
          </p:spPr>
        </p:pic>
      </p:grpSp>
      <p:grpSp>
        <p:nvGrpSpPr>
          <p:cNvPr id="79" name="グループ化 78"/>
          <p:cNvGrpSpPr/>
          <p:nvPr/>
        </p:nvGrpSpPr>
        <p:grpSpPr>
          <a:xfrm>
            <a:off x="6510946" y="2721759"/>
            <a:ext cx="1809566" cy="1772008"/>
            <a:chOff x="8062828" y="3240094"/>
            <a:chExt cx="1809566" cy="1772008"/>
          </a:xfrm>
          <a:solidFill>
            <a:srgbClr val="FF0000"/>
          </a:solidFill>
        </p:grpSpPr>
        <p:sp>
          <p:nvSpPr>
            <p:cNvPr id="80" name="ドーナツ 79"/>
            <p:cNvSpPr/>
            <p:nvPr/>
          </p:nvSpPr>
          <p:spPr bwMode="auto">
            <a:xfrm>
              <a:off x="8068647" y="4441144"/>
              <a:ext cx="586520" cy="570958"/>
            </a:xfrm>
            <a:prstGeom prst="donut">
              <a:avLst>
                <a:gd name="adj" fmla="val 8528"/>
              </a:avLst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1" name="ドーナツ 80"/>
            <p:cNvSpPr/>
            <p:nvPr/>
          </p:nvSpPr>
          <p:spPr bwMode="auto">
            <a:xfrm>
              <a:off x="8062828" y="3279034"/>
              <a:ext cx="586520" cy="570958"/>
            </a:xfrm>
            <a:prstGeom prst="donut">
              <a:avLst>
                <a:gd name="adj" fmla="val 8528"/>
              </a:avLst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2" name="ドーナツ 81"/>
            <p:cNvSpPr/>
            <p:nvPr/>
          </p:nvSpPr>
          <p:spPr bwMode="auto">
            <a:xfrm>
              <a:off x="9285874" y="4424992"/>
              <a:ext cx="586520" cy="570958"/>
            </a:xfrm>
            <a:prstGeom prst="donut">
              <a:avLst>
                <a:gd name="adj" fmla="val 8528"/>
              </a:avLst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3" name="ドーナツ 82"/>
            <p:cNvSpPr/>
            <p:nvPr/>
          </p:nvSpPr>
          <p:spPr bwMode="auto">
            <a:xfrm>
              <a:off x="9269988" y="3240094"/>
              <a:ext cx="586520" cy="570958"/>
            </a:xfrm>
            <a:prstGeom prst="donut">
              <a:avLst>
                <a:gd name="adj" fmla="val 8528"/>
              </a:avLst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84" name="乗算 83"/>
          <p:cNvSpPr/>
          <p:nvPr/>
        </p:nvSpPr>
        <p:spPr bwMode="auto">
          <a:xfrm>
            <a:off x="1871546" y="3652136"/>
            <a:ext cx="1080000" cy="1080000"/>
          </a:xfrm>
          <a:prstGeom prst="mathMultiply">
            <a:avLst>
              <a:gd name="adj1" fmla="val 6989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5" name="乗算 84"/>
          <p:cNvSpPr/>
          <p:nvPr/>
        </p:nvSpPr>
        <p:spPr bwMode="auto">
          <a:xfrm>
            <a:off x="3061290" y="3650100"/>
            <a:ext cx="1080000" cy="1080000"/>
          </a:xfrm>
          <a:prstGeom prst="mathMultiply">
            <a:avLst>
              <a:gd name="adj1" fmla="val 6989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 bwMode="auto">
          <a:xfrm>
            <a:off x="257460" y="6429811"/>
            <a:ext cx="43145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en-US" altLang="ja-JP" sz="1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WinActor</a:t>
            </a:r>
            <a:r>
              <a:rPr lang="en-US" altLang="ja-JP" sz="1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®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NTT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アドバンステクノロジ株式会社の登録商標です。</a:t>
            </a:r>
            <a:endParaRPr lang="en-US" altLang="ja-JP" sz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999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タイトル 1"/>
          <p:cNvSpPr txBox="1">
            <a:spLocks/>
          </p:cNvSpPr>
          <p:nvPr/>
        </p:nvSpPr>
        <p:spPr>
          <a:xfrm>
            <a:off x="217368" y="203023"/>
            <a:ext cx="5502254" cy="54359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b="0" i="0" kern="120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ja-JP" b="1" dirty="0"/>
              <a:t>WinActor</a:t>
            </a:r>
            <a:r>
              <a:rPr lang="ja-JP" altLang="en-US" b="1" dirty="0"/>
              <a:t>製品ラインナップイメージ</a:t>
            </a:r>
          </a:p>
        </p:txBody>
      </p:sp>
      <p:pic>
        <p:nvPicPr>
          <p:cNvPr id="67" name="Picture 47" descr="internet cloud smaller"/>
          <p:cNvPicPr>
            <a:picLocks noChangeAspect="1" noChangeArrowheads="1"/>
          </p:cNvPicPr>
          <p:nvPr/>
        </p:nvPicPr>
        <p:blipFill>
          <a:blip r:embed="rId3" cstate="print"/>
          <a:srcRect t="19904"/>
          <a:stretch>
            <a:fillRect/>
          </a:stretch>
        </p:blipFill>
        <p:spPr bwMode="auto">
          <a:xfrm>
            <a:off x="2775963" y="1979927"/>
            <a:ext cx="12557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8" name="グループ化 67"/>
          <p:cNvGrpSpPr/>
          <p:nvPr/>
        </p:nvGrpSpPr>
        <p:grpSpPr>
          <a:xfrm>
            <a:off x="3021255" y="1123648"/>
            <a:ext cx="2846600" cy="1163975"/>
            <a:chOff x="1087024" y="1204721"/>
            <a:chExt cx="2846600" cy="1373612"/>
          </a:xfrm>
        </p:grpSpPr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024" y="1930558"/>
              <a:ext cx="2846600" cy="647775"/>
            </a:xfrm>
            <a:prstGeom prst="rect">
              <a:avLst/>
            </a:prstGeom>
          </p:spPr>
        </p:pic>
        <p:sp>
          <p:nvSpPr>
            <p:cNvPr id="70" name="角丸四角形吹き出し 69"/>
            <p:cNvSpPr/>
            <p:nvPr/>
          </p:nvSpPr>
          <p:spPr>
            <a:xfrm>
              <a:off x="1282452" y="1204721"/>
              <a:ext cx="2537909" cy="377711"/>
            </a:xfrm>
            <a:prstGeom prst="wedgeRoundRectCallout">
              <a:avLst>
                <a:gd name="adj1" fmla="val -13171"/>
                <a:gd name="adj2" fmla="val 83506"/>
                <a:gd name="adj3" fmla="val 16667"/>
              </a:avLst>
            </a:prstGeom>
            <a:solidFill>
              <a:srgbClr val="FFFF99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クラウド型管理機能</a:t>
              </a:r>
            </a:p>
          </p:txBody>
        </p:sp>
      </p:grpSp>
      <p:sp>
        <p:nvSpPr>
          <p:cNvPr id="71" name="正方形/長方形 70"/>
          <p:cNvSpPr/>
          <p:nvPr/>
        </p:nvSpPr>
        <p:spPr>
          <a:xfrm>
            <a:off x="439956" y="1140541"/>
            <a:ext cx="8244934" cy="180252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3" name="グループ化 72"/>
          <p:cNvGrpSpPr/>
          <p:nvPr/>
        </p:nvGrpSpPr>
        <p:grpSpPr>
          <a:xfrm>
            <a:off x="6113147" y="1204279"/>
            <a:ext cx="2547431" cy="1585546"/>
            <a:chOff x="5524397" y="1192987"/>
            <a:chExt cx="2547431" cy="1871110"/>
          </a:xfrm>
        </p:grpSpPr>
        <p:grpSp>
          <p:nvGrpSpPr>
            <p:cNvPr id="74" name="グループ化 73"/>
            <p:cNvGrpSpPr/>
            <p:nvPr/>
          </p:nvGrpSpPr>
          <p:grpSpPr>
            <a:xfrm>
              <a:off x="5604190" y="1963319"/>
              <a:ext cx="2210588" cy="451425"/>
              <a:chOff x="6270918" y="1369864"/>
              <a:chExt cx="1134381" cy="231652"/>
            </a:xfrm>
          </p:grpSpPr>
          <p:pic>
            <p:nvPicPr>
              <p:cNvPr id="77" name="グラフィックス 1">
                <a:extLst>
                  <a:ext uri="{FF2B5EF4-FFF2-40B4-BE49-F238E27FC236}">
                    <a16:creationId xmlns:a16="http://schemas.microsoft.com/office/drawing/2014/main" id="{A449B41E-8AFF-4E86-A7E3-226E8A1A2E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020272" y="1377457"/>
                <a:ext cx="385027" cy="224059"/>
              </a:xfrm>
              <a:prstGeom prst="rect">
                <a:avLst/>
              </a:prstGeom>
            </p:spPr>
          </p:pic>
          <p:pic>
            <p:nvPicPr>
              <p:cNvPr id="78" name="グラフィックス 1">
                <a:extLst>
                  <a:ext uri="{FF2B5EF4-FFF2-40B4-BE49-F238E27FC236}">
                    <a16:creationId xmlns:a16="http://schemas.microsoft.com/office/drawing/2014/main" id="{E52C60AC-5412-4E80-A602-E91D11BF96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70918" y="1369864"/>
                <a:ext cx="416322" cy="227850"/>
              </a:xfrm>
              <a:prstGeom prst="rect">
                <a:avLst/>
              </a:prstGeom>
            </p:spPr>
          </p:pic>
          <p:sp>
            <p:nvSpPr>
              <p:cNvPr id="79" name="加算 78"/>
              <p:cNvSpPr/>
              <p:nvPr/>
            </p:nvSpPr>
            <p:spPr bwMode="auto">
              <a:xfrm>
                <a:off x="6745744" y="1394646"/>
                <a:ext cx="216024" cy="203068"/>
              </a:xfrm>
              <a:prstGeom prst="mathPlus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75" name="角丸四角形吹き出し 74"/>
            <p:cNvSpPr/>
            <p:nvPr/>
          </p:nvSpPr>
          <p:spPr>
            <a:xfrm>
              <a:off x="5524397" y="1192987"/>
              <a:ext cx="2547431" cy="377711"/>
            </a:xfrm>
            <a:prstGeom prst="wedgeRoundRectCallout">
              <a:avLst>
                <a:gd name="adj1" fmla="val -13171"/>
                <a:gd name="adj2" fmla="val 83506"/>
                <a:gd name="adj3" fmla="val 16667"/>
              </a:avLst>
            </a:prstGeom>
            <a:solidFill>
              <a:srgbClr val="FFFF99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オンプレミス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型管理機能</a:t>
              </a:r>
            </a:p>
          </p:txBody>
        </p:sp>
        <p:pic>
          <p:nvPicPr>
            <p:cNvPr id="76" name="Picture 19" descr="SQL sm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559158" y="2448351"/>
              <a:ext cx="435531" cy="615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0" name="角丸四角形吹き出し 79"/>
          <p:cNvSpPr/>
          <p:nvPr/>
        </p:nvSpPr>
        <p:spPr>
          <a:xfrm>
            <a:off x="536490" y="1123648"/>
            <a:ext cx="2537909" cy="320066"/>
          </a:xfrm>
          <a:prstGeom prst="wedgeRoundRectCallout">
            <a:avLst>
              <a:gd name="adj1" fmla="val -13171"/>
              <a:gd name="adj2" fmla="val 83506"/>
              <a:gd name="adj3" fmla="val 16667"/>
            </a:avLst>
          </a:prstGeom>
          <a:solidFill>
            <a:srgbClr val="FFFF9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ライセンス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管理機能</a:t>
            </a:r>
          </a:p>
        </p:txBody>
      </p:sp>
      <p:pic>
        <p:nvPicPr>
          <p:cNvPr id="81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273" y1="37313" x2="25758" y2="58209"/>
                        <a14:foregroundMark x1="35606" y1="39552" x2="68182" y2="64925"/>
                        <a14:foregroundMark x1="68182" y1="78358" x2="22727" y2="59701"/>
                        <a14:foregroundMark x1="43939" y1="82090" x2="56818" y2="41045"/>
                        <a14:foregroundMark x1="33333" y1="80597" x2="17424" y2="35821"/>
                        <a14:foregroundMark x1="25000" y1="26119" x2="93939" y2="42537"/>
                        <a14:foregroundMark x1="73485" y1="44030" x2="81061" y2="671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007" y="1508339"/>
            <a:ext cx="650971" cy="66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19" descr="SQL sm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76809" y="2197006"/>
            <a:ext cx="435531" cy="61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3" name="グループ化 82"/>
          <p:cNvGrpSpPr/>
          <p:nvPr/>
        </p:nvGrpSpPr>
        <p:grpSpPr>
          <a:xfrm>
            <a:off x="750615" y="4859736"/>
            <a:ext cx="944509" cy="663607"/>
            <a:chOff x="450461" y="1928972"/>
            <a:chExt cx="1516108" cy="1133225"/>
          </a:xfrm>
        </p:grpSpPr>
        <p:pic>
          <p:nvPicPr>
            <p:cNvPr id="84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50461" y="1928972"/>
              <a:ext cx="1516108" cy="1133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図 84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0760" y="2165593"/>
              <a:ext cx="433945" cy="440234"/>
            </a:xfrm>
            <a:prstGeom prst="rect">
              <a:avLst/>
            </a:prstGeom>
          </p:spPr>
        </p:pic>
      </p:grpSp>
      <p:grpSp>
        <p:nvGrpSpPr>
          <p:cNvPr id="89" name="グループ化 88"/>
          <p:cNvGrpSpPr/>
          <p:nvPr/>
        </p:nvGrpSpPr>
        <p:grpSpPr>
          <a:xfrm>
            <a:off x="3769925" y="4875705"/>
            <a:ext cx="944509" cy="663607"/>
            <a:chOff x="450461" y="1928972"/>
            <a:chExt cx="1516108" cy="1133225"/>
          </a:xfrm>
        </p:grpSpPr>
        <p:pic>
          <p:nvPicPr>
            <p:cNvPr id="90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50461" y="1928972"/>
              <a:ext cx="1516108" cy="1133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" name="図 10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0760" y="2165593"/>
              <a:ext cx="433945" cy="440234"/>
            </a:xfrm>
            <a:prstGeom prst="rect">
              <a:avLst/>
            </a:prstGeom>
          </p:spPr>
        </p:pic>
      </p:grpSp>
      <p:grpSp>
        <p:nvGrpSpPr>
          <p:cNvPr id="104" name="グループ化 103"/>
          <p:cNvGrpSpPr/>
          <p:nvPr/>
        </p:nvGrpSpPr>
        <p:grpSpPr>
          <a:xfrm>
            <a:off x="7726569" y="4291947"/>
            <a:ext cx="944509" cy="663607"/>
            <a:chOff x="450461" y="1928972"/>
            <a:chExt cx="1516108" cy="1133225"/>
          </a:xfrm>
        </p:grpSpPr>
        <p:pic>
          <p:nvPicPr>
            <p:cNvPr id="105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50461" y="1928972"/>
              <a:ext cx="1516108" cy="1133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8" name="図 117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0760" y="2165593"/>
              <a:ext cx="433945" cy="440234"/>
            </a:xfrm>
            <a:prstGeom prst="rect">
              <a:avLst/>
            </a:prstGeom>
          </p:spPr>
        </p:pic>
      </p:grpSp>
      <p:grpSp>
        <p:nvGrpSpPr>
          <p:cNvPr id="119" name="グループ化 118"/>
          <p:cNvGrpSpPr/>
          <p:nvPr/>
        </p:nvGrpSpPr>
        <p:grpSpPr>
          <a:xfrm>
            <a:off x="448819" y="4107218"/>
            <a:ext cx="2625580" cy="2121339"/>
            <a:chOff x="1333134" y="4105508"/>
            <a:chExt cx="2386891" cy="2275820"/>
          </a:xfrm>
        </p:grpSpPr>
        <p:sp>
          <p:nvSpPr>
            <p:cNvPr id="120" name="正方形/長方形 119"/>
            <p:cNvSpPr/>
            <p:nvPr/>
          </p:nvSpPr>
          <p:spPr>
            <a:xfrm>
              <a:off x="1949457" y="5754742"/>
              <a:ext cx="1141863" cy="307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WinActor</a:t>
              </a:r>
              <a:r>
                <a:rPr kumimoji="1" lang="en-US" altLang="ja-JP" sz="900" b="1" i="0" u="none" strike="noStrike" kern="1200" cap="none" spc="0" normalizeH="0" baseline="8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®</a:t>
              </a:r>
              <a:endParaRPr kumimoji="1" lang="ja-JP" altLang="en-US" sz="900" b="1" i="0" u="none" strike="noStrike" kern="1200" cap="none" spc="0" normalizeH="0" baseline="8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121" name="グループ化 120"/>
            <p:cNvGrpSpPr/>
            <p:nvPr/>
          </p:nvGrpSpPr>
          <p:grpSpPr>
            <a:xfrm>
              <a:off x="1333134" y="4105508"/>
              <a:ext cx="2386891" cy="2275820"/>
              <a:chOff x="1333134" y="3966130"/>
              <a:chExt cx="2386891" cy="2275820"/>
            </a:xfrm>
          </p:grpSpPr>
          <p:sp>
            <p:nvSpPr>
              <p:cNvPr id="122" name="正方形/長方形 121"/>
              <p:cNvSpPr/>
              <p:nvPr/>
            </p:nvSpPr>
            <p:spPr>
              <a:xfrm>
                <a:off x="1333134" y="3966130"/>
                <a:ext cx="2386891" cy="2127166"/>
              </a:xfrm>
              <a:prstGeom prst="rect">
                <a:avLst/>
              </a:prstGeom>
              <a:noFill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3" name="正方形/長方形 122"/>
              <p:cNvSpPr/>
              <p:nvPr/>
            </p:nvSpPr>
            <p:spPr>
              <a:xfrm>
                <a:off x="1970783" y="5934173"/>
                <a:ext cx="1098924" cy="307777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人事部</a:t>
                </a:r>
              </a:p>
            </p:txBody>
          </p:sp>
        </p:grpSp>
      </p:grpSp>
      <p:grpSp>
        <p:nvGrpSpPr>
          <p:cNvPr id="124" name="グループ化 123"/>
          <p:cNvGrpSpPr/>
          <p:nvPr/>
        </p:nvGrpSpPr>
        <p:grpSpPr>
          <a:xfrm>
            <a:off x="3254065" y="4106328"/>
            <a:ext cx="2625580" cy="2116399"/>
            <a:chOff x="3883358" y="4105508"/>
            <a:chExt cx="2386891" cy="2270520"/>
          </a:xfrm>
        </p:grpSpPr>
        <p:grpSp>
          <p:nvGrpSpPr>
            <p:cNvPr id="125" name="グループ化 124"/>
            <p:cNvGrpSpPr/>
            <p:nvPr/>
          </p:nvGrpSpPr>
          <p:grpSpPr>
            <a:xfrm>
              <a:off x="3883358" y="4105508"/>
              <a:ext cx="2386891" cy="2270520"/>
              <a:chOff x="3883358" y="3966130"/>
              <a:chExt cx="2386891" cy="2270520"/>
            </a:xfrm>
          </p:grpSpPr>
          <p:sp>
            <p:nvSpPr>
              <p:cNvPr id="133" name="正方形/長方形 132"/>
              <p:cNvSpPr/>
              <p:nvPr/>
            </p:nvSpPr>
            <p:spPr>
              <a:xfrm>
                <a:off x="3883358" y="3966130"/>
                <a:ext cx="2386891" cy="2127166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34" name="正方形/長方形 133"/>
              <p:cNvSpPr/>
              <p:nvPr/>
            </p:nvSpPr>
            <p:spPr>
              <a:xfrm>
                <a:off x="4544203" y="5928873"/>
                <a:ext cx="1098924" cy="30777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経理部</a:t>
                </a:r>
              </a:p>
            </p:txBody>
          </p:sp>
        </p:grpSp>
        <p:sp>
          <p:nvSpPr>
            <p:cNvPr id="132" name="正方形/長方形 131"/>
            <p:cNvSpPr/>
            <p:nvPr/>
          </p:nvSpPr>
          <p:spPr>
            <a:xfrm>
              <a:off x="4544203" y="5754742"/>
              <a:ext cx="1165180" cy="307776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ja-JP" sz="1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WinActor</a:t>
              </a:r>
              <a:r>
                <a:rPr lang="en-US" altLang="ja-JP" sz="900" b="1" baseline="80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®</a:t>
              </a:r>
              <a:endPara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35" name="グループ化 134"/>
          <p:cNvGrpSpPr/>
          <p:nvPr/>
        </p:nvGrpSpPr>
        <p:grpSpPr>
          <a:xfrm>
            <a:off x="6059310" y="4106328"/>
            <a:ext cx="2625580" cy="2116399"/>
            <a:chOff x="6433581" y="4105508"/>
            <a:chExt cx="2386891" cy="2270520"/>
          </a:xfrm>
        </p:grpSpPr>
        <p:grpSp>
          <p:nvGrpSpPr>
            <p:cNvPr id="137" name="グループ化 136"/>
            <p:cNvGrpSpPr/>
            <p:nvPr/>
          </p:nvGrpSpPr>
          <p:grpSpPr>
            <a:xfrm>
              <a:off x="6433581" y="4105508"/>
              <a:ext cx="2386891" cy="2270520"/>
              <a:chOff x="6433581" y="3966130"/>
              <a:chExt cx="2386891" cy="2270520"/>
            </a:xfrm>
          </p:grpSpPr>
          <p:sp>
            <p:nvSpPr>
              <p:cNvPr id="139" name="正方形/長方形 138"/>
              <p:cNvSpPr/>
              <p:nvPr/>
            </p:nvSpPr>
            <p:spPr>
              <a:xfrm>
                <a:off x="6433581" y="3966130"/>
                <a:ext cx="2386891" cy="2127166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40" name="正方形/長方形 139"/>
              <p:cNvSpPr/>
              <p:nvPr/>
            </p:nvSpPr>
            <p:spPr>
              <a:xfrm>
                <a:off x="7077564" y="5928873"/>
                <a:ext cx="1098924" cy="30777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総務部</a:t>
                </a:r>
              </a:p>
            </p:txBody>
          </p:sp>
        </p:grpSp>
        <p:sp>
          <p:nvSpPr>
            <p:cNvPr id="138" name="正方形/長方形 137"/>
            <p:cNvSpPr/>
            <p:nvPr/>
          </p:nvSpPr>
          <p:spPr>
            <a:xfrm>
              <a:off x="7077837" y="5754742"/>
              <a:ext cx="1165180" cy="307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ja-JP" sz="1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WinActor</a:t>
              </a:r>
              <a:r>
                <a:rPr lang="en-US" altLang="ja-JP" sz="900" b="1" baseline="80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®</a:t>
              </a:r>
              <a:endPara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41" name="雲形吹き出し 140"/>
          <p:cNvSpPr/>
          <p:nvPr/>
        </p:nvSpPr>
        <p:spPr bwMode="auto">
          <a:xfrm>
            <a:off x="6138695" y="3935285"/>
            <a:ext cx="1711988" cy="581860"/>
          </a:xfrm>
          <a:prstGeom prst="cloudCallout">
            <a:avLst>
              <a:gd name="adj1" fmla="val 48547"/>
              <a:gd name="adj2" fmla="val 47731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エラー</a:t>
            </a:r>
            <a:endParaRPr lang="en-US" altLang="ja-JP" sz="16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2" name="雲形吹き出し 141"/>
          <p:cNvSpPr/>
          <p:nvPr/>
        </p:nvSpPr>
        <p:spPr bwMode="auto">
          <a:xfrm>
            <a:off x="4117171" y="3897415"/>
            <a:ext cx="1711988" cy="708023"/>
          </a:xfrm>
          <a:prstGeom prst="cloudCallout">
            <a:avLst>
              <a:gd name="adj1" fmla="val 22435"/>
              <a:gd name="adj2" fmla="val 81639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シナリオ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実行中</a:t>
            </a:r>
          </a:p>
        </p:txBody>
      </p:sp>
      <p:grpSp>
        <p:nvGrpSpPr>
          <p:cNvPr id="143" name="グループ化 142"/>
          <p:cNvGrpSpPr/>
          <p:nvPr/>
        </p:nvGrpSpPr>
        <p:grpSpPr>
          <a:xfrm>
            <a:off x="439957" y="3985660"/>
            <a:ext cx="944509" cy="663607"/>
            <a:chOff x="439957" y="3866142"/>
            <a:chExt cx="944509" cy="783126"/>
          </a:xfrm>
        </p:grpSpPr>
        <p:pic>
          <p:nvPicPr>
            <p:cNvPr id="144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39957" y="3866142"/>
              <a:ext cx="944509" cy="783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5" name="Picture 5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0" r="100000">
                          <a14:foregroundMark x1="27273" y1="37313" x2="25758" y2="58209"/>
                          <a14:foregroundMark x1="35606" y1="39552" x2="68182" y2="64925"/>
                          <a14:foregroundMark x1="68182" y1="78358" x2="22727" y2="59701"/>
                          <a14:foregroundMark x1="43939" y1="82090" x2="56818" y2="41045"/>
                          <a14:foregroundMark x1="33333" y1="80597" x2="17424" y2="35821"/>
                          <a14:foregroundMark x1="25000" y1="26119" x2="93939" y2="42537"/>
                          <a14:foregroundMark x1="73485" y1="44030" x2="81061" y2="6716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185" y="4007899"/>
              <a:ext cx="334052" cy="339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6" name="グループ化 145"/>
          <p:cNvGrpSpPr/>
          <p:nvPr/>
        </p:nvGrpSpPr>
        <p:grpSpPr>
          <a:xfrm>
            <a:off x="3300332" y="3985659"/>
            <a:ext cx="944509" cy="663607"/>
            <a:chOff x="3300332" y="3866141"/>
            <a:chExt cx="944509" cy="783126"/>
          </a:xfrm>
        </p:grpSpPr>
        <p:pic>
          <p:nvPicPr>
            <p:cNvPr id="147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300332" y="3866141"/>
              <a:ext cx="944509" cy="783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8" name="Picture 5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0" r="100000">
                          <a14:foregroundMark x1="27273" y1="37313" x2="25758" y2="58209"/>
                          <a14:foregroundMark x1="35606" y1="39552" x2="68182" y2="64925"/>
                          <a14:foregroundMark x1="68182" y1="78358" x2="22727" y2="59701"/>
                          <a14:foregroundMark x1="43939" y1="82090" x2="56818" y2="41045"/>
                          <a14:foregroundMark x1="33333" y1="80597" x2="17424" y2="35821"/>
                          <a14:foregroundMark x1="25000" y1="26119" x2="93939" y2="42537"/>
                          <a14:foregroundMark x1="73485" y1="44030" x2="81061" y2="6716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1122" y="3996576"/>
              <a:ext cx="334052" cy="339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49" name="直線矢印コネクタ 148"/>
          <p:cNvCxnSpPr>
            <a:stCxn id="69" idx="2"/>
            <a:endCxn id="142" idx="3"/>
          </p:cNvCxnSpPr>
          <p:nvPr/>
        </p:nvCxnSpPr>
        <p:spPr bwMode="auto">
          <a:xfrm>
            <a:off x="4444555" y="2287623"/>
            <a:ext cx="528610" cy="1650274"/>
          </a:xfrm>
          <a:prstGeom prst="straightConnector1">
            <a:avLst/>
          </a:prstGeom>
          <a:solidFill>
            <a:srgbClr val="0033CC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0" name="直線矢印コネクタ 149"/>
          <p:cNvCxnSpPr>
            <a:stCxn id="76" idx="2"/>
            <a:endCxn id="142" idx="3"/>
          </p:cNvCxnSpPr>
          <p:nvPr/>
        </p:nvCxnSpPr>
        <p:spPr bwMode="auto">
          <a:xfrm flipH="1">
            <a:off x="4973165" y="2789825"/>
            <a:ext cx="2392509" cy="1148072"/>
          </a:xfrm>
          <a:prstGeom prst="straightConnector1">
            <a:avLst/>
          </a:prstGeom>
          <a:solidFill>
            <a:srgbClr val="0033CC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1" name="直線矢印コネクタ 150"/>
          <p:cNvCxnSpPr>
            <a:stCxn id="69" idx="2"/>
            <a:endCxn id="141" idx="3"/>
          </p:cNvCxnSpPr>
          <p:nvPr/>
        </p:nvCxnSpPr>
        <p:spPr bwMode="auto">
          <a:xfrm>
            <a:off x="4444555" y="2287623"/>
            <a:ext cx="2550134" cy="1680930"/>
          </a:xfrm>
          <a:prstGeom prst="straightConnector1">
            <a:avLst/>
          </a:prstGeom>
          <a:solidFill>
            <a:srgbClr val="0033CC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2" name="直線矢印コネクタ 151"/>
          <p:cNvCxnSpPr>
            <a:stCxn id="76" idx="2"/>
            <a:endCxn id="141" idx="3"/>
          </p:cNvCxnSpPr>
          <p:nvPr/>
        </p:nvCxnSpPr>
        <p:spPr bwMode="auto">
          <a:xfrm flipH="1">
            <a:off x="6994689" y="2789825"/>
            <a:ext cx="370985" cy="1178728"/>
          </a:xfrm>
          <a:prstGeom prst="straightConnector1">
            <a:avLst/>
          </a:prstGeom>
          <a:solidFill>
            <a:srgbClr val="0033CC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153" name="グループ化 152"/>
          <p:cNvGrpSpPr/>
          <p:nvPr/>
        </p:nvGrpSpPr>
        <p:grpSpPr>
          <a:xfrm>
            <a:off x="4894830" y="4834689"/>
            <a:ext cx="944509" cy="663607"/>
            <a:chOff x="4894830" y="4715171"/>
            <a:chExt cx="944509" cy="783126"/>
          </a:xfrm>
        </p:grpSpPr>
        <p:pic>
          <p:nvPicPr>
            <p:cNvPr id="154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94830" y="4715171"/>
              <a:ext cx="944509" cy="783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5" name="図 154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31914" y="4886400"/>
              <a:ext cx="270340" cy="304228"/>
            </a:xfrm>
            <a:prstGeom prst="rect">
              <a:avLst/>
            </a:prstGeom>
          </p:spPr>
        </p:pic>
      </p:grpSp>
      <p:cxnSp>
        <p:nvCxnSpPr>
          <p:cNvPr id="156" name="直線矢印コネクタ 155"/>
          <p:cNvCxnSpPr>
            <a:stCxn id="82" idx="2"/>
            <a:endCxn id="144" idx="0"/>
          </p:cNvCxnSpPr>
          <p:nvPr/>
        </p:nvCxnSpPr>
        <p:spPr bwMode="auto">
          <a:xfrm flipH="1">
            <a:off x="912212" y="2812752"/>
            <a:ext cx="882363" cy="1172908"/>
          </a:xfrm>
          <a:prstGeom prst="straightConnector1">
            <a:avLst/>
          </a:prstGeom>
          <a:solidFill>
            <a:srgbClr val="0033CC"/>
          </a:solidFill>
          <a:ln w="38100" cap="flat" cmpd="sng" algn="ctr">
            <a:solidFill>
              <a:schemeClr val="accent2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7" name="直線矢印コネクタ 156"/>
          <p:cNvCxnSpPr>
            <a:stCxn id="82" idx="2"/>
            <a:endCxn id="147" idx="0"/>
          </p:cNvCxnSpPr>
          <p:nvPr/>
        </p:nvCxnSpPr>
        <p:spPr bwMode="auto">
          <a:xfrm>
            <a:off x="1794575" y="2812752"/>
            <a:ext cx="1978012" cy="1172907"/>
          </a:xfrm>
          <a:prstGeom prst="straightConnector1">
            <a:avLst/>
          </a:prstGeom>
          <a:solidFill>
            <a:srgbClr val="0033CC"/>
          </a:solidFill>
          <a:ln w="38100" cap="flat" cmpd="sng" algn="ctr">
            <a:solidFill>
              <a:schemeClr val="accent2"/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158" name="グループ化 157"/>
          <p:cNvGrpSpPr/>
          <p:nvPr/>
        </p:nvGrpSpPr>
        <p:grpSpPr>
          <a:xfrm>
            <a:off x="6420685" y="4783806"/>
            <a:ext cx="944509" cy="663607"/>
            <a:chOff x="450461" y="1928972"/>
            <a:chExt cx="1516108" cy="1133225"/>
          </a:xfrm>
        </p:grpSpPr>
        <p:pic>
          <p:nvPicPr>
            <p:cNvPr id="159" name="Picture 2" descr="https://business-icon.com/highresolution/041-icon-business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50461" y="1928972"/>
              <a:ext cx="1516108" cy="1133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0" name="図 15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0760" y="2165593"/>
              <a:ext cx="433945" cy="440234"/>
            </a:xfrm>
            <a:prstGeom prst="rect">
              <a:avLst/>
            </a:prstGeom>
          </p:spPr>
        </p:pic>
      </p:grpSp>
      <p:cxnSp>
        <p:nvCxnSpPr>
          <p:cNvPr id="161" name="直線矢印コネクタ 160"/>
          <p:cNvCxnSpPr>
            <a:stCxn id="144" idx="0"/>
            <a:endCxn id="69" idx="2"/>
          </p:cNvCxnSpPr>
          <p:nvPr/>
        </p:nvCxnSpPr>
        <p:spPr bwMode="auto">
          <a:xfrm flipV="1">
            <a:off x="912212" y="2287623"/>
            <a:ext cx="3532343" cy="1698037"/>
          </a:xfrm>
          <a:prstGeom prst="straightConnector1">
            <a:avLst/>
          </a:prstGeom>
          <a:solidFill>
            <a:srgbClr val="0033CC"/>
          </a:solidFill>
          <a:ln w="38100" cap="flat" cmpd="sng" algn="ctr">
            <a:solidFill>
              <a:schemeClr val="accent2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2" name="直線矢印コネクタ 161"/>
          <p:cNvCxnSpPr>
            <a:stCxn id="147" idx="0"/>
            <a:endCxn id="69" idx="2"/>
          </p:cNvCxnSpPr>
          <p:nvPr/>
        </p:nvCxnSpPr>
        <p:spPr bwMode="auto">
          <a:xfrm flipV="1">
            <a:off x="3772587" y="2287623"/>
            <a:ext cx="671968" cy="1698036"/>
          </a:xfrm>
          <a:prstGeom prst="straightConnector1">
            <a:avLst/>
          </a:prstGeom>
          <a:solidFill>
            <a:srgbClr val="0033CC"/>
          </a:solidFill>
          <a:ln w="38100" cap="flat" cmpd="sng" algn="ctr">
            <a:solidFill>
              <a:schemeClr val="accent2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163" name="Picture 19" descr="SQL sm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43123" y="4438273"/>
            <a:ext cx="526992" cy="74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図 16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431" y="4410943"/>
            <a:ext cx="270340" cy="304228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219075" y="926612"/>
            <a:ext cx="5760733" cy="5423591"/>
          </a:xfrm>
          <a:prstGeom prst="rect">
            <a:avLst/>
          </a:prstGeom>
          <a:noFill/>
          <a:ln w="76200">
            <a:solidFill>
              <a:srgbClr val="E609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 bwMode="auto">
          <a:xfrm>
            <a:off x="124797" y="6468148"/>
            <a:ext cx="43197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en-US" altLang="ja-JP" sz="1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WinActor</a:t>
            </a:r>
            <a:r>
              <a:rPr lang="en-US" altLang="ja-JP" sz="1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®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NTT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アドバンステクノロジ株式会社の登録商標です。</a:t>
            </a:r>
            <a:endParaRPr lang="en-US" altLang="ja-JP" sz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34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タイトル 1"/>
          <p:cNvSpPr txBox="1">
            <a:spLocks/>
          </p:cNvSpPr>
          <p:nvPr/>
        </p:nvSpPr>
        <p:spPr>
          <a:xfrm>
            <a:off x="96772" y="203551"/>
            <a:ext cx="5417574" cy="54359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b="0" i="0" kern="120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ja-JP" b="1" dirty="0"/>
              <a:t>WinActor</a:t>
            </a:r>
            <a:r>
              <a:rPr lang="ja-JP" altLang="en-US" b="1" dirty="0"/>
              <a:t>製品ラインナップ　早見表</a:t>
            </a:r>
          </a:p>
        </p:txBody>
      </p:sp>
      <p:graphicFrame>
        <p:nvGraphicFramePr>
          <p:cNvPr id="72" name="コンテンツ プレースホルダー 6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34351897"/>
              </p:ext>
            </p:extLst>
          </p:nvPr>
        </p:nvGraphicFramePr>
        <p:xfrm>
          <a:off x="96772" y="983226"/>
          <a:ext cx="8950456" cy="5399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5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554">
                  <a:extLst>
                    <a:ext uri="{9D8B030D-6E8A-4147-A177-3AD203B41FA5}">
                      <a16:colId xmlns:a16="http://schemas.microsoft.com/office/drawing/2014/main" val="716607539"/>
                    </a:ext>
                  </a:extLst>
                </a:gridCol>
                <a:gridCol w="482770">
                  <a:extLst>
                    <a:ext uri="{9D8B030D-6E8A-4147-A177-3AD203B41FA5}">
                      <a16:colId xmlns:a16="http://schemas.microsoft.com/office/drawing/2014/main" val="1979569532"/>
                    </a:ext>
                  </a:extLst>
                </a:gridCol>
                <a:gridCol w="477706">
                  <a:extLst>
                    <a:ext uri="{9D8B030D-6E8A-4147-A177-3AD203B41FA5}">
                      <a16:colId xmlns:a16="http://schemas.microsoft.com/office/drawing/2014/main" val="331314261"/>
                    </a:ext>
                  </a:extLst>
                </a:gridCol>
                <a:gridCol w="470354">
                  <a:extLst>
                    <a:ext uri="{9D8B030D-6E8A-4147-A177-3AD203B41FA5}">
                      <a16:colId xmlns:a16="http://schemas.microsoft.com/office/drawing/2014/main" val="3709341744"/>
                    </a:ext>
                  </a:extLst>
                </a:gridCol>
                <a:gridCol w="869573">
                  <a:extLst>
                    <a:ext uri="{9D8B030D-6E8A-4147-A177-3AD203B41FA5}">
                      <a16:colId xmlns:a16="http://schemas.microsoft.com/office/drawing/2014/main" val="2937091802"/>
                    </a:ext>
                  </a:extLst>
                </a:gridCol>
                <a:gridCol w="984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0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16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374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年間ライセンス種類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作成</a:t>
                      </a:r>
                      <a:endParaRPr kumimoji="1" lang="en-US" altLang="ja-JP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機能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実行</a:t>
                      </a:r>
                      <a:endParaRPr kumimoji="1" lang="en-US" altLang="ja-JP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機能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実行</a:t>
                      </a:r>
                      <a:endParaRPr kumimoji="1" lang="en-US" altLang="ja-JP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管理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ライセンス</a:t>
                      </a:r>
                      <a:endParaRPr kumimoji="1" lang="en-US" altLang="ja-JP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管理機能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提供形態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購入</a:t>
                      </a:r>
                      <a:endParaRPr kumimoji="1" lang="en-US" altLang="ja-JP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単位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67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ノードロック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フル機能版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オンプレミス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45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実行版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実行制御管理機能からの指示のみに従い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動作する管理実行版アプリも選択可能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1956378"/>
                  </a:ext>
                </a:extLst>
              </a:tr>
              <a:tr h="588547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フローティング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フル機能版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ライセンス管理機能と通信することで動作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1279158"/>
                  </a:ext>
                </a:extLst>
              </a:tr>
              <a:tr h="565462">
                <a:tc v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en-US" altLang="ja-JP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実行版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ライセンス管理機能と通信することで動作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1352259"/>
                  </a:ext>
                </a:extLst>
              </a:tr>
              <a:tr h="5885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WinActor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FLA</a:t>
                      </a:r>
                      <a:b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(Floating License ADMIN)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en-US" altLang="ja-JP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✕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オンプレミス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ライセンス管理サーバアプリケーション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フローティング利用の場合に購入が必須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684707"/>
                  </a:ext>
                </a:extLst>
              </a:tr>
              <a:tr h="96875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WinActor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Manager on Cloud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en-US" altLang="ja-JP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en-US" altLang="ja-JP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クラウド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環境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・ユーザーアカウント／グループの管理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・ダッシュボード表示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05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WinActor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クライアント登録／管理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05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WinActor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実行グループの登録／管理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・ファイルの登録／管理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・シナリオの登録／管理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・スケジュールの登録／管理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・ログ管理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8623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105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WinDirector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powered by NTT-AT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△</a:t>
                      </a:r>
                      <a:b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要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FLA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オンプレミス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672657"/>
                  </a:ext>
                </a:extLst>
              </a:tr>
            </a:tbl>
          </a:graphicData>
        </a:graphic>
      </p:graphicFrame>
      <p:sp>
        <p:nvSpPr>
          <p:cNvPr id="86" name="正方形/長方形 85"/>
          <p:cNvSpPr/>
          <p:nvPr/>
        </p:nvSpPr>
        <p:spPr>
          <a:xfrm>
            <a:off x="96772" y="3782914"/>
            <a:ext cx="2194144" cy="1657834"/>
          </a:xfrm>
          <a:prstGeom prst="rect">
            <a:avLst/>
          </a:prstGeom>
          <a:noFill/>
          <a:ln w="76200">
            <a:solidFill>
              <a:srgbClr val="E609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 bwMode="auto">
          <a:xfrm>
            <a:off x="96772" y="6480846"/>
            <a:ext cx="422942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en-US" altLang="ja-JP" sz="1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WinActor</a:t>
            </a:r>
            <a:r>
              <a:rPr lang="en-US" altLang="ja-JP" sz="1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®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NTT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アドバンステクノロジ株式会社の登録商標です。</a:t>
            </a:r>
            <a:endParaRPr lang="en-US" altLang="ja-JP" sz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6152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430</Words>
  <Application>Microsoft Office PowerPoint</Application>
  <PresentationFormat>画面に合わせる (4:3)</PresentationFormat>
  <Paragraphs>113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HGP創英角ｺﾞｼｯｸUB</vt:lpstr>
      <vt:lpstr>メイリオ</vt:lpstr>
      <vt:lpstr>Arial</vt:lpstr>
      <vt:lpstr>Calibri</vt:lpstr>
      <vt:lpstr>Calibri Light</vt:lpstr>
      <vt:lpstr>Times New Roman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2023-09-06T06:43:25Z</dcterms:created>
  <dcterms:modified xsi:type="dcterms:W3CDTF">2025-04-02T06:37:28Z</dcterms:modified>
</cp:coreProperties>
</file>