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3" r:id="rId1"/>
    <p:sldMasterId id="2147483855" r:id="rId2"/>
  </p:sldMasterIdLst>
  <p:notesMasterIdLst>
    <p:notesMasterId r:id="rId30"/>
  </p:notesMasterIdLst>
  <p:handoutMasterIdLst>
    <p:handoutMasterId r:id="rId31"/>
  </p:handoutMasterIdLst>
  <p:sldIdLst>
    <p:sldId id="256" r:id="rId3"/>
    <p:sldId id="422" r:id="rId4"/>
    <p:sldId id="416" r:id="rId5"/>
    <p:sldId id="345" r:id="rId6"/>
    <p:sldId id="346" r:id="rId7"/>
    <p:sldId id="417" r:id="rId8"/>
    <p:sldId id="348" r:id="rId9"/>
    <p:sldId id="351" r:id="rId10"/>
    <p:sldId id="407" r:id="rId11"/>
    <p:sldId id="349" r:id="rId12"/>
    <p:sldId id="418" r:id="rId13"/>
    <p:sldId id="440" r:id="rId14"/>
    <p:sldId id="360" r:id="rId15"/>
    <p:sldId id="419" r:id="rId16"/>
    <p:sldId id="356" r:id="rId17"/>
    <p:sldId id="424" r:id="rId18"/>
    <p:sldId id="359" r:id="rId19"/>
    <p:sldId id="421" r:id="rId20"/>
    <p:sldId id="396" r:id="rId21"/>
    <p:sldId id="397" r:id="rId22"/>
    <p:sldId id="398" r:id="rId23"/>
    <p:sldId id="400" r:id="rId24"/>
    <p:sldId id="438" r:id="rId25"/>
    <p:sldId id="435" r:id="rId26"/>
    <p:sldId id="436" r:id="rId27"/>
    <p:sldId id="441" r:id="rId28"/>
    <p:sldId id="442" r:id="rId29"/>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5pPr>
    <a:lvl6pPr marL="2286000" algn="l" defTabSz="914400" rtl="0" eaLnBrk="1" latinLnBrk="0" hangingPunct="1">
      <a:defRPr kumimoji="1" kern="1200">
        <a:solidFill>
          <a:schemeClr val="tx1"/>
        </a:solidFill>
        <a:latin typeface="MS UI Gothic" pitchFamily="50" charset="-128"/>
        <a:ea typeface="ＭＳ Ｐゴシック" pitchFamily="50" charset="-128"/>
        <a:cs typeface="+mn-cs"/>
      </a:defRPr>
    </a:lvl6pPr>
    <a:lvl7pPr marL="2743200" algn="l" defTabSz="914400" rtl="0" eaLnBrk="1" latinLnBrk="0" hangingPunct="1">
      <a:defRPr kumimoji="1" kern="1200">
        <a:solidFill>
          <a:schemeClr val="tx1"/>
        </a:solidFill>
        <a:latin typeface="MS UI Gothic" pitchFamily="50" charset="-128"/>
        <a:ea typeface="ＭＳ Ｐゴシック" pitchFamily="50" charset="-128"/>
        <a:cs typeface="+mn-cs"/>
      </a:defRPr>
    </a:lvl7pPr>
    <a:lvl8pPr marL="3200400" algn="l" defTabSz="914400" rtl="0" eaLnBrk="1" latinLnBrk="0" hangingPunct="1">
      <a:defRPr kumimoji="1" kern="1200">
        <a:solidFill>
          <a:schemeClr val="tx1"/>
        </a:solidFill>
        <a:latin typeface="MS UI Gothic" pitchFamily="50" charset="-128"/>
        <a:ea typeface="ＭＳ Ｐゴシック" pitchFamily="50" charset="-128"/>
        <a:cs typeface="+mn-cs"/>
      </a:defRPr>
    </a:lvl8pPr>
    <a:lvl9pPr marL="3657600" algn="l" defTabSz="914400" rtl="0" eaLnBrk="1" latinLnBrk="0" hangingPunct="1">
      <a:defRPr kumimoji="1" kern="1200">
        <a:solidFill>
          <a:schemeClr val="tx1"/>
        </a:solidFill>
        <a:latin typeface="MS UI Gothic" pitchFamily="50" charset="-128"/>
        <a:ea typeface="ＭＳ Ｐゴシック" pitchFamily="50" charset="-128"/>
        <a:cs typeface="+mn-cs"/>
      </a:defRPr>
    </a:lvl9pPr>
  </p:defaultTextStyle>
  <p:extLst>
    <p:ext uri="{521415D9-36F7-43E2-AB2F-B90AF26B5E84}">
      <p14:sectionLst xmlns:p14="http://schemas.microsoft.com/office/powerpoint/2010/main">
        <p14:section name="既定のセクション" id="{1B270216-CE0F-4718-8C7D-40AB0869A34D}">
          <p14:sldIdLst>
            <p14:sldId id="256"/>
            <p14:sldId id="422"/>
            <p14:sldId id="416"/>
            <p14:sldId id="345"/>
            <p14:sldId id="346"/>
            <p14:sldId id="417"/>
            <p14:sldId id="348"/>
            <p14:sldId id="351"/>
            <p14:sldId id="407"/>
            <p14:sldId id="349"/>
            <p14:sldId id="418"/>
            <p14:sldId id="440"/>
            <p14:sldId id="360"/>
            <p14:sldId id="419"/>
            <p14:sldId id="356"/>
            <p14:sldId id="424"/>
            <p14:sldId id="359"/>
            <p14:sldId id="421"/>
            <p14:sldId id="396"/>
            <p14:sldId id="397"/>
            <p14:sldId id="398"/>
            <p14:sldId id="400"/>
            <p14:sldId id="438"/>
            <p14:sldId id="435"/>
            <p14:sldId id="436"/>
            <p14:sldId id="441"/>
            <p14:sldId id="442"/>
          </p14:sldIdLst>
        </p14:section>
      </p14:sectionLst>
    </p:ext>
    <p:ext uri="{EFAFB233-063F-42B5-8137-9DF3F51BA10A}">
      <p15:sldGuideLst xmlns:p15="http://schemas.microsoft.com/office/powerpoint/2012/main">
        <p15:guide id="1" orient="horz" pos="2886" userDrawn="1">
          <p15:clr>
            <a:srgbClr val="A4A3A4"/>
          </p15:clr>
        </p15:guide>
        <p15:guide id="2" pos="1532"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guide id="3" orient="horz" pos="3130" userDrawn="1">
          <p15:clr>
            <a:srgbClr val="A4A3A4"/>
          </p15:clr>
        </p15:guide>
        <p15:guide id="4"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877"/>
    <a:srgbClr val="7575D1"/>
    <a:srgbClr val="B3793E"/>
    <a:srgbClr val="136B38"/>
    <a:srgbClr val="969696"/>
    <a:srgbClr val="FFCCFF"/>
    <a:srgbClr val="586A30"/>
    <a:srgbClr val="4F6228"/>
    <a:srgbClr val="0033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2" autoAdjust="0"/>
    <p:restoredTop sz="92188" autoAdjust="0"/>
  </p:normalViewPr>
  <p:slideViewPr>
    <p:cSldViewPr snapToGrid="0">
      <p:cViewPr varScale="1">
        <p:scale>
          <a:sx n="90" d="100"/>
          <a:sy n="90" d="100"/>
        </p:scale>
        <p:origin x="1248" y="58"/>
      </p:cViewPr>
      <p:guideLst>
        <p:guide orient="horz" pos="2886"/>
        <p:guide pos="1532"/>
      </p:guideLst>
    </p:cSldViewPr>
  </p:slideViewPr>
  <p:notesTextViewPr>
    <p:cViewPr>
      <p:scale>
        <a:sx n="1" d="1"/>
        <a:sy n="1" d="1"/>
      </p:scale>
      <p:origin x="0" y="0"/>
    </p:cViewPr>
  </p:notesTextViewPr>
  <p:notesViewPr>
    <p:cSldViewPr snapToGrid="0">
      <p:cViewPr>
        <p:scale>
          <a:sx n="1" d="2"/>
          <a:sy n="1" d="2"/>
        </p:scale>
        <p:origin x="3485" y="245"/>
      </p:cViewPr>
      <p:guideLst>
        <p:guide orient="horz" pos="3107"/>
        <p:guide pos="2121"/>
        <p:guide orient="horz" pos="3130"/>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FA90D-50DA-4B30-B984-5338F447D305}" type="doc">
      <dgm:prSet loTypeId="urn:microsoft.com/office/officeart/2005/8/layout/arrow2" loCatId="process" qsTypeId="urn:microsoft.com/office/officeart/2005/8/quickstyle/simple1" qsCatId="simple" csTypeId="urn:microsoft.com/office/officeart/2005/8/colors/accent2_1" csCatId="accent2" phldr="1"/>
      <dgm:spPr/>
    </dgm:pt>
    <dgm:pt modelId="{79E0F543-2E98-4E82-AC7C-80802822167D}">
      <dgm:prSet phldrT="[テキスト]" custT="1"/>
      <dgm:spPr>
        <a:xfrm>
          <a:off x="1614031" y="3104459"/>
          <a:ext cx="4571647" cy="1169704"/>
        </a:xfrm>
        <a:prstGeom prst="rect">
          <a:avLst/>
        </a:prstGeom>
      </dgm:spPr>
      <dgm:t>
        <a:bodyPr/>
        <a:lstStyle/>
        <a:p>
          <a:pPr>
            <a:buNone/>
          </a:pPr>
          <a:r>
            <a:rPr kumimoji="1" lang="ja-JP" altLang="en-US" sz="2500" b="1" dirty="0">
              <a:latin typeface="Meiryo UI" panose="020B0604030504040204" pitchFamily="50" charset="-128"/>
              <a:ea typeface="Meiryo UI" panose="020B0604030504040204" pitchFamily="50" charset="-128"/>
              <a:cs typeface="+mn-cs"/>
            </a:rPr>
            <a:t>基本</a:t>
          </a:r>
          <a:endParaRPr kumimoji="1" lang="en-US" altLang="ja-JP" sz="2500" b="1" dirty="0">
            <a:latin typeface="Meiryo UI" panose="020B0604030504040204" pitchFamily="50" charset="-128"/>
            <a:ea typeface="Meiryo UI" panose="020B0604030504040204" pitchFamily="50" charset="-128"/>
            <a:cs typeface="+mn-cs"/>
          </a:endParaRPr>
        </a:p>
        <a:p>
          <a:pPr>
            <a:buNone/>
          </a:pPr>
          <a:r>
            <a:rPr kumimoji="1" lang="ja-JP" altLang="en-US" sz="1600" dirty="0">
              <a:latin typeface="Meiryo UI" panose="020B0604030504040204" pitchFamily="50" charset="-128"/>
              <a:ea typeface="Meiryo UI" panose="020B0604030504040204" pitchFamily="50" charset="-128"/>
              <a:cs typeface="+mn-cs"/>
            </a:rPr>
            <a:t>初級者 </a:t>
          </a:r>
          <a:r>
            <a:rPr lang="ja-JP" altLang="en-US" sz="1600" b="0" i="0" dirty="0">
              <a:effectLst/>
              <a:latin typeface="Meiryo UI" panose="020B0604030504040204" pitchFamily="50" charset="-128"/>
              <a:ea typeface="Meiryo UI" panose="020B0604030504040204" pitchFamily="50" charset="-128"/>
              <a:cs typeface="+mn-cs"/>
            </a:rPr>
            <a:t>第</a:t>
          </a:r>
          <a:r>
            <a:rPr lang="en-US" altLang="ja-JP" sz="1600" b="0" i="0" dirty="0">
              <a:effectLst/>
              <a:latin typeface="Meiryo UI" panose="020B0604030504040204" pitchFamily="50" charset="-128"/>
              <a:ea typeface="Meiryo UI" panose="020B0604030504040204" pitchFamily="50" charset="-128"/>
              <a:cs typeface="+mn-cs"/>
            </a:rPr>
            <a:t>1</a:t>
          </a:r>
          <a:r>
            <a:rPr lang="ja-JP" altLang="en-US" sz="1600" b="0" i="0" dirty="0">
              <a:effectLst/>
              <a:latin typeface="Meiryo UI" panose="020B0604030504040204" pitchFamily="50" charset="-128"/>
              <a:ea typeface="Meiryo UI" panose="020B0604030504040204" pitchFamily="50" charset="-128"/>
              <a:cs typeface="+mn-cs"/>
            </a:rPr>
            <a:t>回 ハンズオン（チュートリアル編）</a:t>
          </a:r>
          <a:endParaRPr kumimoji="1" lang="en-US" altLang="ja-JP" sz="1600" dirty="0">
            <a:latin typeface="Meiryo UI" panose="020B0604030504040204" pitchFamily="50" charset="-128"/>
            <a:ea typeface="Meiryo UI" panose="020B0604030504040204" pitchFamily="50" charset="-128"/>
            <a:cs typeface="+mn-cs"/>
          </a:endParaRPr>
        </a:p>
      </dgm:t>
    </dgm:pt>
    <dgm:pt modelId="{B4906AC9-3BE0-4A5F-A986-1F5B89541C28}" type="parTrans" cxnId="{094BFFAF-0BC2-4AD8-ADB7-662A6A9B791F}">
      <dgm:prSet/>
      <dgm:spPr/>
      <dgm:t>
        <a:bodyPr/>
        <a:lstStyle/>
        <a:p>
          <a:endParaRPr kumimoji="1" lang="ja-JP" altLang="en-US"/>
        </a:p>
      </dgm:t>
    </dgm:pt>
    <dgm:pt modelId="{3FA8D679-2E42-4FD8-BF47-C32913C9EDE0}" type="sibTrans" cxnId="{094BFFAF-0BC2-4AD8-ADB7-662A6A9B791F}">
      <dgm:prSet/>
      <dgm:spPr/>
      <dgm:t>
        <a:bodyPr/>
        <a:lstStyle/>
        <a:p>
          <a:endParaRPr kumimoji="1" lang="ja-JP" altLang="en-US"/>
        </a:p>
      </dgm:t>
    </dgm:pt>
    <dgm:pt modelId="{52A0DAA1-2276-435A-A7AE-22F95FD744D6}">
      <dgm:prSet phldrT="[テキスト]" custT="1"/>
      <dgm:spPr>
        <a:xfrm>
          <a:off x="3749444" y="1763286"/>
          <a:ext cx="5090968" cy="2325145"/>
        </a:xfrm>
        <a:prstGeom prst="rect">
          <a:avLst/>
        </a:prstGeom>
      </dgm:spPr>
      <dgm:t>
        <a:bodyPr/>
        <a:lstStyle/>
        <a:p>
          <a:pPr>
            <a:buNone/>
          </a:pPr>
          <a:r>
            <a:rPr kumimoji="1" lang="ja-JP" altLang="en-US" sz="2500" b="1" dirty="0">
              <a:latin typeface="Meiryo UI" panose="020B0604030504040204" pitchFamily="50" charset="-128"/>
              <a:ea typeface="Meiryo UI" panose="020B0604030504040204" pitchFamily="50" charset="-128"/>
              <a:cs typeface="+mn-cs"/>
            </a:rPr>
            <a:t>初級者</a:t>
          </a:r>
          <a:endParaRPr kumimoji="1" lang="en-US" altLang="ja-JP" sz="2500" b="1" dirty="0">
            <a:latin typeface="Meiryo UI" panose="020B0604030504040204" pitchFamily="50" charset="-128"/>
            <a:ea typeface="Meiryo UI" panose="020B0604030504040204" pitchFamily="50" charset="-128"/>
            <a:cs typeface="+mn-cs"/>
          </a:endParaRPr>
        </a:p>
        <a:p>
          <a:pPr>
            <a:buNone/>
          </a:pPr>
          <a:r>
            <a:rPr kumimoji="1" lang="ja-JP" altLang="en-US" sz="1600" dirty="0">
              <a:latin typeface="Meiryo UI" panose="020B0604030504040204" pitchFamily="50" charset="-128"/>
              <a:ea typeface="Meiryo UI" panose="020B0604030504040204" pitchFamily="50" charset="-128"/>
              <a:cs typeface="+mn-cs"/>
            </a:rPr>
            <a:t>初級者 </a:t>
          </a:r>
          <a:r>
            <a:rPr kumimoji="1" lang="ja-JP" altLang="ja-JP" sz="1600" dirty="0">
              <a:latin typeface="Meiryo UI" panose="020B0604030504040204" pitchFamily="50" charset="-128"/>
              <a:ea typeface="Meiryo UI" panose="020B0604030504040204" pitchFamily="50" charset="-128"/>
              <a:cs typeface="+mn-cs"/>
            </a:rPr>
            <a:t>第</a:t>
          </a:r>
          <a:r>
            <a:rPr kumimoji="1" lang="en-US" altLang="ja-JP" sz="1600" dirty="0">
              <a:latin typeface="Meiryo UI" panose="020B0604030504040204" pitchFamily="50" charset="-128"/>
              <a:ea typeface="Meiryo UI" panose="020B0604030504040204" pitchFamily="50" charset="-128"/>
              <a:cs typeface="+mn-cs"/>
            </a:rPr>
            <a:t>2</a:t>
          </a:r>
          <a:r>
            <a:rPr kumimoji="1" lang="ja-JP" altLang="ja-JP" sz="1600" dirty="0">
              <a:latin typeface="Meiryo UI" panose="020B0604030504040204" pitchFamily="50" charset="-128"/>
              <a:ea typeface="Meiryo UI" panose="020B0604030504040204" pitchFamily="50" charset="-128"/>
              <a:cs typeface="+mn-cs"/>
            </a:rPr>
            <a:t>回</a:t>
          </a:r>
          <a:r>
            <a:rPr kumimoji="1" lang="en-US" altLang="ja-JP" sz="1600" dirty="0">
              <a:latin typeface="Meiryo UI" panose="020B0604030504040204" pitchFamily="50" charset="-128"/>
              <a:ea typeface="Meiryo UI" panose="020B0604030504040204" pitchFamily="50" charset="-128"/>
              <a:cs typeface="+mn-cs"/>
            </a:rPr>
            <a:t> Excel</a:t>
          </a:r>
          <a:r>
            <a:rPr kumimoji="1" lang="ja-JP" altLang="ja-JP" sz="1600" dirty="0">
              <a:latin typeface="Meiryo UI" panose="020B0604030504040204" pitchFamily="50" charset="-128"/>
              <a:ea typeface="Meiryo UI" panose="020B0604030504040204" pitchFamily="50" charset="-128"/>
              <a:cs typeface="+mn-cs"/>
            </a:rPr>
            <a:t>基本編</a:t>
          </a:r>
        </a:p>
        <a:p>
          <a:pPr>
            <a:buNone/>
          </a:pPr>
          <a:r>
            <a:rPr kumimoji="1" lang="ja-JP" altLang="en-US" sz="1600" dirty="0">
              <a:latin typeface="Meiryo UI" panose="020B0604030504040204" pitchFamily="50" charset="-128"/>
              <a:ea typeface="Meiryo UI" panose="020B0604030504040204" pitchFamily="50" charset="-128"/>
              <a:cs typeface="+mn-cs"/>
            </a:rPr>
            <a:t>初級者 </a:t>
          </a:r>
          <a:r>
            <a:rPr kumimoji="1" lang="ja-JP" altLang="ja-JP" sz="1600" dirty="0">
              <a:latin typeface="Meiryo UI" panose="020B0604030504040204" pitchFamily="50" charset="-128"/>
              <a:ea typeface="Meiryo UI" panose="020B0604030504040204" pitchFamily="50" charset="-128"/>
              <a:cs typeface="+mn-cs"/>
            </a:rPr>
            <a:t>第</a:t>
          </a:r>
          <a:r>
            <a:rPr kumimoji="1" lang="en-US" altLang="ja-JP" sz="1600" dirty="0">
              <a:latin typeface="Meiryo UI" panose="020B0604030504040204" pitchFamily="50" charset="-128"/>
              <a:ea typeface="Meiryo UI" panose="020B0604030504040204" pitchFamily="50" charset="-128"/>
              <a:cs typeface="+mn-cs"/>
            </a:rPr>
            <a:t>3</a:t>
          </a:r>
          <a:r>
            <a:rPr kumimoji="1" lang="ja-JP" altLang="ja-JP" sz="1600" dirty="0">
              <a:latin typeface="Meiryo UI" panose="020B0604030504040204" pitchFamily="50" charset="-128"/>
              <a:ea typeface="Meiryo UI" panose="020B0604030504040204" pitchFamily="50" charset="-128"/>
              <a:cs typeface="+mn-cs"/>
            </a:rPr>
            <a:t>回</a:t>
          </a:r>
          <a:r>
            <a:rPr kumimoji="1" lang="en-US" altLang="ja-JP" sz="1600">
              <a:latin typeface="Meiryo UI" panose="020B0604030504040204" pitchFamily="50" charset="-128"/>
              <a:ea typeface="Meiryo UI" panose="020B0604030504040204" pitchFamily="50" charset="-128"/>
              <a:cs typeface="+mn-cs"/>
            </a:rPr>
            <a:t> Excel</a:t>
          </a:r>
          <a:r>
            <a:rPr kumimoji="1" lang="ja-JP" altLang="ja-JP" sz="1600" dirty="0">
              <a:latin typeface="Meiryo UI" panose="020B0604030504040204" pitchFamily="50" charset="-128"/>
              <a:ea typeface="Meiryo UI" panose="020B0604030504040204" pitchFamily="50" charset="-128"/>
              <a:cs typeface="+mn-cs"/>
            </a:rPr>
            <a:t>基本編②</a:t>
          </a:r>
        </a:p>
        <a:p>
          <a:pPr>
            <a:buNone/>
          </a:pPr>
          <a:r>
            <a:rPr kumimoji="1" lang="ja-JP" altLang="en-US" sz="1600" dirty="0">
              <a:latin typeface="Meiryo UI" panose="020B0604030504040204" pitchFamily="50" charset="-128"/>
              <a:ea typeface="Meiryo UI" panose="020B0604030504040204" pitchFamily="50" charset="-128"/>
              <a:cs typeface="+mn-cs"/>
            </a:rPr>
            <a:t>初級者 </a:t>
          </a:r>
          <a:r>
            <a:rPr kumimoji="1" lang="ja-JP" altLang="ja-JP" sz="1600" dirty="0">
              <a:latin typeface="Meiryo UI" panose="020B0604030504040204" pitchFamily="50" charset="-128"/>
              <a:ea typeface="Meiryo UI" panose="020B0604030504040204" pitchFamily="50" charset="-128"/>
              <a:cs typeface="+mn-cs"/>
            </a:rPr>
            <a:t>第</a:t>
          </a:r>
          <a:r>
            <a:rPr kumimoji="1" lang="en-US" altLang="ja-JP" sz="1600" dirty="0">
              <a:latin typeface="Meiryo UI" panose="020B0604030504040204" pitchFamily="50" charset="-128"/>
              <a:ea typeface="Meiryo UI" panose="020B0604030504040204" pitchFamily="50" charset="-128"/>
              <a:cs typeface="+mn-cs"/>
            </a:rPr>
            <a:t>4</a:t>
          </a:r>
          <a:r>
            <a:rPr kumimoji="1" lang="ja-JP" altLang="ja-JP" sz="1600" dirty="0">
              <a:latin typeface="Meiryo UI" panose="020B0604030504040204" pitchFamily="50" charset="-128"/>
              <a:ea typeface="Meiryo UI" panose="020B0604030504040204" pitchFamily="50" charset="-128"/>
              <a:cs typeface="+mn-cs"/>
            </a:rPr>
            <a:t>回</a:t>
          </a:r>
          <a:r>
            <a:rPr kumimoji="1" lang="en-US" altLang="ja-JP" sz="1600" dirty="0">
              <a:latin typeface="Meiryo UI" panose="020B0604030504040204" pitchFamily="50" charset="-128"/>
              <a:ea typeface="Meiryo UI" panose="020B0604030504040204" pitchFamily="50" charset="-128"/>
              <a:cs typeface="+mn-cs"/>
            </a:rPr>
            <a:t> </a:t>
          </a:r>
          <a:r>
            <a:rPr kumimoji="1" lang="ja-JP" altLang="ja-JP" sz="1600" dirty="0">
              <a:latin typeface="Meiryo UI" panose="020B0604030504040204" pitchFamily="50" charset="-128"/>
              <a:ea typeface="Meiryo UI" panose="020B0604030504040204" pitchFamily="50" charset="-128"/>
              <a:cs typeface="+mn-cs"/>
            </a:rPr>
            <a:t>ブラウザ編</a:t>
          </a:r>
          <a:endParaRPr kumimoji="1" lang="en-US" altLang="ja-JP" sz="1600" dirty="0">
            <a:latin typeface="Meiryo UI" panose="020B0604030504040204" pitchFamily="50" charset="-128"/>
            <a:ea typeface="Meiryo UI" panose="020B0604030504040204" pitchFamily="50" charset="-128"/>
            <a:cs typeface="+mn-cs"/>
          </a:endParaRPr>
        </a:p>
      </dgm:t>
    </dgm:pt>
    <dgm:pt modelId="{054A7EF5-70C4-4E13-A467-5FDC50696A1D}" type="parTrans" cxnId="{DD5360A3-79EA-4390-AF08-2C98C29657B2}">
      <dgm:prSet/>
      <dgm:spPr/>
      <dgm:t>
        <a:bodyPr/>
        <a:lstStyle/>
        <a:p>
          <a:endParaRPr kumimoji="1" lang="ja-JP" altLang="en-US"/>
        </a:p>
      </dgm:t>
    </dgm:pt>
    <dgm:pt modelId="{DC9292DF-785A-4842-BD10-5963A9B588FD}" type="sibTrans" cxnId="{DD5360A3-79EA-4390-AF08-2C98C29657B2}">
      <dgm:prSet/>
      <dgm:spPr/>
      <dgm:t>
        <a:bodyPr/>
        <a:lstStyle/>
        <a:p>
          <a:endParaRPr kumimoji="1" lang="ja-JP" altLang="en-US"/>
        </a:p>
      </dgm:t>
    </dgm:pt>
    <dgm:pt modelId="{8AB641D7-29DE-40BE-A787-01A01F8DDE21}">
      <dgm:prSet phldrT="[テキスト]" custT="1"/>
      <dgm:spPr>
        <a:xfrm>
          <a:off x="6267856" y="1138487"/>
          <a:ext cx="3103543" cy="2970543"/>
        </a:xfrm>
        <a:prstGeom prst="rect">
          <a:avLst/>
        </a:prstGeom>
      </dgm:spPr>
      <dgm:t>
        <a:bodyPr/>
        <a:lstStyle/>
        <a:p>
          <a:pPr>
            <a:buNone/>
          </a:pPr>
          <a:r>
            <a:rPr kumimoji="1" lang="ja-JP" altLang="en-US" sz="2500" b="1">
              <a:latin typeface="Meiryo UI" panose="020B0604030504040204" pitchFamily="50" charset="-128"/>
              <a:ea typeface="Meiryo UI" panose="020B0604030504040204" pitchFamily="50" charset="-128"/>
              <a:cs typeface="+mn-cs"/>
            </a:rPr>
            <a:t>中級者</a:t>
          </a:r>
          <a:endParaRPr kumimoji="1" lang="en-US" altLang="ja-JP" sz="2500" b="1">
            <a:latin typeface="Meiryo UI" panose="020B0604030504040204" pitchFamily="50" charset="-128"/>
            <a:ea typeface="Meiryo UI" panose="020B0604030504040204" pitchFamily="50" charset="-128"/>
            <a:cs typeface="+mn-cs"/>
          </a:endParaRPr>
        </a:p>
        <a:p>
          <a:pPr>
            <a:buNone/>
          </a:pPr>
          <a:r>
            <a:rPr kumimoji="1" lang="ja-JP" altLang="en-US" sz="1600">
              <a:latin typeface="Meiryo UI" panose="020B0604030504040204" pitchFamily="50" charset="-128"/>
              <a:ea typeface="Meiryo UI" panose="020B0604030504040204" pitchFamily="50" charset="-128"/>
              <a:cs typeface="+mn-cs"/>
            </a:rPr>
            <a:t>中級者 </a:t>
          </a:r>
          <a:r>
            <a:rPr kumimoji="1" lang="ja-JP" altLang="ja-JP" sz="1600">
              <a:latin typeface="Meiryo UI" panose="020B0604030504040204" pitchFamily="50" charset="-128"/>
              <a:ea typeface="Meiryo UI" panose="020B0604030504040204" pitchFamily="50" charset="-128"/>
              <a:cs typeface="+mn-cs"/>
            </a:rPr>
            <a:t>第</a:t>
          </a:r>
          <a:r>
            <a:rPr kumimoji="1" lang="en-US" altLang="ja-JP" sz="1600">
              <a:latin typeface="Meiryo UI" panose="020B0604030504040204" pitchFamily="50" charset="-128"/>
              <a:ea typeface="Meiryo UI" panose="020B0604030504040204" pitchFamily="50" charset="-128"/>
              <a:cs typeface="+mn-cs"/>
            </a:rPr>
            <a:t>1</a:t>
          </a:r>
          <a:r>
            <a:rPr kumimoji="1" lang="ja-JP" altLang="ja-JP" sz="1600">
              <a:latin typeface="Meiryo UI" panose="020B0604030504040204" pitchFamily="50" charset="-128"/>
              <a:ea typeface="Meiryo UI" panose="020B0604030504040204" pitchFamily="50" charset="-128"/>
              <a:cs typeface="+mn-cs"/>
            </a:rPr>
            <a:t>回 </a:t>
          </a:r>
          <a:r>
            <a:rPr kumimoji="1" lang="en-US" altLang="ja-JP" sz="1600">
              <a:latin typeface="Meiryo UI" panose="020B0604030504040204" pitchFamily="50" charset="-128"/>
              <a:ea typeface="Meiryo UI" panose="020B0604030504040204" pitchFamily="50" charset="-128"/>
              <a:cs typeface="+mn-cs"/>
            </a:rPr>
            <a:t>Excel</a:t>
          </a:r>
          <a:r>
            <a:rPr kumimoji="1" lang="ja-JP" altLang="ja-JP" sz="1600">
              <a:latin typeface="Meiryo UI" panose="020B0604030504040204" pitchFamily="50" charset="-128"/>
              <a:ea typeface="Meiryo UI" panose="020B0604030504040204" pitchFamily="50" charset="-128"/>
              <a:cs typeface="+mn-cs"/>
            </a:rPr>
            <a:t>編</a:t>
          </a:r>
        </a:p>
        <a:p>
          <a:pPr>
            <a:buNone/>
          </a:pPr>
          <a:r>
            <a:rPr kumimoji="1" lang="ja-JP" altLang="en-US" sz="1600">
              <a:latin typeface="Meiryo UI" panose="020B0604030504040204" pitchFamily="50" charset="-128"/>
              <a:ea typeface="Meiryo UI" panose="020B0604030504040204" pitchFamily="50" charset="-128"/>
              <a:cs typeface="+mn-cs"/>
            </a:rPr>
            <a:t>中級者 </a:t>
          </a:r>
          <a:r>
            <a:rPr kumimoji="1" lang="ja-JP" altLang="ja-JP" sz="1600">
              <a:latin typeface="Meiryo UI" panose="020B0604030504040204" pitchFamily="50" charset="-128"/>
              <a:ea typeface="Meiryo UI" panose="020B0604030504040204" pitchFamily="50" charset="-128"/>
              <a:cs typeface="+mn-cs"/>
            </a:rPr>
            <a:t>第</a:t>
          </a:r>
          <a:r>
            <a:rPr kumimoji="1" lang="en-US" altLang="ja-JP" sz="1600">
              <a:latin typeface="Meiryo UI" panose="020B0604030504040204" pitchFamily="50" charset="-128"/>
              <a:ea typeface="Meiryo UI" panose="020B0604030504040204" pitchFamily="50" charset="-128"/>
              <a:cs typeface="+mn-cs"/>
            </a:rPr>
            <a:t>2</a:t>
          </a:r>
          <a:r>
            <a:rPr kumimoji="1" lang="ja-JP" altLang="ja-JP" sz="1600">
              <a:latin typeface="Meiryo UI" panose="020B0604030504040204" pitchFamily="50" charset="-128"/>
              <a:ea typeface="Meiryo UI" panose="020B0604030504040204" pitchFamily="50" charset="-128"/>
              <a:cs typeface="+mn-cs"/>
            </a:rPr>
            <a:t>回 ブラウザ編</a:t>
          </a:r>
        </a:p>
        <a:p>
          <a:pPr>
            <a:buNone/>
          </a:pPr>
          <a:r>
            <a:rPr kumimoji="1" lang="ja-JP" altLang="en-US" sz="1600">
              <a:latin typeface="Meiryo UI" panose="020B0604030504040204" pitchFamily="50" charset="-128"/>
              <a:ea typeface="Meiryo UI" panose="020B0604030504040204" pitchFamily="50" charset="-128"/>
              <a:cs typeface="+mn-cs"/>
            </a:rPr>
            <a:t>中級者 </a:t>
          </a:r>
          <a:r>
            <a:rPr kumimoji="1" lang="ja-JP" altLang="ja-JP" sz="1600">
              <a:latin typeface="Meiryo UI" panose="020B0604030504040204" pitchFamily="50" charset="-128"/>
              <a:ea typeface="Meiryo UI" panose="020B0604030504040204" pitchFamily="50" charset="-128"/>
              <a:cs typeface="+mn-cs"/>
            </a:rPr>
            <a:t>第</a:t>
          </a:r>
          <a:r>
            <a:rPr kumimoji="1" lang="en-US" altLang="ja-JP" sz="1600">
              <a:latin typeface="Meiryo UI" panose="020B0604030504040204" pitchFamily="50" charset="-128"/>
              <a:ea typeface="Meiryo UI" panose="020B0604030504040204" pitchFamily="50" charset="-128"/>
              <a:cs typeface="+mn-cs"/>
            </a:rPr>
            <a:t>3</a:t>
          </a:r>
          <a:r>
            <a:rPr kumimoji="1" lang="ja-JP" altLang="ja-JP" sz="1600">
              <a:latin typeface="Meiryo UI" panose="020B0604030504040204" pitchFamily="50" charset="-128"/>
              <a:ea typeface="Meiryo UI" panose="020B0604030504040204" pitchFamily="50" charset="-128"/>
              <a:cs typeface="+mn-cs"/>
            </a:rPr>
            <a:t>回 エラー対策編</a:t>
          </a:r>
        </a:p>
        <a:p>
          <a:pPr>
            <a:buNone/>
          </a:pPr>
          <a:r>
            <a:rPr kumimoji="1" lang="ja-JP" altLang="en-US" sz="1600">
              <a:latin typeface="Meiryo UI" panose="020B0604030504040204" pitchFamily="50" charset="-128"/>
              <a:ea typeface="Meiryo UI" panose="020B0604030504040204" pitchFamily="50" charset="-128"/>
              <a:cs typeface="+mn-cs"/>
            </a:rPr>
            <a:t>中級者 </a:t>
          </a:r>
          <a:r>
            <a:rPr kumimoji="1" lang="ja-JP" altLang="ja-JP" sz="1600">
              <a:latin typeface="Meiryo UI" panose="020B0604030504040204" pitchFamily="50" charset="-128"/>
              <a:ea typeface="Meiryo UI" panose="020B0604030504040204" pitchFamily="50" charset="-128"/>
              <a:cs typeface="+mn-cs"/>
            </a:rPr>
            <a:t>第</a:t>
          </a:r>
          <a:r>
            <a:rPr kumimoji="1" lang="en-US" altLang="ja-JP" sz="1600">
              <a:latin typeface="Meiryo UI" panose="020B0604030504040204" pitchFamily="50" charset="-128"/>
              <a:ea typeface="Meiryo UI" panose="020B0604030504040204" pitchFamily="50" charset="-128"/>
              <a:cs typeface="+mn-cs"/>
            </a:rPr>
            <a:t>4</a:t>
          </a:r>
          <a:r>
            <a:rPr kumimoji="1" lang="ja-JP" altLang="ja-JP" sz="1600">
              <a:latin typeface="Meiryo UI" panose="020B0604030504040204" pitchFamily="50" charset="-128"/>
              <a:ea typeface="Meiryo UI" panose="020B0604030504040204" pitchFamily="50" charset="-128"/>
              <a:cs typeface="+mn-cs"/>
            </a:rPr>
            <a:t>回 ファイル操作編</a:t>
          </a:r>
          <a:endParaRPr kumimoji="1" lang="ja-JP" altLang="en-US" sz="1600" b="1" dirty="0">
            <a:latin typeface="Meiryo UI" panose="020B0604030504040204" pitchFamily="50" charset="-128"/>
            <a:ea typeface="Meiryo UI" panose="020B0604030504040204" pitchFamily="50" charset="-128"/>
            <a:cs typeface="+mn-cs"/>
          </a:endParaRPr>
        </a:p>
      </dgm:t>
    </dgm:pt>
    <dgm:pt modelId="{4F2BE4CD-26C5-4920-8CDF-C494390D3CCE}" type="parTrans" cxnId="{A26ED05E-8F66-4C75-8F30-D768FB3A8F7A}">
      <dgm:prSet/>
      <dgm:spPr/>
      <dgm:t>
        <a:bodyPr/>
        <a:lstStyle/>
        <a:p>
          <a:endParaRPr kumimoji="1" lang="ja-JP" altLang="en-US"/>
        </a:p>
      </dgm:t>
    </dgm:pt>
    <dgm:pt modelId="{E79A75A0-8C4F-47B1-8017-168652E6CFE5}" type="sibTrans" cxnId="{A26ED05E-8F66-4C75-8F30-D768FB3A8F7A}">
      <dgm:prSet/>
      <dgm:spPr/>
      <dgm:t>
        <a:bodyPr/>
        <a:lstStyle/>
        <a:p>
          <a:endParaRPr kumimoji="1" lang="ja-JP" altLang="en-US"/>
        </a:p>
      </dgm:t>
    </dgm:pt>
    <dgm:pt modelId="{27141719-5C13-4B7C-8AB3-8E2C743F967E}" type="pres">
      <dgm:prSet presAssocID="{76CFA90D-50DA-4B30-B984-5338F447D305}" presName="arrowDiagram" presStyleCnt="0">
        <dgm:presLayoutVars>
          <dgm:chMax val="5"/>
          <dgm:dir/>
          <dgm:resizeHandles val="exact"/>
        </dgm:presLayoutVars>
      </dgm:prSet>
      <dgm:spPr/>
    </dgm:pt>
    <dgm:pt modelId="{64F340F7-B374-4FE2-B458-BC528EF81F66}" type="pres">
      <dgm:prSet presAssocID="{76CFA90D-50DA-4B30-B984-5338F447D305}" presName="arrow" presStyleLbl="bgShp" presStyleIdx="0" presStyleCnt="1" custScaleX="114803"/>
      <dgm:spPr>
        <a:xfrm>
          <a:off x="774800" y="0"/>
          <a:ext cx="7850989" cy="4274164"/>
        </a:xfrm>
        <a:prstGeom prst="swooshArrow">
          <a:avLst>
            <a:gd name="adj1" fmla="val 25000"/>
            <a:gd name="adj2" fmla="val 25000"/>
          </a:avLst>
        </a:prstGeom>
      </dgm:spPr>
    </dgm:pt>
    <dgm:pt modelId="{5329E817-A8F4-4084-8C39-08AC5A76011D}" type="pres">
      <dgm:prSet presAssocID="{76CFA90D-50DA-4B30-B984-5338F447D305}" presName="arrowDiagram3" presStyleCnt="0"/>
      <dgm:spPr/>
    </dgm:pt>
    <dgm:pt modelId="{420F3B39-9A07-4785-9ABC-AA850A79D506}" type="pres">
      <dgm:prSet presAssocID="{79E0F543-2E98-4E82-AC7C-80802822167D}" presName="bullet3a" presStyleLbl="node1" presStyleIdx="0" presStyleCnt="3" custLinFactX="-200000" custLinFactY="70315" custLinFactNeighborX="-230020" custLinFactNeighborY="100000"/>
      <dgm:spPr>
        <a:xfrm>
          <a:off x="1475311" y="3216682"/>
          <a:ext cx="177805" cy="177805"/>
        </a:xfrm>
        <a:prstGeom prst="ellipse">
          <a:avLst/>
        </a:prstGeom>
      </dgm:spPr>
    </dgm:pt>
    <dgm:pt modelId="{4AFD3F0E-97AB-417A-A90D-FDFA22E92893}" type="pres">
      <dgm:prSet presAssocID="{79E0F543-2E98-4E82-AC7C-80802822167D}" presName="textBox3a" presStyleLbl="revTx" presStyleIdx="0" presStyleCnt="3" custScaleX="286910" custScaleY="94695" custLinFactNeighborX="51220" custLinFactNeighborY="7808">
        <dgm:presLayoutVars>
          <dgm:bulletEnabled val="1"/>
        </dgm:presLayoutVars>
      </dgm:prSet>
      <dgm:spPr/>
    </dgm:pt>
    <dgm:pt modelId="{43DE642A-45C6-4E69-BFB2-E94E0E4922B1}" type="pres">
      <dgm:prSet presAssocID="{52A0DAA1-2276-435A-A7AE-22F95FD744D6}" presName="bullet3b" presStyleLbl="node1" presStyleIdx="1" presStyleCnt="3" custLinFactX="-8207" custLinFactNeighborX="-100000" custLinFactNeighborY="-8497"/>
      <dgm:spPr>
        <a:xfrm>
          <a:off x="3506802" y="1811809"/>
          <a:ext cx="321417" cy="321417"/>
        </a:xfrm>
        <a:prstGeom prst="ellipse">
          <a:avLst/>
        </a:prstGeom>
      </dgm:spPr>
    </dgm:pt>
    <dgm:pt modelId="{5973E6C4-4094-431F-B194-015F58ECF4ED}" type="pres">
      <dgm:prSet presAssocID="{52A0DAA1-2276-435A-A7AE-22F95FD744D6}" presName="textBox3b" presStyleLbl="revTx" presStyleIdx="1" presStyleCnt="3" custScaleX="310183" custLinFactNeighborX="89010" custLinFactNeighborY="-11276">
        <dgm:presLayoutVars>
          <dgm:bulletEnabled val="1"/>
        </dgm:presLayoutVars>
      </dgm:prSet>
      <dgm:spPr/>
    </dgm:pt>
    <dgm:pt modelId="{E3208DB7-5BEC-48F7-A7C9-C46D18B1FCC3}" type="pres">
      <dgm:prSet presAssocID="{8AB641D7-29DE-40BE-A787-01A01F8DDE21}" presName="bullet3c" presStyleLbl="node1" presStyleIdx="2" presStyleCnt="3" custLinFactX="4211" custLinFactNeighborX="100000" custLinFactNeighborY="-16935"/>
      <dgm:spPr>
        <a:xfrm>
          <a:off x="5949613" y="1115684"/>
          <a:ext cx="444513" cy="444513"/>
        </a:xfrm>
        <a:prstGeom prst="ellipse">
          <a:avLst/>
        </a:prstGeom>
      </dgm:spPr>
    </dgm:pt>
    <dgm:pt modelId="{2520683E-AF8B-4EE0-B9C4-3759135B1F70}" type="pres">
      <dgm:prSet presAssocID="{8AB641D7-29DE-40BE-A787-01A01F8DDE21}" presName="textBox3c" presStyleLbl="revTx" presStyleIdx="2" presStyleCnt="3" custScaleX="189093" custLinFactNeighborX="78365" custLinFactNeighborY="-10321">
        <dgm:presLayoutVars>
          <dgm:bulletEnabled val="1"/>
        </dgm:presLayoutVars>
      </dgm:prSet>
      <dgm:spPr/>
    </dgm:pt>
  </dgm:ptLst>
  <dgm:cxnLst>
    <dgm:cxn modelId="{1D91C631-1EE6-4A84-922F-F6424AB8C49B}" type="presOf" srcId="{76CFA90D-50DA-4B30-B984-5338F447D305}" destId="{27141719-5C13-4B7C-8AB3-8E2C743F967E}" srcOrd="0" destOrd="0" presId="urn:microsoft.com/office/officeart/2005/8/layout/arrow2"/>
    <dgm:cxn modelId="{A26ED05E-8F66-4C75-8F30-D768FB3A8F7A}" srcId="{76CFA90D-50DA-4B30-B984-5338F447D305}" destId="{8AB641D7-29DE-40BE-A787-01A01F8DDE21}" srcOrd="2" destOrd="0" parTransId="{4F2BE4CD-26C5-4920-8CDF-C494390D3CCE}" sibTransId="{E79A75A0-8C4F-47B1-8017-168652E6CFE5}"/>
    <dgm:cxn modelId="{D0A5634A-7ABB-4946-8861-28E4C79B10B3}" type="presOf" srcId="{52A0DAA1-2276-435A-A7AE-22F95FD744D6}" destId="{5973E6C4-4094-431F-B194-015F58ECF4ED}" srcOrd="0" destOrd="0" presId="urn:microsoft.com/office/officeart/2005/8/layout/arrow2"/>
    <dgm:cxn modelId="{1A67ED98-EE38-4A77-836F-3973BDD6C711}" type="presOf" srcId="{79E0F543-2E98-4E82-AC7C-80802822167D}" destId="{4AFD3F0E-97AB-417A-A90D-FDFA22E92893}" srcOrd="0" destOrd="0" presId="urn:microsoft.com/office/officeart/2005/8/layout/arrow2"/>
    <dgm:cxn modelId="{DD5360A3-79EA-4390-AF08-2C98C29657B2}" srcId="{76CFA90D-50DA-4B30-B984-5338F447D305}" destId="{52A0DAA1-2276-435A-A7AE-22F95FD744D6}" srcOrd="1" destOrd="0" parTransId="{054A7EF5-70C4-4E13-A467-5FDC50696A1D}" sibTransId="{DC9292DF-785A-4842-BD10-5963A9B588FD}"/>
    <dgm:cxn modelId="{094BFFAF-0BC2-4AD8-ADB7-662A6A9B791F}" srcId="{76CFA90D-50DA-4B30-B984-5338F447D305}" destId="{79E0F543-2E98-4E82-AC7C-80802822167D}" srcOrd="0" destOrd="0" parTransId="{B4906AC9-3BE0-4A5F-A986-1F5B89541C28}" sibTransId="{3FA8D679-2E42-4FD8-BF47-C32913C9EDE0}"/>
    <dgm:cxn modelId="{F4B93CFA-77C2-44F0-8E82-FA4689F75FA4}" type="presOf" srcId="{8AB641D7-29DE-40BE-A787-01A01F8DDE21}" destId="{2520683E-AF8B-4EE0-B9C4-3759135B1F70}" srcOrd="0" destOrd="0" presId="urn:microsoft.com/office/officeart/2005/8/layout/arrow2"/>
    <dgm:cxn modelId="{3FA94733-C13A-4CE8-821F-4C6B5564A157}" type="presParOf" srcId="{27141719-5C13-4B7C-8AB3-8E2C743F967E}" destId="{64F340F7-B374-4FE2-B458-BC528EF81F66}" srcOrd="0" destOrd="0" presId="urn:microsoft.com/office/officeart/2005/8/layout/arrow2"/>
    <dgm:cxn modelId="{784CCBED-816B-4C64-9E68-F03B19D12173}" type="presParOf" srcId="{27141719-5C13-4B7C-8AB3-8E2C743F967E}" destId="{5329E817-A8F4-4084-8C39-08AC5A76011D}" srcOrd="1" destOrd="0" presId="urn:microsoft.com/office/officeart/2005/8/layout/arrow2"/>
    <dgm:cxn modelId="{A5087FD3-14CA-45C0-83CC-6EEC53C65CA1}" type="presParOf" srcId="{5329E817-A8F4-4084-8C39-08AC5A76011D}" destId="{420F3B39-9A07-4785-9ABC-AA850A79D506}" srcOrd="0" destOrd="0" presId="urn:microsoft.com/office/officeart/2005/8/layout/arrow2"/>
    <dgm:cxn modelId="{11184353-5924-4C14-BFAE-0B1912D7E0BD}" type="presParOf" srcId="{5329E817-A8F4-4084-8C39-08AC5A76011D}" destId="{4AFD3F0E-97AB-417A-A90D-FDFA22E92893}" srcOrd="1" destOrd="0" presId="urn:microsoft.com/office/officeart/2005/8/layout/arrow2"/>
    <dgm:cxn modelId="{281C1378-5129-436B-93C6-A5358C6F90C3}" type="presParOf" srcId="{5329E817-A8F4-4084-8C39-08AC5A76011D}" destId="{43DE642A-45C6-4E69-BFB2-E94E0E4922B1}" srcOrd="2" destOrd="0" presId="urn:microsoft.com/office/officeart/2005/8/layout/arrow2"/>
    <dgm:cxn modelId="{41A3195D-B151-433C-A796-56257BAD80DB}" type="presParOf" srcId="{5329E817-A8F4-4084-8C39-08AC5A76011D}" destId="{5973E6C4-4094-431F-B194-015F58ECF4ED}" srcOrd="3" destOrd="0" presId="urn:microsoft.com/office/officeart/2005/8/layout/arrow2"/>
    <dgm:cxn modelId="{F40467E4-A8F1-4790-BA9B-D4E5B0E915E0}" type="presParOf" srcId="{5329E817-A8F4-4084-8C39-08AC5A76011D}" destId="{E3208DB7-5BEC-48F7-A7C9-C46D18B1FCC3}" srcOrd="4" destOrd="0" presId="urn:microsoft.com/office/officeart/2005/8/layout/arrow2"/>
    <dgm:cxn modelId="{A777D723-41B5-48B7-9EFF-247E003BFCA5}" type="presParOf" srcId="{5329E817-A8F4-4084-8C39-08AC5A76011D}" destId="{2520683E-AF8B-4EE0-B9C4-3759135B1F70}" srcOrd="5"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340F7-B374-4FE2-B458-BC528EF81F66}">
      <dsp:nvSpPr>
        <dsp:cNvPr id="0" name=""/>
        <dsp:cNvSpPr/>
      </dsp:nvSpPr>
      <dsp:spPr>
        <a:xfrm>
          <a:off x="1024911" y="0"/>
          <a:ext cx="7938274" cy="432168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F3B39-9A07-4785-9ABC-AA850A79D506}">
      <dsp:nvSpPr>
        <dsp:cNvPr id="0" name=""/>
        <dsp:cNvSpPr/>
      </dsp:nvSpPr>
      <dsp:spPr>
        <a:xfrm>
          <a:off x="1641770" y="3289021"/>
          <a:ext cx="179782" cy="17978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D3F0E-97AB-417A-A90D-FDFA22E92893}">
      <dsp:nvSpPr>
        <dsp:cNvPr id="0" name=""/>
        <dsp:cNvSpPr/>
      </dsp:nvSpPr>
      <dsp:spPr>
        <a:xfrm>
          <a:off x="1824301" y="3138974"/>
          <a:ext cx="4622474" cy="118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63" tIns="0" rIns="0" bIns="0" numCol="1" spcCol="1270" anchor="t" anchorCtr="0">
          <a:noAutofit/>
        </a:bodyPr>
        <a:lstStyle/>
        <a:p>
          <a:pPr marL="0" lvl="0" indent="0" algn="l" defTabSz="1111250">
            <a:lnSpc>
              <a:spcPct val="90000"/>
            </a:lnSpc>
            <a:spcBef>
              <a:spcPct val="0"/>
            </a:spcBef>
            <a:spcAft>
              <a:spcPct val="35000"/>
            </a:spcAft>
            <a:buNone/>
          </a:pPr>
          <a:r>
            <a:rPr kumimoji="1" lang="ja-JP" altLang="en-US" sz="2500" b="1" kern="1200" dirty="0">
              <a:latin typeface="Meiryo UI" panose="020B0604030504040204" pitchFamily="50" charset="-128"/>
              <a:ea typeface="Meiryo UI" panose="020B0604030504040204" pitchFamily="50" charset="-128"/>
              <a:cs typeface="+mn-cs"/>
            </a:rPr>
            <a:t>基本</a:t>
          </a:r>
          <a:endParaRPr kumimoji="1" lang="en-US" altLang="ja-JP" sz="2500" b="1" kern="1200" dirty="0">
            <a:latin typeface="Meiryo UI" panose="020B0604030504040204" pitchFamily="50" charset="-128"/>
            <a:ea typeface="Meiryo UI" panose="020B0604030504040204" pitchFamily="50" charset="-128"/>
            <a:cs typeface="+mn-cs"/>
          </a:endParaRPr>
        </a:p>
        <a:p>
          <a:pPr marL="0" lvl="0" indent="0" algn="l" defTabSz="1111250">
            <a:lnSpc>
              <a:spcPct val="90000"/>
            </a:lnSpc>
            <a:spcBef>
              <a:spcPct val="0"/>
            </a:spcBef>
            <a:spcAft>
              <a:spcPct val="35000"/>
            </a:spcAft>
            <a:buNone/>
          </a:pPr>
          <a:r>
            <a:rPr kumimoji="1" lang="ja-JP" altLang="en-US" sz="1600" kern="1200" dirty="0">
              <a:latin typeface="Meiryo UI" panose="020B0604030504040204" pitchFamily="50" charset="-128"/>
              <a:ea typeface="Meiryo UI" panose="020B0604030504040204" pitchFamily="50" charset="-128"/>
              <a:cs typeface="+mn-cs"/>
            </a:rPr>
            <a:t>初級者 </a:t>
          </a:r>
          <a:r>
            <a:rPr lang="ja-JP" altLang="en-US" sz="1600" b="0" i="0" kern="1200" dirty="0">
              <a:effectLst/>
              <a:latin typeface="Meiryo UI" panose="020B0604030504040204" pitchFamily="50" charset="-128"/>
              <a:ea typeface="Meiryo UI" panose="020B0604030504040204" pitchFamily="50" charset="-128"/>
              <a:cs typeface="+mn-cs"/>
            </a:rPr>
            <a:t>第</a:t>
          </a:r>
          <a:r>
            <a:rPr lang="en-US" altLang="ja-JP" sz="1600" b="0" i="0" kern="1200" dirty="0">
              <a:effectLst/>
              <a:latin typeface="Meiryo UI" panose="020B0604030504040204" pitchFamily="50" charset="-128"/>
              <a:ea typeface="Meiryo UI" panose="020B0604030504040204" pitchFamily="50" charset="-128"/>
              <a:cs typeface="+mn-cs"/>
            </a:rPr>
            <a:t>1</a:t>
          </a:r>
          <a:r>
            <a:rPr lang="ja-JP" altLang="en-US" sz="1600" b="0" i="0" kern="1200" dirty="0">
              <a:effectLst/>
              <a:latin typeface="Meiryo UI" panose="020B0604030504040204" pitchFamily="50" charset="-128"/>
              <a:ea typeface="Meiryo UI" panose="020B0604030504040204" pitchFamily="50" charset="-128"/>
              <a:cs typeface="+mn-cs"/>
            </a:rPr>
            <a:t>回 ハンズオン（チュートリアル編）</a:t>
          </a:r>
          <a:endParaRPr kumimoji="1" lang="en-US" altLang="ja-JP" sz="1600" kern="1200" dirty="0">
            <a:latin typeface="Meiryo UI" panose="020B0604030504040204" pitchFamily="50" charset="-128"/>
            <a:ea typeface="Meiryo UI" panose="020B0604030504040204" pitchFamily="50" charset="-128"/>
            <a:cs typeface="+mn-cs"/>
          </a:endParaRPr>
        </a:p>
      </dsp:txBody>
      <dsp:txXfrm>
        <a:off x="1824301" y="3138974"/>
        <a:ext cx="4622474" cy="1182708"/>
      </dsp:txXfrm>
    </dsp:sp>
    <dsp:sp modelId="{43DE642A-45C6-4E69-BFB2-E94E0E4922B1}">
      <dsp:nvSpPr>
        <dsp:cNvPr id="0" name=""/>
        <dsp:cNvSpPr/>
      </dsp:nvSpPr>
      <dsp:spPr>
        <a:xfrm>
          <a:off x="3650128" y="1780577"/>
          <a:ext cx="324990" cy="32499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3E6C4-4094-431F-B194-015F58ECF4ED}">
      <dsp:nvSpPr>
        <dsp:cNvPr id="0" name=""/>
        <dsp:cNvSpPr/>
      </dsp:nvSpPr>
      <dsp:spPr>
        <a:xfrm>
          <a:off x="3897409" y="1705589"/>
          <a:ext cx="5147568" cy="235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06" tIns="0" rIns="0" bIns="0" numCol="1" spcCol="1270" anchor="t" anchorCtr="0">
          <a:noAutofit/>
        </a:bodyPr>
        <a:lstStyle/>
        <a:p>
          <a:pPr marL="0" lvl="0" indent="0" algn="l" defTabSz="1111250">
            <a:lnSpc>
              <a:spcPct val="90000"/>
            </a:lnSpc>
            <a:spcBef>
              <a:spcPct val="0"/>
            </a:spcBef>
            <a:spcAft>
              <a:spcPct val="35000"/>
            </a:spcAft>
            <a:buNone/>
          </a:pPr>
          <a:r>
            <a:rPr kumimoji="1" lang="ja-JP" altLang="en-US" sz="2500" b="1" kern="1200" dirty="0">
              <a:latin typeface="Meiryo UI" panose="020B0604030504040204" pitchFamily="50" charset="-128"/>
              <a:ea typeface="Meiryo UI" panose="020B0604030504040204" pitchFamily="50" charset="-128"/>
              <a:cs typeface="+mn-cs"/>
            </a:rPr>
            <a:t>初級者</a:t>
          </a:r>
          <a:endParaRPr kumimoji="1" lang="en-US" altLang="ja-JP" sz="2500" b="1" kern="1200" dirty="0">
            <a:latin typeface="Meiryo UI" panose="020B0604030504040204" pitchFamily="50" charset="-128"/>
            <a:ea typeface="Meiryo UI" panose="020B0604030504040204" pitchFamily="50" charset="-128"/>
            <a:cs typeface="+mn-cs"/>
          </a:endParaRPr>
        </a:p>
        <a:p>
          <a:pPr marL="0" lvl="0" indent="0" algn="l" defTabSz="1111250">
            <a:lnSpc>
              <a:spcPct val="90000"/>
            </a:lnSpc>
            <a:spcBef>
              <a:spcPct val="0"/>
            </a:spcBef>
            <a:spcAft>
              <a:spcPct val="35000"/>
            </a:spcAft>
            <a:buNone/>
          </a:pPr>
          <a:r>
            <a:rPr kumimoji="1" lang="ja-JP" altLang="en-US" sz="1600" kern="1200" dirty="0">
              <a:latin typeface="Meiryo UI" panose="020B0604030504040204" pitchFamily="50" charset="-128"/>
              <a:ea typeface="Meiryo UI" panose="020B0604030504040204" pitchFamily="50" charset="-128"/>
              <a:cs typeface="+mn-cs"/>
            </a:rPr>
            <a:t>初級者 </a:t>
          </a:r>
          <a:r>
            <a:rPr kumimoji="1" lang="ja-JP" altLang="ja-JP" sz="1600" kern="1200" dirty="0">
              <a:latin typeface="Meiryo UI" panose="020B0604030504040204" pitchFamily="50" charset="-128"/>
              <a:ea typeface="Meiryo UI" panose="020B0604030504040204" pitchFamily="50" charset="-128"/>
              <a:cs typeface="+mn-cs"/>
            </a:rPr>
            <a:t>第</a:t>
          </a:r>
          <a:r>
            <a:rPr kumimoji="1" lang="en-US" altLang="ja-JP" sz="1600" kern="1200" dirty="0">
              <a:latin typeface="Meiryo UI" panose="020B0604030504040204" pitchFamily="50" charset="-128"/>
              <a:ea typeface="Meiryo UI" panose="020B0604030504040204" pitchFamily="50" charset="-128"/>
              <a:cs typeface="+mn-cs"/>
            </a:rPr>
            <a:t>2</a:t>
          </a:r>
          <a:r>
            <a:rPr kumimoji="1" lang="ja-JP" altLang="ja-JP" sz="1600" kern="1200" dirty="0">
              <a:latin typeface="Meiryo UI" panose="020B0604030504040204" pitchFamily="50" charset="-128"/>
              <a:ea typeface="Meiryo UI" panose="020B0604030504040204" pitchFamily="50" charset="-128"/>
              <a:cs typeface="+mn-cs"/>
            </a:rPr>
            <a:t>回</a:t>
          </a:r>
          <a:r>
            <a:rPr kumimoji="1" lang="en-US" altLang="ja-JP" sz="1600" kern="1200" dirty="0">
              <a:latin typeface="Meiryo UI" panose="020B0604030504040204" pitchFamily="50" charset="-128"/>
              <a:ea typeface="Meiryo UI" panose="020B0604030504040204" pitchFamily="50" charset="-128"/>
              <a:cs typeface="+mn-cs"/>
            </a:rPr>
            <a:t> Excel</a:t>
          </a:r>
          <a:r>
            <a:rPr kumimoji="1" lang="ja-JP" altLang="ja-JP" sz="1600" kern="1200" dirty="0">
              <a:latin typeface="Meiryo UI" panose="020B0604030504040204" pitchFamily="50" charset="-128"/>
              <a:ea typeface="Meiryo UI" panose="020B0604030504040204" pitchFamily="50" charset="-128"/>
              <a:cs typeface="+mn-cs"/>
            </a:rPr>
            <a:t>基本編</a:t>
          </a:r>
        </a:p>
        <a:p>
          <a:pPr marL="0" lvl="0" indent="0" algn="l" defTabSz="1111250">
            <a:lnSpc>
              <a:spcPct val="90000"/>
            </a:lnSpc>
            <a:spcBef>
              <a:spcPct val="0"/>
            </a:spcBef>
            <a:spcAft>
              <a:spcPct val="35000"/>
            </a:spcAft>
            <a:buNone/>
          </a:pPr>
          <a:r>
            <a:rPr kumimoji="1" lang="ja-JP" altLang="en-US" sz="1600" kern="1200" dirty="0">
              <a:latin typeface="Meiryo UI" panose="020B0604030504040204" pitchFamily="50" charset="-128"/>
              <a:ea typeface="Meiryo UI" panose="020B0604030504040204" pitchFamily="50" charset="-128"/>
              <a:cs typeface="+mn-cs"/>
            </a:rPr>
            <a:t>初級者 </a:t>
          </a:r>
          <a:r>
            <a:rPr kumimoji="1" lang="ja-JP" altLang="ja-JP" sz="1600" kern="1200" dirty="0">
              <a:latin typeface="Meiryo UI" panose="020B0604030504040204" pitchFamily="50" charset="-128"/>
              <a:ea typeface="Meiryo UI" panose="020B0604030504040204" pitchFamily="50" charset="-128"/>
              <a:cs typeface="+mn-cs"/>
            </a:rPr>
            <a:t>第</a:t>
          </a:r>
          <a:r>
            <a:rPr kumimoji="1" lang="en-US" altLang="ja-JP" sz="1600" kern="1200" dirty="0">
              <a:latin typeface="Meiryo UI" panose="020B0604030504040204" pitchFamily="50" charset="-128"/>
              <a:ea typeface="Meiryo UI" panose="020B0604030504040204" pitchFamily="50" charset="-128"/>
              <a:cs typeface="+mn-cs"/>
            </a:rPr>
            <a:t>3</a:t>
          </a:r>
          <a:r>
            <a:rPr kumimoji="1" lang="ja-JP" altLang="ja-JP" sz="1600" kern="1200" dirty="0">
              <a:latin typeface="Meiryo UI" panose="020B0604030504040204" pitchFamily="50" charset="-128"/>
              <a:ea typeface="Meiryo UI" panose="020B0604030504040204" pitchFamily="50" charset="-128"/>
              <a:cs typeface="+mn-cs"/>
            </a:rPr>
            <a:t>回</a:t>
          </a:r>
          <a:r>
            <a:rPr kumimoji="1" lang="en-US" altLang="ja-JP" sz="1600" kern="1200">
              <a:latin typeface="Meiryo UI" panose="020B0604030504040204" pitchFamily="50" charset="-128"/>
              <a:ea typeface="Meiryo UI" panose="020B0604030504040204" pitchFamily="50" charset="-128"/>
              <a:cs typeface="+mn-cs"/>
            </a:rPr>
            <a:t> Excel</a:t>
          </a:r>
          <a:r>
            <a:rPr kumimoji="1" lang="ja-JP" altLang="ja-JP" sz="1600" kern="1200" dirty="0">
              <a:latin typeface="Meiryo UI" panose="020B0604030504040204" pitchFamily="50" charset="-128"/>
              <a:ea typeface="Meiryo UI" panose="020B0604030504040204" pitchFamily="50" charset="-128"/>
              <a:cs typeface="+mn-cs"/>
            </a:rPr>
            <a:t>基本編②</a:t>
          </a:r>
        </a:p>
        <a:p>
          <a:pPr marL="0" lvl="0" indent="0" algn="l" defTabSz="1111250">
            <a:lnSpc>
              <a:spcPct val="90000"/>
            </a:lnSpc>
            <a:spcBef>
              <a:spcPct val="0"/>
            </a:spcBef>
            <a:spcAft>
              <a:spcPct val="35000"/>
            </a:spcAft>
            <a:buNone/>
          </a:pPr>
          <a:r>
            <a:rPr kumimoji="1" lang="ja-JP" altLang="en-US" sz="1600" kern="1200" dirty="0">
              <a:latin typeface="Meiryo UI" panose="020B0604030504040204" pitchFamily="50" charset="-128"/>
              <a:ea typeface="Meiryo UI" panose="020B0604030504040204" pitchFamily="50" charset="-128"/>
              <a:cs typeface="+mn-cs"/>
            </a:rPr>
            <a:t>初級者 </a:t>
          </a:r>
          <a:r>
            <a:rPr kumimoji="1" lang="ja-JP" altLang="ja-JP" sz="1600" kern="1200" dirty="0">
              <a:latin typeface="Meiryo UI" panose="020B0604030504040204" pitchFamily="50" charset="-128"/>
              <a:ea typeface="Meiryo UI" panose="020B0604030504040204" pitchFamily="50" charset="-128"/>
              <a:cs typeface="+mn-cs"/>
            </a:rPr>
            <a:t>第</a:t>
          </a:r>
          <a:r>
            <a:rPr kumimoji="1" lang="en-US" altLang="ja-JP" sz="1600" kern="1200" dirty="0">
              <a:latin typeface="Meiryo UI" panose="020B0604030504040204" pitchFamily="50" charset="-128"/>
              <a:ea typeface="Meiryo UI" panose="020B0604030504040204" pitchFamily="50" charset="-128"/>
              <a:cs typeface="+mn-cs"/>
            </a:rPr>
            <a:t>4</a:t>
          </a:r>
          <a:r>
            <a:rPr kumimoji="1" lang="ja-JP" altLang="ja-JP" sz="1600" kern="1200" dirty="0">
              <a:latin typeface="Meiryo UI" panose="020B0604030504040204" pitchFamily="50" charset="-128"/>
              <a:ea typeface="Meiryo UI" panose="020B0604030504040204" pitchFamily="50" charset="-128"/>
              <a:cs typeface="+mn-cs"/>
            </a:rPr>
            <a:t>回</a:t>
          </a:r>
          <a:r>
            <a:rPr kumimoji="1" lang="en-US" altLang="ja-JP" sz="1600" kern="1200" dirty="0">
              <a:latin typeface="Meiryo UI" panose="020B0604030504040204" pitchFamily="50" charset="-128"/>
              <a:ea typeface="Meiryo UI" panose="020B0604030504040204" pitchFamily="50" charset="-128"/>
              <a:cs typeface="+mn-cs"/>
            </a:rPr>
            <a:t> </a:t>
          </a:r>
          <a:r>
            <a:rPr kumimoji="1" lang="ja-JP" altLang="ja-JP" sz="1600" kern="1200" dirty="0">
              <a:latin typeface="Meiryo UI" panose="020B0604030504040204" pitchFamily="50" charset="-128"/>
              <a:ea typeface="Meiryo UI" panose="020B0604030504040204" pitchFamily="50" charset="-128"/>
              <a:cs typeface="+mn-cs"/>
            </a:rPr>
            <a:t>ブラウザ編</a:t>
          </a:r>
          <a:endParaRPr kumimoji="1" lang="en-US" altLang="ja-JP" sz="1600" kern="1200" dirty="0">
            <a:latin typeface="Meiryo UI" panose="020B0604030504040204" pitchFamily="50" charset="-128"/>
            <a:ea typeface="Meiryo UI" panose="020B0604030504040204" pitchFamily="50" charset="-128"/>
            <a:cs typeface="+mn-cs"/>
          </a:endParaRPr>
        </a:p>
      </dsp:txBody>
      <dsp:txXfrm>
        <a:off x="3897409" y="1705589"/>
        <a:ext cx="5147568" cy="2350995"/>
      </dsp:txXfrm>
    </dsp:sp>
    <dsp:sp modelId="{E3208DB7-5BEC-48F7-A7C9-C46D18B1FCC3}">
      <dsp:nvSpPr>
        <dsp:cNvPr id="0" name=""/>
        <dsp:cNvSpPr/>
      </dsp:nvSpPr>
      <dsp:spPr>
        <a:xfrm>
          <a:off x="6378627" y="1017270"/>
          <a:ext cx="449455" cy="44945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0683E-AF8B-4EE0-B9C4-3759135B1F70}">
      <dsp:nvSpPr>
        <dsp:cNvPr id="0" name=""/>
        <dsp:cNvSpPr/>
      </dsp:nvSpPr>
      <dsp:spPr>
        <a:xfrm>
          <a:off x="6696200" y="1008114"/>
          <a:ext cx="3138048" cy="300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157" tIns="0" rIns="0" bIns="0" numCol="1" spcCol="1270" anchor="t" anchorCtr="0">
          <a:noAutofit/>
        </a:bodyPr>
        <a:lstStyle/>
        <a:p>
          <a:pPr marL="0" lvl="0" indent="0" algn="l" defTabSz="1111250">
            <a:lnSpc>
              <a:spcPct val="90000"/>
            </a:lnSpc>
            <a:spcBef>
              <a:spcPct val="0"/>
            </a:spcBef>
            <a:spcAft>
              <a:spcPct val="35000"/>
            </a:spcAft>
            <a:buNone/>
          </a:pPr>
          <a:r>
            <a:rPr kumimoji="1" lang="ja-JP" altLang="en-US" sz="2500" b="1" kern="1200">
              <a:latin typeface="Meiryo UI" panose="020B0604030504040204" pitchFamily="50" charset="-128"/>
              <a:ea typeface="Meiryo UI" panose="020B0604030504040204" pitchFamily="50" charset="-128"/>
              <a:cs typeface="+mn-cs"/>
            </a:rPr>
            <a:t>中級者</a:t>
          </a:r>
          <a:endParaRPr kumimoji="1" lang="en-US" altLang="ja-JP" sz="2500" b="1" kern="1200">
            <a:latin typeface="Meiryo UI" panose="020B0604030504040204" pitchFamily="50" charset="-128"/>
            <a:ea typeface="Meiryo UI" panose="020B0604030504040204" pitchFamily="50" charset="-128"/>
            <a:cs typeface="+mn-cs"/>
          </a:endParaRPr>
        </a:p>
        <a:p>
          <a:pPr marL="0" lvl="0" indent="0" algn="l" defTabSz="1111250">
            <a:lnSpc>
              <a:spcPct val="90000"/>
            </a:lnSpc>
            <a:spcBef>
              <a:spcPct val="0"/>
            </a:spcBef>
            <a:spcAft>
              <a:spcPct val="35000"/>
            </a:spcAft>
            <a:buNone/>
          </a:pPr>
          <a:r>
            <a:rPr kumimoji="1" lang="ja-JP" altLang="en-US" sz="1600" kern="1200">
              <a:latin typeface="Meiryo UI" panose="020B0604030504040204" pitchFamily="50" charset="-128"/>
              <a:ea typeface="Meiryo UI" panose="020B0604030504040204" pitchFamily="50" charset="-128"/>
              <a:cs typeface="+mn-cs"/>
            </a:rPr>
            <a:t>中級者 </a:t>
          </a:r>
          <a:r>
            <a:rPr kumimoji="1" lang="ja-JP" altLang="ja-JP" sz="1600" kern="1200">
              <a:latin typeface="Meiryo UI" panose="020B0604030504040204" pitchFamily="50" charset="-128"/>
              <a:ea typeface="Meiryo UI" panose="020B0604030504040204" pitchFamily="50" charset="-128"/>
              <a:cs typeface="+mn-cs"/>
            </a:rPr>
            <a:t>第</a:t>
          </a:r>
          <a:r>
            <a:rPr kumimoji="1" lang="en-US" altLang="ja-JP" sz="1600" kern="1200">
              <a:latin typeface="Meiryo UI" panose="020B0604030504040204" pitchFamily="50" charset="-128"/>
              <a:ea typeface="Meiryo UI" panose="020B0604030504040204" pitchFamily="50" charset="-128"/>
              <a:cs typeface="+mn-cs"/>
            </a:rPr>
            <a:t>1</a:t>
          </a:r>
          <a:r>
            <a:rPr kumimoji="1" lang="ja-JP" altLang="ja-JP" sz="1600" kern="1200">
              <a:latin typeface="Meiryo UI" panose="020B0604030504040204" pitchFamily="50" charset="-128"/>
              <a:ea typeface="Meiryo UI" panose="020B0604030504040204" pitchFamily="50" charset="-128"/>
              <a:cs typeface="+mn-cs"/>
            </a:rPr>
            <a:t>回 </a:t>
          </a:r>
          <a:r>
            <a:rPr kumimoji="1" lang="en-US" altLang="ja-JP" sz="1600" kern="1200">
              <a:latin typeface="Meiryo UI" panose="020B0604030504040204" pitchFamily="50" charset="-128"/>
              <a:ea typeface="Meiryo UI" panose="020B0604030504040204" pitchFamily="50" charset="-128"/>
              <a:cs typeface="+mn-cs"/>
            </a:rPr>
            <a:t>Excel</a:t>
          </a:r>
          <a:r>
            <a:rPr kumimoji="1" lang="ja-JP" altLang="ja-JP" sz="1600" kern="1200">
              <a:latin typeface="Meiryo UI" panose="020B0604030504040204" pitchFamily="50" charset="-128"/>
              <a:ea typeface="Meiryo UI" panose="020B0604030504040204" pitchFamily="50" charset="-128"/>
              <a:cs typeface="+mn-cs"/>
            </a:rPr>
            <a:t>編</a:t>
          </a:r>
        </a:p>
        <a:p>
          <a:pPr marL="0" lvl="0" indent="0" algn="l" defTabSz="1111250">
            <a:lnSpc>
              <a:spcPct val="90000"/>
            </a:lnSpc>
            <a:spcBef>
              <a:spcPct val="0"/>
            </a:spcBef>
            <a:spcAft>
              <a:spcPct val="35000"/>
            </a:spcAft>
            <a:buNone/>
          </a:pPr>
          <a:r>
            <a:rPr kumimoji="1" lang="ja-JP" altLang="en-US" sz="1600" kern="1200">
              <a:latin typeface="Meiryo UI" panose="020B0604030504040204" pitchFamily="50" charset="-128"/>
              <a:ea typeface="Meiryo UI" panose="020B0604030504040204" pitchFamily="50" charset="-128"/>
              <a:cs typeface="+mn-cs"/>
            </a:rPr>
            <a:t>中級者 </a:t>
          </a:r>
          <a:r>
            <a:rPr kumimoji="1" lang="ja-JP" altLang="ja-JP" sz="1600" kern="1200">
              <a:latin typeface="Meiryo UI" panose="020B0604030504040204" pitchFamily="50" charset="-128"/>
              <a:ea typeface="Meiryo UI" panose="020B0604030504040204" pitchFamily="50" charset="-128"/>
              <a:cs typeface="+mn-cs"/>
            </a:rPr>
            <a:t>第</a:t>
          </a:r>
          <a:r>
            <a:rPr kumimoji="1" lang="en-US" altLang="ja-JP" sz="1600" kern="1200">
              <a:latin typeface="Meiryo UI" panose="020B0604030504040204" pitchFamily="50" charset="-128"/>
              <a:ea typeface="Meiryo UI" panose="020B0604030504040204" pitchFamily="50" charset="-128"/>
              <a:cs typeface="+mn-cs"/>
            </a:rPr>
            <a:t>2</a:t>
          </a:r>
          <a:r>
            <a:rPr kumimoji="1" lang="ja-JP" altLang="ja-JP" sz="1600" kern="1200">
              <a:latin typeface="Meiryo UI" panose="020B0604030504040204" pitchFamily="50" charset="-128"/>
              <a:ea typeface="Meiryo UI" panose="020B0604030504040204" pitchFamily="50" charset="-128"/>
              <a:cs typeface="+mn-cs"/>
            </a:rPr>
            <a:t>回 ブラウザ編</a:t>
          </a:r>
        </a:p>
        <a:p>
          <a:pPr marL="0" lvl="0" indent="0" algn="l" defTabSz="1111250">
            <a:lnSpc>
              <a:spcPct val="90000"/>
            </a:lnSpc>
            <a:spcBef>
              <a:spcPct val="0"/>
            </a:spcBef>
            <a:spcAft>
              <a:spcPct val="35000"/>
            </a:spcAft>
            <a:buNone/>
          </a:pPr>
          <a:r>
            <a:rPr kumimoji="1" lang="ja-JP" altLang="en-US" sz="1600" kern="1200">
              <a:latin typeface="Meiryo UI" panose="020B0604030504040204" pitchFamily="50" charset="-128"/>
              <a:ea typeface="Meiryo UI" panose="020B0604030504040204" pitchFamily="50" charset="-128"/>
              <a:cs typeface="+mn-cs"/>
            </a:rPr>
            <a:t>中級者 </a:t>
          </a:r>
          <a:r>
            <a:rPr kumimoji="1" lang="ja-JP" altLang="ja-JP" sz="1600" kern="1200">
              <a:latin typeface="Meiryo UI" panose="020B0604030504040204" pitchFamily="50" charset="-128"/>
              <a:ea typeface="Meiryo UI" panose="020B0604030504040204" pitchFamily="50" charset="-128"/>
              <a:cs typeface="+mn-cs"/>
            </a:rPr>
            <a:t>第</a:t>
          </a:r>
          <a:r>
            <a:rPr kumimoji="1" lang="en-US" altLang="ja-JP" sz="1600" kern="1200">
              <a:latin typeface="Meiryo UI" panose="020B0604030504040204" pitchFamily="50" charset="-128"/>
              <a:ea typeface="Meiryo UI" panose="020B0604030504040204" pitchFamily="50" charset="-128"/>
              <a:cs typeface="+mn-cs"/>
            </a:rPr>
            <a:t>3</a:t>
          </a:r>
          <a:r>
            <a:rPr kumimoji="1" lang="ja-JP" altLang="ja-JP" sz="1600" kern="1200">
              <a:latin typeface="Meiryo UI" panose="020B0604030504040204" pitchFamily="50" charset="-128"/>
              <a:ea typeface="Meiryo UI" panose="020B0604030504040204" pitchFamily="50" charset="-128"/>
              <a:cs typeface="+mn-cs"/>
            </a:rPr>
            <a:t>回 エラー対策編</a:t>
          </a:r>
        </a:p>
        <a:p>
          <a:pPr marL="0" lvl="0" indent="0" algn="l" defTabSz="1111250">
            <a:lnSpc>
              <a:spcPct val="90000"/>
            </a:lnSpc>
            <a:spcBef>
              <a:spcPct val="0"/>
            </a:spcBef>
            <a:spcAft>
              <a:spcPct val="35000"/>
            </a:spcAft>
            <a:buNone/>
          </a:pPr>
          <a:r>
            <a:rPr kumimoji="1" lang="ja-JP" altLang="en-US" sz="1600" kern="1200">
              <a:latin typeface="Meiryo UI" panose="020B0604030504040204" pitchFamily="50" charset="-128"/>
              <a:ea typeface="Meiryo UI" panose="020B0604030504040204" pitchFamily="50" charset="-128"/>
              <a:cs typeface="+mn-cs"/>
            </a:rPr>
            <a:t>中級者 </a:t>
          </a:r>
          <a:r>
            <a:rPr kumimoji="1" lang="ja-JP" altLang="ja-JP" sz="1600" kern="1200">
              <a:latin typeface="Meiryo UI" panose="020B0604030504040204" pitchFamily="50" charset="-128"/>
              <a:ea typeface="Meiryo UI" panose="020B0604030504040204" pitchFamily="50" charset="-128"/>
              <a:cs typeface="+mn-cs"/>
            </a:rPr>
            <a:t>第</a:t>
          </a:r>
          <a:r>
            <a:rPr kumimoji="1" lang="en-US" altLang="ja-JP" sz="1600" kern="1200">
              <a:latin typeface="Meiryo UI" panose="020B0604030504040204" pitchFamily="50" charset="-128"/>
              <a:ea typeface="Meiryo UI" panose="020B0604030504040204" pitchFamily="50" charset="-128"/>
              <a:cs typeface="+mn-cs"/>
            </a:rPr>
            <a:t>4</a:t>
          </a:r>
          <a:r>
            <a:rPr kumimoji="1" lang="ja-JP" altLang="ja-JP" sz="1600" kern="1200">
              <a:latin typeface="Meiryo UI" panose="020B0604030504040204" pitchFamily="50" charset="-128"/>
              <a:ea typeface="Meiryo UI" panose="020B0604030504040204" pitchFamily="50" charset="-128"/>
              <a:cs typeface="+mn-cs"/>
            </a:rPr>
            <a:t>回 ファイル操作編</a:t>
          </a:r>
          <a:endParaRPr kumimoji="1" lang="ja-JP" altLang="en-US" sz="1600" b="1" kern="1200" dirty="0">
            <a:latin typeface="Meiryo UI" panose="020B0604030504040204" pitchFamily="50" charset="-128"/>
            <a:ea typeface="Meiryo UI" panose="020B0604030504040204" pitchFamily="50" charset="-128"/>
            <a:cs typeface="+mn-cs"/>
          </a:endParaRPr>
        </a:p>
      </dsp:txBody>
      <dsp:txXfrm>
        <a:off x="6696200" y="1008114"/>
        <a:ext cx="3138048" cy="300356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C9A9D2C-4451-4507-8815-553C41CD3796}"/>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887A556-A76E-4495-91C7-B2027E18A7A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C562532-0EC9-45DB-B3B4-0846215C1E4F}" type="datetimeFigureOut">
              <a:rPr kumimoji="1" lang="ja-JP" altLang="en-US" smtClean="0"/>
              <a:t>2025/4/2</a:t>
            </a:fld>
            <a:endParaRPr kumimoji="1" lang="ja-JP" altLang="en-US"/>
          </a:p>
        </p:txBody>
      </p:sp>
      <p:sp>
        <p:nvSpPr>
          <p:cNvPr id="4" name="フッター プレースホルダー 3">
            <a:extLst>
              <a:ext uri="{FF2B5EF4-FFF2-40B4-BE49-F238E27FC236}">
                <a16:creationId xmlns:a16="http://schemas.microsoft.com/office/drawing/2014/main" id="{5C82022F-680C-4D18-B454-C23AE9D8FE85}"/>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5D4D736-3899-4515-860C-2854C380D65B}"/>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823453D-AEC2-42DE-82D3-8E91152A0124}" type="slidenum">
              <a:rPr kumimoji="1" lang="ja-JP" altLang="en-US" smtClean="0"/>
              <a:t>‹#›</a:t>
            </a:fld>
            <a:endParaRPr kumimoji="1" lang="ja-JP" altLang="en-US"/>
          </a:p>
        </p:txBody>
      </p:sp>
    </p:spTree>
    <p:extLst>
      <p:ext uri="{BB962C8B-B14F-4D97-AF65-F5344CB8AC3E}">
        <p14:creationId xmlns:p14="http://schemas.microsoft.com/office/powerpoint/2010/main" val="704150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BC5CA79-AD67-47E7-8231-6911448F9149}"/>
              </a:ext>
            </a:extLst>
          </p:cNvPr>
          <p:cNvSpPr>
            <a:spLocks noGrp="1"/>
          </p:cNvSpPr>
          <p:nvPr>
            <p:ph type="hdr" sz="quarter"/>
          </p:nvPr>
        </p:nvSpPr>
        <p:spPr>
          <a:xfrm>
            <a:off x="1" y="1"/>
            <a:ext cx="2949787" cy="496967"/>
          </a:xfrm>
          <a:prstGeom prst="rect">
            <a:avLst/>
          </a:prstGeom>
        </p:spPr>
        <p:txBody>
          <a:bodyPr vert="horz" lIns="92228" tIns="46114" rIns="92228" bIns="4611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E671F558-3D8C-46D5-978C-CE998885BA67}"/>
              </a:ext>
            </a:extLst>
          </p:cNvPr>
          <p:cNvSpPr>
            <a:spLocks noGrp="1"/>
          </p:cNvSpPr>
          <p:nvPr>
            <p:ph type="dt" idx="1"/>
          </p:nvPr>
        </p:nvSpPr>
        <p:spPr>
          <a:xfrm>
            <a:off x="3855838" y="1"/>
            <a:ext cx="2949787" cy="496967"/>
          </a:xfrm>
          <a:prstGeom prst="rect">
            <a:avLst/>
          </a:prstGeom>
        </p:spPr>
        <p:txBody>
          <a:bodyPr vert="horz" lIns="92228" tIns="46114" rIns="92228" bIns="46114" rtlCol="0"/>
          <a:lstStyle>
            <a:lvl1pPr algn="r" eaLnBrk="1" fontAlgn="auto" hangingPunct="1">
              <a:spcBef>
                <a:spcPts val="0"/>
              </a:spcBef>
              <a:spcAft>
                <a:spcPts val="0"/>
              </a:spcAft>
              <a:defRPr sz="1200">
                <a:latin typeface="+mn-lt"/>
                <a:ea typeface="+mn-ea"/>
              </a:defRPr>
            </a:lvl1pPr>
          </a:lstStyle>
          <a:p>
            <a:pPr>
              <a:defRPr/>
            </a:pPr>
            <a:fld id="{CA33DA55-48C3-405C-A58A-5D5C2B43A7AF}" type="datetimeFigureOut">
              <a:rPr lang="ja-JP" altLang="en-US"/>
              <a:pPr>
                <a:defRPr/>
              </a:pPr>
              <a:t>2025/4/2</a:t>
            </a:fld>
            <a:endParaRPr lang="ja-JP" altLang="en-US"/>
          </a:p>
        </p:txBody>
      </p:sp>
      <p:sp>
        <p:nvSpPr>
          <p:cNvPr id="4" name="スライド イメージ プレースホルダー 3">
            <a:extLst>
              <a:ext uri="{FF2B5EF4-FFF2-40B4-BE49-F238E27FC236}">
                <a16:creationId xmlns:a16="http://schemas.microsoft.com/office/drawing/2014/main" id="{A697687E-BDD6-460F-A468-87C2730B4C3D}"/>
              </a:ext>
            </a:extLst>
          </p:cNvPr>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228" tIns="46114" rIns="92228" bIns="4611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65CC620-1F97-4F32-8CAC-E839871DDD82}"/>
              </a:ext>
            </a:extLst>
          </p:cNvPr>
          <p:cNvSpPr>
            <a:spLocks noGrp="1"/>
          </p:cNvSpPr>
          <p:nvPr>
            <p:ph type="body" sz="quarter" idx="3"/>
          </p:nvPr>
        </p:nvSpPr>
        <p:spPr>
          <a:xfrm>
            <a:off x="680721" y="4721187"/>
            <a:ext cx="5445760" cy="4472702"/>
          </a:xfrm>
          <a:prstGeom prst="rect">
            <a:avLst/>
          </a:prstGeom>
        </p:spPr>
        <p:txBody>
          <a:bodyPr vert="horz" lIns="92228" tIns="46114" rIns="92228" bIns="4611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DB781CC8-CF5F-4696-9851-1B2F245D676F}"/>
              </a:ext>
            </a:extLst>
          </p:cNvPr>
          <p:cNvSpPr>
            <a:spLocks noGrp="1"/>
          </p:cNvSpPr>
          <p:nvPr>
            <p:ph type="ftr" sz="quarter" idx="4"/>
          </p:nvPr>
        </p:nvSpPr>
        <p:spPr>
          <a:xfrm>
            <a:off x="1" y="9440647"/>
            <a:ext cx="2949787" cy="496967"/>
          </a:xfrm>
          <a:prstGeom prst="rect">
            <a:avLst/>
          </a:prstGeom>
        </p:spPr>
        <p:txBody>
          <a:bodyPr vert="horz" lIns="92228" tIns="46114" rIns="92228" bIns="4611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CA5CB495-D61D-4209-9044-9899415E8347}"/>
              </a:ext>
            </a:extLst>
          </p:cNvPr>
          <p:cNvSpPr>
            <a:spLocks noGrp="1"/>
          </p:cNvSpPr>
          <p:nvPr>
            <p:ph type="sldNum" sz="quarter" idx="5"/>
          </p:nvPr>
        </p:nvSpPr>
        <p:spPr>
          <a:xfrm>
            <a:off x="3855838" y="9440647"/>
            <a:ext cx="2949787" cy="496967"/>
          </a:xfrm>
          <a:prstGeom prst="rect">
            <a:avLst/>
          </a:prstGeom>
        </p:spPr>
        <p:txBody>
          <a:bodyPr vert="horz" wrap="square" lIns="92228" tIns="46114" rIns="92228" bIns="46114" numCol="1" anchor="b" anchorCtr="0" compatLnSpc="1">
            <a:prstTxWarp prst="textNoShape">
              <a:avLst/>
            </a:prstTxWarp>
          </a:bodyPr>
          <a:lstStyle>
            <a:lvl1pPr algn="r" eaLnBrk="1" hangingPunct="1">
              <a:defRPr sz="1200">
                <a:latin typeface="Calibri" pitchFamily="34" charset="0"/>
              </a:defRPr>
            </a:lvl1pPr>
          </a:lstStyle>
          <a:p>
            <a:fld id="{4906815C-66C8-4748-A324-8280F3A15188}" type="slidenum">
              <a:rPr lang="ja-JP" altLang="en-US"/>
              <a:pPr/>
              <a:t>‹#›</a:t>
            </a:fld>
            <a:endParaRPr lang="ja-JP" altLang="en-US"/>
          </a:p>
        </p:txBody>
      </p:sp>
    </p:spTree>
    <p:extLst>
      <p:ext uri="{BB962C8B-B14F-4D97-AF65-F5344CB8AC3E}">
        <p14:creationId xmlns:p14="http://schemas.microsoft.com/office/powerpoint/2010/main" val="1035532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06815C-66C8-4748-A324-8280F3A15188}" type="slidenum">
              <a:rPr lang="ja-JP" altLang="en-US" smtClean="0"/>
              <a:pPr/>
              <a:t>2</a:t>
            </a:fld>
            <a:endParaRPr lang="ja-JP" altLang="en-US"/>
          </a:p>
        </p:txBody>
      </p:sp>
    </p:spTree>
    <p:extLst>
      <p:ext uri="{BB962C8B-B14F-4D97-AF65-F5344CB8AC3E}">
        <p14:creationId xmlns:p14="http://schemas.microsoft.com/office/powerpoint/2010/main" val="86272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906815C-66C8-4748-A324-8280F3A15188}" type="slidenum">
              <a:rPr lang="ja-JP" altLang="en-US" smtClean="0"/>
              <a:pPr/>
              <a:t>5</a:t>
            </a:fld>
            <a:endParaRPr lang="ja-JP" altLang="en-US"/>
          </a:p>
        </p:txBody>
      </p:sp>
    </p:spTree>
    <p:extLst>
      <p:ext uri="{BB962C8B-B14F-4D97-AF65-F5344CB8AC3E}">
        <p14:creationId xmlns:p14="http://schemas.microsoft.com/office/powerpoint/2010/main" val="282028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906815C-66C8-4748-A324-8280F3A15188}" type="slidenum">
              <a:rPr lang="ja-JP" altLang="en-US" smtClean="0"/>
              <a:pPr/>
              <a:t>9</a:t>
            </a:fld>
            <a:endParaRPr lang="ja-JP" altLang="en-US"/>
          </a:p>
        </p:txBody>
      </p:sp>
    </p:spTree>
    <p:extLst>
      <p:ext uri="{BB962C8B-B14F-4D97-AF65-F5344CB8AC3E}">
        <p14:creationId xmlns:p14="http://schemas.microsoft.com/office/powerpoint/2010/main" val="110035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906815C-66C8-4748-A324-8280F3A15188}" type="slidenum">
              <a:rPr lang="ja-JP" altLang="en-US" smtClean="0"/>
              <a:pPr/>
              <a:t>11</a:t>
            </a:fld>
            <a:endParaRPr lang="ja-JP" altLang="en-US"/>
          </a:p>
        </p:txBody>
      </p:sp>
    </p:spTree>
    <p:extLst>
      <p:ext uri="{BB962C8B-B14F-4D97-AF65-F5344CB8AC3E}">
        <p14:creationId xmlns:p14="http://schemas.microsoft.com/office/powerpoint/2010/main" val="367570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06815C-66C8-4748-A324-8280F3A15188}" type="slidenum">
              <a:rPr lang="ja-JP" altLang="en-US" smtClean="0"/>
              <a:pPr/>
              <a:t>16</a:t>
            </a:fld>
            <a:endParaRPr lang="ja-JP" altLang="en-US"/>
          </a:p>
        </p:txBody>
      </p:sp>
    </p:spTree>
    <p:extLst>
      <p:ext uri="{BB962C8B-B14F-4D97-AF65-F5344CB8AC3E}">
        <p14:creationId xmlns:p14="http://schemas.microsoft.com/office/powerpoint/2010/main" val="237401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906815C-66C8-4748-A324-8280F3A15188}" type="slidenum">
              <a:rPr lang="ja-JP" altLang="en-US" smtClean="0"/>
              <a:pPr/>
              <a:t>19</a:t>
            </a:fld>
            <a:endParaRPr lang="ja-JP" altLang="en-US"/>
          </a:p>
        </p:txBody>
      </p:sp>
    </p:spTree>
    <p:extLst>
      <p:ext uri="{BB962C8B-B14F-4D97-AF65-F5344CB8AC3E}">
        <p14:creationId xmlns:p14="http://schemas.microsoft.com/office/powerpoint/2010/main" val="163145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906815C-66C8-4748-A324-8280F3A15188}" type="slidenum">
              <a:rPr lang="ja-JP" altLang="en-US" smtClean="0"/>
              <a:pPr/>
              <a:t>22</a:t>
            </a:fld>
            <a:endParaRPr lang="ja-JP" altLang="en-US"/>
          </a:p>
        </p:txBody>
      </p:sp>
    </p:spTree>
    <p:extLst>
      <p:ext uri="{BB962C8B-B14F-4D97-AF65-F5344CB8AC3E}">
        <p14:creationId xmlns:p14="http://schemas.microsoft.com/office/powerpoint/2010/main" val="2235348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E3780C-F349-683B-01E2-C80F959CA5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030106" y="0"/>
            <a:ext cx="7875894" cy="6852808"/>
          </a:xfrm>
          <a:prstGeom prst="rect">
            <a:avLst/>
          </a:prstGeom>
        </p:spPr>
      </p:pic>
      <p:sp>
        <p:nvSpPr>
          <p:cNvPr id="2" name="Title 1"/>
          <p:cNvSpPr>
            <a:spLocks noGrp="1"/>
          </p:cNvSpPr>
          <p:nvPr>
            <p:ph type="ctrTitle" hasCustomPrompt="1"/>
          </p:nvPr>
        </p:nvSpPr>
        <p:spPr>
          <a:xfrm>
            <a:off x="819000" y="1705955"/>
            <a:ext cx="6185400" cy="1920000"/>
          </a:xfrm>
        </p:spPr>
        <p:txBody>
          <a:bodyPr lIns="0" tIns="0" rIns="0" bIns="0" anchor="b">
            <a:normAutofit/>
          </a:bodyPr>
          <a:lstStyle>
            <a:lvl1pPr algn="l">
              <a:lnSpc>
                <a:spcPct val="150000"/>
              </a:lnSpc>
              <a:defRPr sz="2215" b="1" i="0">
                <a:solidFill>
                  <a:schemeClr val="tx1"/>
                </a:solidFill>
                <a:latin typeface="メイリオ" panose="020B0604030504040204" pitchFamily="50" charset="-128"/>
                <a:ea typeface="メイリオ" panose="020B0604030504040204" pitchFamily="50" charset="-128"/>
              </a:defRPr>
            </a:lvl1pPr>
          </a:lstStyle>
          <a:p>
            <a:r>
              <a:rPr lang="ja-JP" altLang="en-US" dirty="0"/>
              <a:t>スライド</a:t>
            </a:r>
            <a:r>
              <a:rPr lang="en-US" altLang="ja-JP" dirty="0"/>
              <a:t> </a:t>
            </a:r>
            <a:r>
              <a:rPr lang="ja-JP" altLang="en-US" dirty="0"/>
              <a:t>タイトル</a:t>
            </a:r>
            <a:endParaRPr lang="en-US" dirty="0"/>
          </a:p>
        </p:txBody>
      </p:sp>
      <p:pic>
        <p:nvPicPr>
          <p:cNvPr id="7" name="図 6">
            <a:extLst>
              <a:ext uri="{FF2B5EF4-FFF2-40B4-BE49-F238E27FC236}">
                <a16:creationId xmlns:a16="http://schemas.microsoft.com/office/drawing/2014/main" id="{6B48F701-79E3-9A84-1CC2-9DB1C773AE3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9002" y="5852517"/>
            <a:ext cx="1847177" cy="196605"/>
          </a:xfrm>
          <a:prstGeom prst="rect">
            <a:avLst/>
          </a:prstGeom>
        </p:spPr>
      </p:pic>
    </p:spTree>
    <p:extLst>
      <p:ext uri="{BB962C8B-B14F-4D97-AF65-F5344CB8AC3E}">
        <p14:creationId xmlns:p14="http://schemas.microsoft.com/office/powerpoint/2010/main" val="31346940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コンテンツ_a">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DA166DD-6568-DD58-E75F-933C598B8E71}"/>
              </a:ext>
            </a:extLst>
          </p:cNvPr>
          <p:cNvSpPr/>
          <p:nvPr userDrawn="1"/>
        </p:nvSpPr>
        <p:spPr>
          <a:xfrm>
            <a:off x="0" y="6762000"/>
            <a:ext cx="9906000" cy="96000"/>
          </a:xfrm>
          <a:prstGeom prst="rect">
            <a:avLst/>
          </a:prstGeom>
          <a:gradFill>
            <a:gsLst>
              <a:gs pos="0">
                <a:schemeClr val="accent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1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8825FBB-BEB1-A6F7-96D6-5464AAC132AB}"/>
              </a:ext>
            </a:extLst>
          </p:cNvPr>
          <p:cNvSpPr/>
          <p:nvPr userDrawn="1"/>
        </p:nvSpPr>
        <p:spPr>
          <a:xfrm>
            <a:off x="0" y="-3631"/>
            <a:ext cx="9906000" cy="97200"/>
          </a:xfrm>
          <a:prstGeom prst="rect">
            <a:avLst/>
          </a:prstGeom>
          <a:gradFill>
            <a:gsLst>
              <a:gs pos="0">
                <a:srgbClr val="2F98BE"/>
              </a:gs>
              <a:gs pos="100000">
                <a:srgbClr val="005D9D"/>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pic>
        <p:nvPicPr>
          <p:cNvPr id="3" name="図 2" descr="テキスト, ロゴ&#10;&#10;中程度の精度で自動的に生成された説明">
            <a:extLst>
              <a:ext uri="{FF2B5EF4-FFF2-40B4-BE49-F238E27FC236}">
                <a16:creationId xmlns:a16="http://schemas.microsoft.com/office/drawing/2014/main" id="{4F08C7D9-2BF3-4A9F-A20F-85EDB92074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2427" y="201060"/>
            <a:ext cx="2432876" cy="444913"/>
          </a:xfrm>
          <a:prstGeom prst="rect">
            <a:avLst/>
          </a:prstGeom>
        </p:spPr>
      </p:pic>
      <p:sp>
        <p:nvSpPr>
          <p:cNvPr id="2" name="スライド番号プレースホルダー 4">
            <a:extLst>
              <a:ext uri="{FF2B5EF4-FFF2-40B4-BE49-F238E27FC236}">
                <a16:creationId xmlns:a16="http://schemas.microsoft.com/office/drawing/2014/main" id="{2B2D836A-E002-2056-0C13-A1D65603AAD2}"/>
              </a:ext>
            </a:extLst>
          </p:cNvPr>
          <p:cNvSpPr>
            <a:spLocks noGrp="1"/>
          </p:cNvSpPr>
          <p:nvPr>
            <p:ph type="sldNum" sz="quarter" idx="12"/>
          </p:nvPr>
        </p:nvSpPr>
        <p:spPr>
          <a:xfrm>
            <a:off x="9745304" y="6592955"/>
            <a:ext cx="104195" cy="123111"/>
          </a:xfrm>
        </p:spPr>
        <p:txBody>
          <a:bodyPr wrap="none" lIns="0" tIns="0" rIns="0" bIns="0">
            <a:noAutofit/>
          </a:bodyPr>
          <a:lstStyle>
            <a:lvl1pPr algn="ctr">
              <a:defRPr sz="1000" b="1" i="0">
                <a:solidFill>
                  <a:schemeClr val="tx1"/>
                </a:solidFill>
                <a:latin typeface="メイリオ" panose="020B0604030504040204" pitchFamily="50" charset="-128"/>
                <a:ea typeface="メイリオ" panose="020B0604030504040204" pitchFamily="50" charset="-128"/>
              </a:defRPr>
            </a:lvl1pPr>
          </a:lstStyle>
          <a:p>
            <a:pPr marL="0" marR="0" lvl="0" indent="0" algn="ctr" defTabSz="422041" rtl="0" eaLnBrk="1" fontAlgn="auto" latinLnBrk="0" hangingPunct="1">
              <a:lnSpc>
                <a:spcPct val="100000"/>
              </a:lnSpc>
              <a:spcBef>
                <a:spcPts val="0"/>
              </a:spcBef>
              <a:spcAft>
                <a:spcPts val="0"/>
              </a:spcAft>
              <a:buClrTx/>
              <a:buSzTx/>
              <a:buFontTx/>
              <a:buNone/>
              <a:tabLst/>
              <a:defRPr/>
            </a:pPr>
            <a:fld id="{42B7693D-056F-4C2C-AC3F-A81764E5182A}" type="slidenum">
              <a:rPr kumimoji="1" lang="ja-JP" altLang="en-US" sz="1000" b="1"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ctr" defTabSz="422041" rtl="0" eaLnBrk="1" fontAlgn="auto" latinLnBrk="0" hangingPunct="1">
                <a:lnSpc>
                  <a:spcPct val="100000"/>
                </a:lnSpc>
                <a:spcBef>
                  <a:spcPts val="0"/>
                </a:spcBef>
                <a:spcAft>
                  <a:spcPts val="0"/>
                </a:spcAft>
                <a:buClrTx/>
                <a:buSzTx/>
                <a:buFontTx/>
                <a:buNone/>
                <a:tabLst/>
                <a:defRPr/>
              </a:pPr>
              <a:t>‹#›</a:t>
            </a:fld>
            <a:endPar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02143207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422041" eaLnBrk="1" fontAlgn="auto" hangingPunct="1">
              <a:spcBef>
                <a:spcPts val="0"/>
              </a:spcBef>
              <a:spcAft>
                <a:spcPts val="0"/>
              </a:spcAft>
            </a:pPr>
            <a:endParaRPr lang="ja-JP" altLang="en-US">
              <a:solidFill>
                <a:prstClr val="black">
                  <a:tint val="75000"/>
                </a:prstClr>
              </a:solidFill>
              <a:latin typeface="メイリオ"/>
              <a:ea typeface="メイリオ"/>
            </a:endParaRPr>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422041" eaLnBrk="1" fontAlgn="auto" hangingPunct="1">
              <a:spcBef>
                <a:spcPts val="0"/>
              </a:spcBef>
              <a:spcAft>
                <a:spcPts val="0"/>
              </a:spcAft>
            </a:pPr>
            <a:endParaRPr lang="ja-JP" altLang="en-US">
              <a:solidFill>
                <a:prstClr val="black">
                  <a:tint val="75000"/>
                </a:prstClr>
              </a:solidFill>
              <a:latin typeface="メイリオ"/>
              <a:ea typeface="メイリオ"/>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422041" eaLnBrk="1" fontAlgn="auto" hangingPunct="1">
              <a:spcBef>
                <a:spcPts val="0"/>
              </a:spcBef>
              <a:spcAft>
                <a:spcPts val="0"/>
              </a:spcAft>
            </a:pPr>
            <a:fld id="{033B2F91-296A-3649-8916-2D881D18562C}" type="slidenum">
              <a:rPr lang="ja-JP" altLang="en-US" smtClean="0">
                <a:solidFill>
                  <a:prstClr val="black">
                    <a:tint val="75000"/>
                  </a:prstClr>
                </a:solidFill>
                <a:latin typeface="メイリオ"/>
                <a:ea typeface="メイリオ"/>
              </a:rPr>
              <a:pPr defTabSz="422041" eaLnBrk="1" fontAlgn="auto" hangingPunct="1">
                <a:spcBef>
                  <a:spcPts val="0"/>
                </a:spcBef>
                <a:spcAft>
                  <a:spcPts val="0"/>
                </a:spcAft>
              </a:pPr>
              <a:t>‹#›</a:t>
            </a:fld>
            <a:endParaRPr lang="ja-JP" altLang="en-US">
              <a:solidFill>
                <a:prstClr val="black">
                  <a:tint val="75000"/>
                </a:prstClr>
              </a:solidFill>
              <a:latin typeface="メイリオ"/>
              <a:ea typeface="メイリオ"/>
            </a:endParaRPr>
          </a:p>
        </p:txBody>
      </p:sp>
    </p:spTree>
    <p:extLst>
      <p:ext uri="{BB962C8B-B14F-4D97-AF65-F5344CB8AC3E}">
        <p14:creationId xmlns:p14="http://schemas.microsoft.com/office/powerpoint/2010/main" val="673128227"/>
      </p:ext>
    </p:extLst>
  </p:cSld>
  <p:clrMap bg1="lt1" tx1="dk1" bg2="lt2" tx2="dk2" accent1="accent1" accent2="accent2" accent3="accent3" accent4="accent4" accent5="accent5" accent6="accent6" hlink="hlink" folHlink="folHlink"/>
  <p:sldLayoutIdLst>
    <p:sldLayoutId id="2147483852" r:id="rId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メイリオ" panose="020B0604030504040204" pitchFamily="50" charset="-128"/>
          <a:ea typeface="メイリオ" panose="020B0604030504040204" pitchFamily="50" charset="-128"/>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メイリオ" panose="020B0604030504040204" pitchFamily="50" charset="-128"/>
          <a:ea typeface="メイリオ" panose="020B0604030504040204" pitchFamily="50"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メイリオ" panose="020B0604030504040204" pitchFamily="50" charset="-128"/>
          <a:ea typeface="メイリオ" panose="020B0604030504040204" pitchFamily="50"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メイリオ" panose="020B0604030504040204" pitchFamily="50" charset="-128"/>
          <a:ea typeface="メイリオ" panose="020B0604030504040204" pitchFamily="50"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メイリオ" panose="020B0604030504040204" pitchFamily="50" charset="-128"/>
          <a:ea typeface="メイリオ" panose="020B0604030504040204" pitchFamily="50"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メイリオ" panose="020B0604030504040204" pitchFamily="50" charset="-128"/>
          <a:ea typeface="メイリオ" panose="020B0604030504040204" pitchFamily="50"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33B2F91-296A-3649-8916-2D881D18562C}"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7312030"/>
      </p:ext>
    </p:extLst>
  </p:cSld>
  <p:clrMap bg1="lt1" tx1="dk1" bg2="lt2" tx2="dk2" accent1="accent1" accent2="accent2" accent3="accent3" accent4="accent4" accent5="accent5" accent6="accent6" hlink="hlink" folHlink="folHlink"/>
  <p:sldLayoutIdLst>
    <p:sldLayoutId id="2147483856"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25.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47.png"/><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www.google.co.jp/url?sa=i&amp;rct=j&amp;q=&amp;esrc=s&amp;source=images&amp;cd=&amp;ved=2ahUKEwiG_6X46rndAhXhy1QKHXiIC14QjRx6BAgBEAU&amp;url=https://aoihome.net/2018/05/26/%E3%81%8A%E5%AD%90%E6%A7%98%E3%81%AB%E3%81%AF%E5%A5%BD%E3%81%8B%E3%82%8C%E3%81%9F%E3%81%84%E3%80%82/&amp;psig=AOvVaw0tRkP27PhX9Vz1rh8heYaR&amp;ust=1536991835559447" TargetMode="External"/><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32.png"/><Relationship Id="rId5" Type="http://schemas.microsoft.com/office/2007/relationships/hdphoto" Target="../media/hdphoto3.wdp"/><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6.png"/><Relationship Id="rId4" Type="http://schemas.openxmlformats.org/officeDocument/2006/relationships/hyperlink" Target="https://www.google.co.jp/url?sa=i&amp;rct=j&amp;q=&amp;esrc=s&amp;source=images&amp;cd=&amp;ved=2ahUKEwiG_6X46rndAhXhy1QKHXiIC14QjRx6BAgBEAU&amp;url=https://aoihome.net/2018/05/26/%E3%81%8A%E5%AD%90%E6%A7%98%E3%81%AB%E3%81%AF%E5%A5%BD%E3%81%8B%E3%82%8C%E3%81%9F%E3%81%84%E3%80%82/&amp;psig=AOvVaw0tRkP27PhX9Vz1rh8heYaR&amp;ust=1536991835559447"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diagramLayout" Target="../diagrams/layout1.xml"/><Relationship Id="rId7" Type="http://schemas.openxmlformats.org/officeDocument/2006/relationships/image" Target="../media/image8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6.png"/><Relationship Id="rId4" Type="http://schemas.openxmlformats.org/officeDocument/2006/relationships/diagramQuickStyle" Target="../diagrams/quickStyle1.xml"/><Relationship Id="rId9" Type="http://schemas.openxmlformats.org/officeDocument/2006/relationships/image" Target="../media/image8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1.wdp"/><Relationship Id="rId10" Type="http://schemas.openxmlformats.org/officeDocument/2006/relationships/hyperlink" Target="https://winactor.biz/topics/2024/10/30_6687.html" TargetMode="External"/><Relationship Id="rId4" Type="http://schemas.openxmlformats.org/officeDocument/2006/relationships/image" Target="../media/image12.png"/><Relationship Id="rId9" Type="http://schemas.openxmlformats.org/officeDocument/2006/relationships/hyperlink" Target="https://winactor.biz/topics/2023/12/04_6390.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99879" y="6363368"/>
            <a:ext cx="923843"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Ver1.9</a:t>
            </a:r>
            <a:endParaRPr kumimoji="1" lang="ja-JP" altLang="en-US"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ABF421E4-0448-406D-8136-037F5672CFFA}"/>
              </a:ext>
            </a:extLst>
          </p:cNvPr>
          <p:cNvSpPr>
            <a:spLocks noGrp="1"/>
          </p:cNvSpPr>
          <p:nvPr>
            <p:ph type="ctrTitle"/>
          </p:nvPr>
        </p:nvSpPr>
        <p:spPr/>
        <p:txBody>
          <a:bodyPr>
            <a:normAutofit/>
          </a:bodyPr>
          <a:lstStyle/>
          <a:p>
            <a:r>
              <a:rPr lang="en-US" altLang="ja-JP" sz="3600" dirty="0"/>
              <a:t>WinActor</a:t>
            </a:r>
            <a:r>
              <a:rPr lang="ja-JP" altLang="en-US" sz="3600" dirty="0"/>
              <a:t>のご紹介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505E44C-B8D9-0C2F-8C36-F7DDEC7D2B63}"/>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9</a:t>
            </a:fld>
            <a:endParaRPr lang="ja-JP" altLang="en-US" dirty="0">
              <a:solidFill>
                <a:prstClr val="black"/>
              </a:solidFill>
            </a:endParaRPr>
          </a:p>
        </p:txBody>
      </p:sp>
      <p:sp>
        <p:nvSpPr>
          <p:cNvPr id="2" name="タイトル 1">
            <a:extLst>
              <a:ext uri="{FF2B5EF4-FFF2-40B4-BE49-F238E27FC236}">
                <a16:creationId xmlns:a16="http://schemas.microsoft.com/office/drawing/2014/main" id="{E9957EDC-1B81-4A8D-BCDE-6C4C2DF574BA}"/>
              </a:ext>
            </a:extLst>
          </p:cNvPr>
          <p:cNvSpPr>
            <a:spLocks noGrp="1"/>
          </p:cNvSpPr>
          <p:nvPr>
            <p:ph type="title" idx="4294967295"/>
          </p:nvPr>
        </p:nvSpPr>
        <p:spPr>
          <a:xfrm>
            <a:off x="0" y="177800"/>
            <a:ext cx="8915400" cy="417513"/>
          </a:xfrm>
        </p:spPr>
        <p:txBody>
          <a:bodyPr>
            <a:normAutofit fontScale="90000"/>
          </a:bodyPr>
          <a:lstStyle/>
          <a:p>
            <a:r>
              <a:rPr lang="en-US" altLang="ja-JP" sz="2400" b="1" dirty="0">
                <a:latin typeface="Meiryo UI" panose="020B0604030504040204" pitchFamily="50" charset="-128"/>
                <a:ea typeface="Meiryo UI" panose="020B0604030504040204" pitchFamily="50" charset="-128"/>
              </a:rPr>
              <a:t>RPA</a:t>
            </a:r>
            <a:r>
              <a:rPr lang="ja-JP" altLang="en-US" sz="2400" b="1" dirty="0">
                <a:latin typeface="Meiryo UI" panose="020B0604030504040204" pitchFamily="50" charset="-128"/>
                <a:ea typeface="Meiryo UI" panose="020B0604030504040204" pitchFamily="50" charset="-128"/>
              </a:rPr>
              <a:t>導入に効果的な業務</a:t>
            </a:r>
            <a:endParaRPr kumimoji="1" lang="ja-JP" altLang="en-US" sz="2400" b="1" dirty="0">
              <a:latin typeface="Meiryo UI" panose="020B0604030504040204" pitchFamily="50" charset="-128"/>
              <a:ea typeface="Meiryo UI" panose="020B0604030504040204" pitchFamily="50" charset="-128"/>
            </a:endParaRPr>
          </a:p>
        </p:txBody>
      </p:sp>
      <p:sp>
        <p:nvSpPr>
          <p:cNvPr id="4" name="角丸四角形 3">
            <a:extLst>
              <a:ext uri="{FF2B5EF4-FFF2-40B4-BE49-F238E27FC236}">
                <a16:creationId xmlns:a16="http://schemas.microsoft.com/office/drawing/2014/main" id="{35D1D658-AE0E-40ED-9158-94578EDE6EAA}"/>
              </a:ext>
            </a:extLst>
          </p:cNvPr>
          <p:cNvSpPr/>
          <p:nvPr/>
        </p:nvSpPr>
        <p:spPr>
          <a:xfrm>
            <a:off x="773987" y="1935843"/>
            <a:ext cx="1899138" cy="979714"/>
          </a:xfrm>
          <a:prstGeom prst="roundRect">
            <a:avLst>
              <a:gd name="adj" fmla="val 0"/>
            </a:avLst>
          </a:prstGeom>
          <a:solidFill>
            <a:srgbClr val="000099"/>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処理ルールが</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明確</a:t>
            </a:r>
            <a:endPar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a:extLst>
              <a:ext uri="{FF2B5EF4-FFF2-40B4-BE49-F238E27FC236}">
                <a16:creationId xmlns:a16="http://schemas.microsoft.com/office/drawing/2014/main" id="{3CDFCF09-5B9D-4F85-93F0-0AA3F8981757}"/>
              </a:ext>
            </a:extLst>
          </p:cNvPr>
          <p:cNvSpPr/>
          <p:nvPr/>
        </p:nvSpPr>
        <p:spPr>
          <a:xfrm>
            <a:off x="773987" y="3129652"/>
            <a:ext cx="1899138" cy="979714"/>
          </a:xfrm>
          <a:prstGeom prst="roundRect">
            <a:avLst>
              <a:gd name="adj" fmla="val 0"/>
            </a:avLst>
          </a:prstGeom>
          <a:solidFill>
            <a:srgbClr val="000099"/>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処理量が多い</a:t>
            </a:r>
          </a:p>
        </p:txBody>
      </p:sp>
      <p:sp>
        <p:nvSpPr>
          <p:cNvPr id="6" name="角丸四角形 5">
            <a:extLst>
              <a:ext uri="{FF2B5EF4-FFF2-40B4-BE49-F238E27FC236}">
                <a16:creationId xmlns:a16="http://schemas.microsoft.com/office/drawing/2014/main" id="{D20307E6-4390-418C-92FF-0A9BB85892EF}"/>
              </a:ext>
            </a:extLst>
          </p:cNvPr>
          <p:cNvSpPr/>
          <p:nvPr/>
        </p:nvSpPr>
        <p:spPr>
          <a:xfrm>
            <a:off x="773987" y="4323481"/>
            <a:ext cx="1899138" cy="979714"/>
          </a:xfrm>
          <a:prstGeom prst="roundRect">
            <a:avLst>
              <a:gd name="adj" fmla="val 0"/>
            </a:avLst>
          </a:prstGeom>
          <a:solidFill>
            <a:srgbClr val="000099"/>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正確性が重要</a:t>
            </a:r>
          </a:p>
        </p:txBody>
      </p:sp>
      <p:sp>
        <p:nvSpPr>
          <p:cNvPr id="7" name="角丸四角形 6">
            <a:extLst>
              <a:ext uri="{FF2B5EF4-FFF2-40B4-BE49-F238E27FC236}">
                <a16:creationId xmlns:a16="http://schemas.microsoft.com/office/drawing/2014/main" id="{7BCEBD2B-2A1F-4FC9-A440-E94FCFDAEF80}"/>
              </a:ext>
            </a:extLst>
          </p:cNvPr>
          <p:cNvSpPr/>
          <p:nvPr/>
        </p:nvSpPr>
        <p:spPr>
          <a:xfrm>
            <a:off x="773987" y="5517299"/>
            <a:ext cx="1899138" cy="979714"/>
          </a:xfrm>
          <a:prstGeom prst="roundRect">
            <a:avLst>
              <a:gd name="adj" fmla="val 0"/>
            </a:avLst>
          </a:prstGeom>
          <a:solidFill>
            <a:srgbClr val="000099"/>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複数のアプリに</a:t>
            </a:r>
            <a:endPar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またがる</a:t>
            </a:r>
          </a:p>
        </p:txBody>
      </p:sp>
      <p:cxnSp>
        <p:nvCxnSpPr>
          <p:cNvPr id="8" name="直線コネクタ 7">
            <a:extLst>
              <a:ext uri="{FF2B5EF4-FFF2-40B4-BE49-F238E27FC236}">
                <a16:creationId xmlns:a16="http://schemas.microsoft.com/office/drawing/2014/main" id="{DC9C2DE4-9FEC-4987-8307-43EE90852E32}"/>
              </a:ext>
            </a:extLst>
          </p:cNvPr>
          <p:cNvCxnSpPr/>
          <p:nvPr/>
        </p:nvCxnSpPr>
        <p:spPr>
          <a:xfrm>
            <a:off x="773987" y="3017157"/>
            <a:ext cx="8706462" cy="0"/>
          </a:xfrm>
          <a:prstGeom prst="line">
            <a:avLst/>
          </a:prstGeom>
          <a:ln>
            <a:solidFill>
              <a:schemeClr val="tx1">
                <a:lumMod val="75000"/>
                <a:lumOff val="2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D3985C4-E74D-41FF-91C0-CED86592CCF1}"/>
              </a:ext>
            </a:extLst>
          </p:cNvPr>
          <p:cNvCxnSpPr/>
          <p:nvPr/>
        </p:nvCxnSpPr>
        <p:spPr>
          <a:xfrm>
            <a:off x="773987" y="4210957"/>
            <a:ext cx="8706462" cy="0"/>
          </a:xfrm>
          <a:prstGeom prst="line">
            <a:avLst/>
          </a:prstGeom>
          <a:ln>
            <a:solidFill>
              <a:schemeClr val="tx1">
                <a:lumMod val="75000"/>
                <a:lumOff val="2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3048F9F0-02C3-4B8C-AB73-18413B012AE2}"/>
              </a:ext>
            </a:extLst>
          </p:cNvPr>
          <p:cNvCxnSpPr/>
          <p:nvPr/>
        </p:nvCxnSpPr>
        <p:spPr>
          <a:xfrm>
            <a:off x="773987" y="5404757"/>
            <a:ext cx="8706462" cy="0"/>
          </a:xfrm>
          <a:prstGeom prst="line">
            <a:avLst/>
          </a:prstGeom>
          <a:ln>
            <a:solidFill>
              <a:schemeClr val="tx1">
                <a:lumMod val="75000"/>
                <a:lumOff val="2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5308E07-562F-453F-BBF7-ED0825004D8A}"/>
              </a:ext>
            </a:extLst>
          </p:cNvPr>
          <p:cNvCxnSpPr/>
          <p:nvPr/>
        </p:nvCxnSpPr>
        <p:spPr>
          <a:xfrm>
            <a:off x="806569" y="1790700"/>
            <a:ext cx="1823931" cy="0"/>
          </a:xfrm>
          <a:prstGeom prst="line">
            <a:avLst/>
          </a:prstGeom>
          <a:ln>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3ECADA20-F8FF-4BDD-A8C7-2259ADD60AE1}"/>
              </a:ext>
            </a:extLst>
          </p:cNvPr>
          <p:cNvSpPr txBox="1"/>
          <p:nvPr/>
        </p:nvSpPr>
        <p:spPr>
          <a:xfrm>
            <a:off x="939789" y="1422400"/>
            <a:ext cx="1559169" cy="338554"/>
          </a:xfrm>
          <a:prstGeom prst="rect">
            <a:avLst/>
          </a:prstGeom>
          <a:noFill/>
        </p:spPr>
        <p:txBody>
          <a:bodyPr wrap="square" rtlCol="0">
            <a:spAutoFit/>
          </a:bodyPr>
          <a:lstStyle/>
          <a:p>
            <a:pPr algn="ctr"/>
            <a:r>
              <a:rPr kumimoji="1" lang="ja-JP" altLang="en-US" sz="1600"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特性</a:t>
            </a:r>
          </a:p>
        </p:txBody>
      </p:sp>
      <p:cxnSp>
        <p:nvCxnSpPr>
          <p:cNvPr id="13" name="直線コネクタ 12">
            <a:extLst>
              <a:ext uri="{FF2B5EF4-FFF2-40B4-BE49-F238E27FC236}">
                <a16:creationId xmlns:a16="http://schemas.microsoft.com/office/drawing/2014/main" id="{08A44851-54CD-4A40-9013-8B3648E9C258}"/>
              </a:ext>
            </a:extLst>
          </p:cNvPr>
          <p:cNvCxnSpPr/>
          <p:nvPr/>
        </p:nvCxnSpPr>
        <p:spPr>
          <a:xfrm>
            <a:off x="2916722" y="1790700"/>
            <a:ext cx="6546462" cy="0"/>
          </a:xfrm>
          <a:prstGeom prst="line">
            <a:avLst/>
          </a:prstGeom>
          <a:ln>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4714520-D1D7-4976-85AB-7577CF84AEF9}"/>
              </a:ext>
            </a:extLst>
          </p:cNvPr>
          <p:cNvSpPr txBox="1"/>
          <p:nvPr/>
        </p:nvSpPr>
        <p:spPr>
          <a:xfrm>
            <a:off x="3049941" y="1422400"/>
            <a:ext cx="6035711" cy="338554"/>
          </a:xfrm>
          <a:prstGeom prst="rect">
            <a:avLst/>
          </a:prstGeom>
          <a:noFill/>
        </p:spPr>
        <p:txBody>
          <a:bodyPr wrap="square" rtlCol="0">
            <a:spAutoFit/>
          </a:bodyPr>
          <a:lstStyle/>
          <a:p>
            <a:pPr algn="ctr"/>
            <a:r>
              <a:rPr kumimoji="1" lang="ja-JP" altLang="en-US" sz="1600"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内容</a:t>
            </a:r>
          </a:p>
        </p:txBody>
      </p:sp>
      <p:sp>
        <p:nvSpPr>
          <p:cNvPr id="15" name="テキスト ボックス 14">
            <a:extLst>
              <a:ext uri="{FF2B5EF4-FFF2-40B4-BE49-F238E27FC236}">
                <a16:creationId xmlns:a16="http://schemas.microsoft.com/office/drawing/2014/main" id="{B77D7D75-B1E9-4FA3-8811-0954DCFDF68E}"/>
              </a:ext>
            </a:extLst>
          </p:cNvPr>
          <p:cNvSpPr txBox="1"/>
          <p:nvPr/>
        </p:nvSpPr>
        <p:spPr>
          <a:xfrm>
            <a:off x="2727722" y="2119063"/>
            <a:ext cx="6320853"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処理ルールが明確に定義できる</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「定型業務」</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処理上の例外が少なく、人による特殊な判断が不要な業務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FA222F52-E8D8-42BD-9F0D-D25C280B5DF3}"/>
              </a:ext>
            </a:extLst>
          </p:cNvPr>
          <p:cNvSpPr txBox="1"/>
          <p:nvPr/>
        </p:nvSpPr>
        <p:spPr>
          <a:xfrm>
            <a:off x="2727722" y="3327123"/>
            <a:ext cx="6320853"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a:latin typeface="Meiryo UI" panose="020B0604030504040204" pitchFamily="50" charset="-128"/>
                <a:ea typeface="Meiryo UI" panose="020B0604030504040204" pitchFamily="50" charset="-128"/>
                <a:cs typeface="Meiryo UI" panose="020B0604030504040204" pitchFamily="50" charset="-128"/>
              </a:rPr>
              <a:t>同内容の処理を大量、反復的に実行する業務</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a:latin typeface="Meiryo UI" panose="020B0604030504040204" pitchFamily="50" charset="-128"/>
                <a:ea typeface="Meiryo UI" panose="020B0604030504040204" pitchFamily="50" charset="-128"/>
                <a:cs typeface="Meiryo UI" panose="020B0604030504040204" pitchFamily="50" charset="-128"/>
              </a:rPr>
              <a:t>　（従来システム化投資が見合わなかった量でも導入可能）</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4C338471-BBCD-4319-A7EF-FF8801A4A3ED}"/>
              </a:ext>
            </a:extLst>
          </p:cNvPr>
          <p:cNvSpPr txBox="1"/>
          <p:nvPr/>
        </p:nvSpPr>
        <p:spPr>
          <a:xfrm>
            <a:off x="2727722" y="4501244"/>
            <a:ext cx="6320853"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a:latin typeface="Meiryo UI" panose="020B0604030504040204" pitchFamily="50" charset="-128"/>
                <a:ea typeface="Meiryo UI" panose="020B0604030504040204" pitchFamily="50" charset="-128"/>
                <a:cs typeface="Meiryo UI" panose="020B0604030504040204" pitchFamily="50" charset="-128"/>
              </a:rPr>
              <a:t>手作業によるミスの影響が大きい業務（原因追究含む）</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a:latin typeface="Meiryo UI" panose="020B0604030504040204" pitchFamily="50" charset="-128"/>
                <a:ea typeface="Meiryo UI" panose="020B0604030504040204" pitchFamily="50" charset="-128"/>
                <a:cs typeface="Meiryo UI" panose="020B0604030504040204" pitchFamily="50" charset="-128"/>
              </a:rPr>
              <a:t>データ照合などの確認業務</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E6CD5A73-F3AC-44E1-BCED-980AE5F7C9FD}"/>
              </a:ext>
            </a:extLst>
          </p:cNvPr>
          <p:cNvSpPr txBox="1"/>
          <p:nvPr/>
        </p:nvSpPr>
        <p:spPr>
          <a:xfrm>
            <a:off x="2727722" y="5741988"/>
            <a:ext cx="6320853"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a:latin typeface="Meiryo UI" panose="020B0604030504040204" pitchFamily="50" charset="-128"/>
                <a:ea typeface="Meiryo UI" panose="020B0604030504040204" pitchFamily="50" charset="-128"/>
                <a:cs typeface="Meiryo UI" panose="020B0604030504040204" pitchFamily="50" charset="-128"/>
              </a:rPr>
              <a:t>複数のアプリケーションをまたがって検索、複製、入力、確認等の</a:t>
            </a:r>
            <a:br>
              <a:rPr lang="en-US" altLang="ja-JP" sz="1600">
                <a:latin typeface="Meiryo UI" panose="020B0604030504040204" pitchFamily="50" charset="-128"/>
                <a:ea typeface="Meiryo UI" panose="020B0604030504040204" pitchFamily="50" charset="-128"/>
                <a:cs typeface="Meiryo UI" panose="020B0604030504040204" pitchFamily="50" charset="-128"/>
              </a:rPr>
            </a:br>
            <a:r>
              <a:rPr lang="ja-JP" altLang="en-US" sz="1600">
                <a:latin typeface="Meiryo UI" panose="020B0604030504040204" pitchFamily="50" charset="-128"/>
                <a:ea typeface="Meiryo UI" panose="020B0604030504040204" pitchFamily="50" charset="-128"/>
                <a:cs typeface="Meiryo UI" panose="020B0604030504040204" pitchFamily="50" charset="-128"/>
              </a:rPr>
              <a:t>処理を行う業務</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4" descr="リポートのイラスト（冊子）">
            <a:extLst>
              <a:ext uri="{FF2B5EF4-FFF2-40B4-BE49-F238E27FC236}">
                <a16:creationId xmlns:a16="http://schemas.microsoft.com/office/drawing/2014/main" id="{BE61B3DB-1DF1-42F9-9ACA-3ED6D76628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5639" y="4358804"/>
            <a:ext cx="747208" cy="9120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4" descr="「excel」の画像検索結果">
            <a:extLst>
              <a:ext uri="{FF2B5EF4-FFF2-40B4-BE49-F238E27FC236}">
                <a16:creationId xmlns:a16="http://schemas.microsoft.com/office/drawing/2014/main" id="{F7B5926A-B88F-43AB-828F-E056972490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9284" y="6076490"/>
            <a:ext cx="356432" cy="3861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5" descr="C:\Users\abeki\AppData\Local\Microsoft\Windows\Temporary Internet Files\Content.IE5\G2HUZPZR\Logo_Microsoft_Outlook_2013[1].png">
            <a:extLst>
              <a:ext uri="{FF2B5EF4-FFF2-40B4-BE49-F238E27FC236}">
                <a16:creationId xmlns:a16="http://schemas.microsoft.com/office/drawing/2014/main" id="{EAB418C7-B854-402D-BA55-8FFB8A4B0A7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87028" y="5568230"/>
            <a:ext cx="404888" cy="4386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8" descr="開いた白紙の本のイラスト">
            <a:extLst>
              <a:ext uri="{FF2B5EF4-FFF2-40B4-BE49-F238E27FC236}">
                <a16:creationId xmlns:a16="http://schemas.microsoft.com/office/drawing/2014/main" id="{5AAE55C9-DB56-45D9-B654-61A765C748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65968" y="1924887"/>
            <a:ext cx="1018728" cy="982223"/>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6BC0D10E-C02C-4B3E-A5CB-3D619F080A9C}"/>
              </a:ext>
            </a:extLst>
          </p:cNvPr>
          <p:cNvSpPr txBox="1"/>
          <p:nvPr/>
        </p:nvSpPr>
        <p:spPr>
          <a:xfrm>
            <a:off x="8512416" y="2159000"/>
            <a:ext cx="1121104"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ja-JP" sz="1050">
                <a:solidFill>
                  <a:srgbClr val="FF0000"/>
                </a:solidFill>
                <a:latin typeface="Rockwell Extra Bold" panose="02060903040505020403" pitchFamily="18" charset="0"/>
                <a:ea typeface="Meiryo UI" panose="020B0604030504040204" pitchFamily="50" charset="-128"/>
                <a:cs typeface="Meiryo UI" panose="020B0604030504040204" pitchFamily="50" charset="-128"/>
              </a:rPr>
              <a:t>THE</a:t>
            </a:r>
          </a:p>
          <a:p>
            <a:pPr algn="ctr"/>
            <a:r>
              <a:rPr lang="en-US" altLang="ja-JP" sz="1050" dirty="0">
                <a:solidFill>
                  <a:srgbClr val="FF0000"/>
                </a:solidFill>
                <a:latin typeface="Rockwell Extra Bold" panose="02060903040505020403" pitchFamily="18" charset="0"/>
                <a:ea typeface="Meiryo UI" panose="020B0604030504040204" pitchFamily="50" charset="-128"/>
                <a:cs typeface="Meiryo UI" panose="020B0604030504040204" pitchFamily="50" charset="-128"/>
              </a:rPr>
              <a:t>RULE BOOK</a:t>
            </a:r>
            <a:endParaRPr kumimoji="1" lang="ja-JP" altLang="en-US" sz="1050" dirty="0">
              <a:solidFill>
                <a:srgbClr val="FF0000"/>
              </a:solidFill>
              <a:latin typeface="Rockwell Extra Bold" panose="02060903040505020403" pitchFamily="18" charset="0"/>
              <a:ea typeface="Meiryo UI" panose="020B0604030504040204" pitchFamily="50" charset="-128"/>
              <a:cs typeface="Meiryo UI" panose="020B0604030504040204" pitchFamily="50" charset="-128"/>
            </a:endParaRPr>
          </a:p>
        </p:txBody>
      </p:sp>
      <p:sp>
        <p:nvSpPr>
          <p:cNvPr id="28" name="コンテンツ プレースホルダー 2">
            <a:extLst>
              <a:ext uri="{FF2B5EF4-FFF2-40B4-BE49-F238E27FC236}">
                <a16:creationId xmlns:a16="http://schemas.microsoft.com/office/drawing/2014/main" id="{B214599A-3BF1-4E97-AA07-94B1E563C341}"/>
              </a:ext>
            </a:extLst>
          </p:cNvPr>
          <p:cNvSpPr txBox="1">
            <a:spLocks/>
          </p:cNvSpPr>
          <p:nvPr/>
        </p:nvSpPr>
        <p:spPr>
          <a:xfrm>
            <a:off x="838200" y="692696"/>
            <a:ext cx="8229600" cy="720080"/>
          </a:xfrm>
          <a:prstGeom prst="rect">
            <a:avLst/>
          </a:prstGeom>
        </p:spPr>
        <p:txBody>
          <a:bodyPr>
            <a:normAutofit/>
          </a:bodyPr>
          <a:lstStyle>
            <a:lvl1pPr marL="342896" indent="-342896" algn="l" rtl="0" eaLnBrk="0" fontAlgn="base" hangingPunct="0">
              <a:spcBef>
                <a:spcPct val="20000"/>
              </a:spcBef>
              <a:spcAft>
                <a:spcPct val="0"/>
              </a:spcAft>
              <a:buChar char="•"/>
              <a:defRPr kumimoji="1">
                <a:solidFill>
                  <a:schemeClr val="tx1"/>
                </a:solidFill>
                <a:latin typeface="+mn-lt"/>
                <a:ea typeface="+mn-ea"/>
                <a:cs typeface="+mn-cs"/>
              </a:defRPr>
            </a:lvl1pPr>
            <a:lvl2pPr marL="742941" indent="-285746" algn="l" rtl="0" eaLnBrk="0" fontAlgn="base" hangingPunct="0">
              <a:spcBef>
                <a:spcPct val="20000"/>
              </a:spcBef>
              <a:spcAft>
                <a:spcPct val="0"/>
              </a:spcAft>
              <a:buChar char="–"/>
              <a:defRPr kumimoji="1">
                <a:solidFill>
                  <a:schemeClr val="tx1"/>
                </a:solidFill>
                <a:latin typeface="+mn-lt"/>
                <a:ea typeface="+mn-ea"/>
              </a:defRPr>
            </a:lvl2pPr>
            <a:lvl3pPr marL="1142987" indent="-228597" algn="l" rtl="0" eaLnBrk="0" fontAlgn="base" hangingPunct="0">
              <a:spcBef>
                <a:spcPct val="20000"/>
              </a:spcBef>
              <a:spcAft>
                <a:spcPct val="0"/>
              </a:spcAft>
              <a:buChar char="•"/>
              <a:defRPr kumimoji="1">
                <a:solidFill>
                  <a:schemeClr val="tx1"/>
                </a:solidFill>
                <a:latin typeface="+mn-lt"/>
                <a:ea typeface="+mn-ea"/>
              </a:defRPr>
            </a:lvl3pPr>
            <a:lvl4pPr marL="1600181" indent="-228597" algn="l" rtl="0" eaLnBrk="0" fontAlgn="base" hangingPunct="0">
              <a:spcBef>
                <a:spcPct val="20000"/>
              </a:spcBef>
              <a:spcAft>
                <a:spcPct val="0"/>
              </a:spcAft>
              <a:buChar char="–"/>
              <a:defRPr kumimoji="1">
                <a:solidFill>
                  <a:schemeClr val="tx1"/>
                </a:solidFill>
                <a:latin typeface="+mn-lt"/>
                <a:ea typeface="+mn-ea"/>
              </a:defRPr>
            </a:lvl4pPr>
            <a:lvl5pPr marL="2057376" indent="-228597" algn="l" rtl="0" eaLnBrk="0" fontAlgn="base" hangingPunct="0">
              <a:spcBef>
                <a:spcPct val="20000"/>
              </a:spcBef>
              <a:spcAft>
                <a:spcPct val="0"/>
              </a:spcAft>
              <a:buChar char="»"/>
              <a:defRPr kumimoji="1">
                <a:solidFill>
                  <a:schemeClr val="tx1"/>
                </a:solidFill>
                <a:latin typeface="+mn-lt"/>
                <a:ea typeface="+mn-ea"/>
              </a:defRPr>
            </a:lvl5pPr>
            <a:lvl6pPr marL="2514570" indent="-228597" algn="l" rtl="0" fontAlgn="base">
              <a:spcBef>
                <a:spcPct val="20000"/>
              </a:spcBef>
              <a:spcAft>
                <a:spcPct val="0"/>
              </a:spcAft>
              <a:buChar char="»"/>
              <a:defRPr kumimoji="1">
                <a:solidFill>
                  <a:schemeClr val="tx1"/>
                </a:solidFill>
                <a:latin typeface="+mn-lt"/>
                <a:ea typeface="+mn-ea"/>
              </a:defRPr>
            </a:lvl6pPr>
            <a:lvl7pPr marL="2971766" indent="-228597" algn="l" rtl="0" fontAlgn="base">
              <a:spcBef>
                <a:spcPct val="20000"/>
              </a:spcBef>
              <a:spcAft>
                <a:spcPct val="0"/>
              </a:spcAft>
              <a:buChar char="»"/>
              <a:defRPr kumimoji="1">
                <a:solidFill>
                  <a:schemeClr val="tx1"/>
                </a:solidFill>
                <a:latin typeface="+mn-lt"/>
                <a:ea typeface="+mn-ea"/>
              </a:defRPr>
            </a:lvl7pPr>
            <a:lvl8pPr marL="3428960" indent="-228597" algn="l" rtl="0" fontAlgn="base">
              <a:spcBef>
                <a:spcPct val="20000"/>
              </a:spcBef>
              <a:spcAft>
                <a:spcPct val="0"/>
              </a:spcAft>
              <a:buChar char="»"/>
              <a:defRPr kumimoji="1">
                <a:solidFill>
                  <a:schemeClr val="tx1"/>
                </a:solidFill>
                <a:latin typeface="+mn-lt"/>
                <a:ea typeface="+mn-ea"/>
              </a:defRPr>
            </a:lvl8pPr>
            <a:lvl9pPr marL="3886155" indent="-228597" algn="l" rtl="0" fontAlgn="base">
              <a:spcBef>
                <a:spcPct val="20000"/>
              </a:spcBef>
              <a:spcAft>
                <a:spcPct val="0"/>
              </a:spcAft>
              <a:buChar char="»"/>
              <a:defRPr kumimoji="1">
                <a:solidFill>
                  <a:schemeClr val="tx1"/>
                </a:solidFill>
                <a:latin typeface="+mn-lt"/>
                <a:ea typeface="+mn-ea"/>
              </a:defRPr>
            </a:lvl9pPr>
          </a:lstStyle>
          <a:p>
            <a:pPr marL="0" indent="0">
              <a:buNone/>
            </a:pPr>
            <a:r>
              <a:rPr lang="en-US" altLang="ja-JP" dirty="0" err="1">
                <a:latin typeface="Meiryo UI" panose="020B0604030504040204" pitchFamily="50" charset="-128"/>
                <a:ea typeface="Meiryo UI" panose="020B0604030504040204" pitchFamily="50" charset="-128"/>
                <a:cs typeface="Meiryo UI" panose="020B0604030504040204" pitchFamily="50" charset="-128"/>
              </a:rPr>
              <a:t>WinActor</a:t>
            </a:r>
            <a:r>
              <a:rPr lang="ja-JP" altLang="en-US" dirty="0">
                <a:latin typeface="Meiryo UI" panose="020B0604030504040204" pitchFamily="50" charset="-128"/>
                <a:ea typeface="Meiryo UI" panose="020B0604030504040204" pitchFamily="50" charset="-128"/>
                <a:cs typeface="Meiryo UI" panose="020B0604030504040204" pitchFamily="50" charset="-128"/>
              </a:rPr>
              <a:t>はさまざまな業務に活用いただけますが、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以下の特性の業務への導入が効果的です。</a:t>
            </a:r>
          </a:p>
        </p:txBody>
      </p:sp>
      <p:pic>
        <p:nvPicPr>
          <p:cNvPr id="29" name="図 28"/>
          <p:cNvPicPr>
            <a:picLocks noChangeAspect="1"/>
          </p:cNvPicPr>
          <p:nvPr/>
        </p:nvPicPr>
        <p:blipFill>
          <a:blip r:embed="rId7"/>
          <a:stretch>
            <a:fillRect/>
          </a:stretch>
        </p:blipFill>
        <p:spPr>
          <a:xfrm>
            <a:off x="8337294" y="5832158"/>
            <a:ext cx="538634" cy="375406"/>
          </a:xfrm>
          <a:prstGeom prst="rect">
            <a:avLst/>
          </a:prstGeom>
          <a:effectLst>
            <a:outerShdw blurRad="50800" dist="38100" dir="2700000" algn="tl" rotWithShape="0">
              <a:prstClr val="black">
                <a:alpha val="40000"/>
              </a:prstClr>
            </a:outerShdw>
          </a:effectLst>
        </p:spPr>
      </p:pic>
      <p:pic>
        <p:nvPicPr>
          <p:cNvPr id="26" name="図 25">
            <a:extLst>
              <a:ext uri="{FF2B5EF4-FFF2-40B4-BE49-F238E27FC236}">
                <a16:creationId xmlns:a16="http://schemas.microsoft.com/office/drawing/2014/main" id="{0CC59B18-5229-417F-9883-ED4E12C4B963}"/>
              </a:ext>
            </a:extLst>
          </p:cNvPr>
          <p:cNvPicPr>
            <a:picLocks noChangeAspect="1"/>
          </p:cNvPicPr>
          <p:nvPr/>
        </p:nvPicPr>
        <p:blipFill>
          <a:blip r:embed="rId8"/>
          <a:stretch>
            <a:fillRect/>
          </a:stretch>
        </p:blipFill>
        <p:spPr>
          <a:xfrm>
            <a:off x="8430770" y="3155906"/>
            <a:ext cx="1309763" cy="1020236"/>
          </a:xfrm>
          <a:prstGeom prst="rect">
            <a:avLst/>
          </a:prstGeom>
        </p:spPr>
      </p:pic>
    </p:spTree>
    <p:extLst>
      <p:ext uri="{BB962C8B-B14F-4D97-AF65-F5344CB8AC3E}">
        <p14:creationId xmlns:p14="http://schemas.microsoft.com/office/powerpoint/2010/main" val="293657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2521" y="1096288"/>
            <a:ext cx="4176465" cy="2520280"/>
          </a:xfrm>
          <a:prstGeom prst="roundRect">
            <a:avLst>
              <a:gd name="adj" fmla="val 9123"/>
            </a:avLst>
          </a:prstGeom>
          <a:solidFill>
            <a:schemeClr val="bg1"/>
          </a:solidFill>
          <a:ln>
            <a:solidFill>
              <a:srgbClr val="89A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1" eaLnBrk="1" fontAlgn="auto" hangingPunct="1">
              <a:spcBef>
                <a:spcPts val="0"/>
              </a:spcBef>
              <a:spcAft>
                <a:spcPts val="0"/>
              </a:spcAft>
            </a:pPr>
            <a:endParaRPr lang="ja-JP" altLang="en-US">
              <a:solidFill>
                <a:prstClr val="white"/>
              </a:solidFill>
              <a:latin typeface="Calibri" panose="020F0502020204030204"/>
              <a:ea typeface="メイリオ" panose="020B0604030504040204" pitchFamily="50" charset="-128"/>
            </a:endParaRPr>
          </a:p>
        </p:txBody>
      </p:sp>
      <p:sp>
        <p:nvSpPr>
          <p:cNvPr id="5" name="角丸四角形 4"/>
          <p:cNvSpPr/>
          <p:nvPr/>
        </p:nvSpPr>
        <p:spPr>
          <a:xfrm>
            <a:off x="4953000" y="1096288"/>
            <a:ext cx="4176465" cy="2520280"/>
          </a:xfrm>
          <a:prstGeom prst="roundRect">
            <a:avLst>
              <a:gd name="adj" fmla="val 9123"/>
            </a:avLst>
          </a:prstGeom>
          <a:solidFill>
            <a:schemeClr val="bg1"/>
          </a:solidFill>
          <a:ln>
            <a:solidFill>
              <a:srgbClr val="89A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1" eaLnBrk="1" fontAlgn="auto" hangingPunct="1">
              <a:spcBef>
                <a:spcPts val="0"/>
              </a:spcBef>
              <a:spcAft>
                <a:spcPts val="0"/>
              </a:spcAft>
            </a:pPr>
            <a:endParaRPr lang="ja-JP" altLang="en-US">
              <a:solidFill>
                <a:prstClr val="white"/>
              </a:solidFill>
              <a:latin typeface="Calibri" panose="020F0502020204030204"/>
              <a:ea typeface="メイリオ" panose="020B0604030504040204" pitchFamily="50" charset="-128"/>
            </a:endParaRPr>
          </a:p>
        </p:txBody>
      </p:sp>
      <p:sp>
        <p:nvSpPr>
          <p:cNvPr id="6" name="角丸四角形 5"/>
          <p:cNvSpPr/>
          <p:nvPr/>
        </p:nvSpPr>
        <p:spPr>
          <a:xfrm>
            <a:off x="632521" y="3904600"/>
            <a:ext cx="4176465" cy="2520280"/>
          </a:xfrm>
          <a:prstGeom prst="roundRect">
            <a:avLst>
              <a:gd name="adj" fmla="val 9123"/>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1" eaLnBrk="1" fontAlgn="auto" hangingPunct="1">
              <a:spcBef>
                <a:spcPts val="0"/>
              </a:spcBef>
              <a:spcAft>
                <a:spcPts val="0"/>
              </a:spcAft>
            </a:pPr>
            <a:endParaRPr lang="ja-JP" altLang="en-US">
              <a:solidFill>
                <a:prstClr val="white"/>
              </a:solidFill>
              <a:latin typeface="Calibri" panose="020F0502020204030204"/>
              <a:ea typeface="メイリオ" panose="020B0604030504040204" pitchFamily="50" charset="-128"/>
            </a:endParaRPr>
          </a:p>
        </p:txBody>
      </p:sp>
      <p:sp>
        <p:nvSpPr>
          <p:cNvPr id="7" name="角丸四角形 6"/>
          <p:cNvSpPr/>
          <p:nvPr/>
        </p:nvSpPr>
        <p:spPr>
          <a:xfrm>
            <a:off x="4953000" y="3904600"/>
            <a:ext cx="4176465" cy="2520280"/>
          </a:xfrm>
          <a:prstGeom prst="roundRect">
            <a:avLst>
              <a:gd name="adj" fmla="val 9123"/>
            </a:avLst>
          </a:prstGeom>
          <a:solidFill>
            <a:schemeClr val="bg1"/>
          </a:solidFill>
          <a:ln>
            <a:solidFill>
              <a:srgbClr val="89A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1" eaLnBrk="1" fontAlgn="auto" hangingPunct="1">
              <a:spcBef>
                <a:spcPts val="0"/>
              </a:spcBef>
              <a:spcAft>
                <a:spcPts val="0"/>
              </a:spcAft>
            </a:pPr>
            <a:endParaRPr lang="ja-JP" altLang="en-US">
              <a:solidFill>
                <a:prstClr val="white"/>
              </a:solidFill>
              <a:latin typeface="Calibri" panose="020F0502020204030204"/>
              <a:ea typeface="メイリオ" panose="020B0604030504040204" pitchFamily="50" charset="-128"/>
            </a:endParaRPr>
          </a:p>
        </p:txBody>
      </p:sp>
      <p:sp>
        <p:nvSpPr>
          <p:cNvPr id="8" name="テキスト ボックス 7"/>
          <p:cNvSpPr txBox="1"/>
          <p:nvPr/>
        </p:nvSpPr>
        <p:spPr>
          <a:xfrm>
            <a:off x="788714" y="1984192"/>
            <a:ext cx="3804247" cy="1200329"/>
          </a:xfrm>
          <a:prstGeom prst="rect">
            <a:avLst/>
          </a:prstGeom>
          <a:solidFill>
            <a:schemeClr val="bg1"/>
          </a:solidFill>
          <a:ln>
            <a:noFill/>
          </a:ln>
        </p:spPr>
        <p:txBody>
          <a:bodyPr wrap="none" rtlCol="0">
            <a:spAutoFit/>
          </a:bodyPr>
          <a:lstStyle/>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経費精算システムからデータを</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取り出して、部門ごとに集計し</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会計システムに入力</a:t>
            </a:r>
          </a:p>
        </p:txBody>
      </p:sp>
      <p:sp>
        <p:nvSpPr>
          <p:cNvPr id="9" name="テキスト ボックス 8"/>
          <p:cNvSpPr txBox="1"/>
          <p:nvPr/>
        </p:nvSpPr>
        <p:spPr>
          <a:xfrm>
            <a:off x="5073878" y="1888616"/>
            <a:ext cx="3879588" cy="1200329"/>
          </a:xfrm>
          <a:prstGeom prst="rect">
            <a:avLst/>
          </a:prstGeom>
          <a:solidFill>
            <a:schemeClr val="bg1"/>
          </a:solidFill>
          <a:ln>
            <a:noFill/>
          </a:ln>
        </p:spPr>
        <p:txBody>
          <a:bodyPr wrap="none" rtlCol="0">
            <a:spAutoFit/>
          </a:bodyPr>
          <a:lstStyle/>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月末に出退勤システムから</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残業が多い担当者を抜き出し</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その上司に警告メール送信</a:t>
            </a:r>
          </a:p>
        </p:txBody>
      </p:sp>
      <p:sp>
        <p:nvSpPr>
          <p:cNvPr id="10" name="テキスト ボックス 9"/>
          <p:cNvSpPr txBox="1"/>
          <p:nvPr/>
        </p:nvSpPr>
        <p:spPr>
          <a:xfrm>
            <a:off x="901699" y="4849997"/>
            <a:ext cx="3691262" cy="1200329"/>
          </a:xfrm>
          <a:prstGeom prst="rect">
            <a:avLst/>
          </a:prstGeom>
          <a:solidFill>
            <a:schemeClr val="bg1"/>
          </a:solidFill>
          <a:ln>
            <a:noFill/>
          </a:ln>
        </p:spPr>
        <p:txBody>
          <a:bodyPr wrap="square" rtlCol="0">
            <a:spAutoFit/>
          </a:bodyPr>
          <a:lstStyle/>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顧客管理システムから経費データを取り出して経費精算システムへ入力</a:t>
            </a:r>
          </a:p>
        </p:txBody>
      </p:sp>
      <p:sp>
        <p:nvSpPr>
          <p:cNvPr id="11" name="テキスト ボックス 10"/>
          <p:cNvSpPr txBox="1"/>
          <p:nvPr/>
        </p:nvSpPr>
        <p:spPr>
          <a:xfrm>
            <a:off x="5115123" y="4810610"/>
            <a:ext cx="3839193" cy="1200329"/>
          </a:xfrm>
          <a:prstGeom prst="rect">
            <a:avLst/>
          </a:prstGeom>
          <a:solidFill>
            <a:schemeClr val="bg1"/>
          </a:solidFill>
          <a:ln>
            <a:noFill/>
          </a:ln>
        </p:spPr>
        <p:txBody>
          <a:bodyPr wrap="none" rtlCol="0">
            <a:spAutoFit/>
          </a:bodyPr>
          <a:lstStyle/>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毎週、競合製品の</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31" eaLnBrk="1" fontAlgn="auto" hangingPunct="1">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を訪問し、価格を抜き出して</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31" eaLnBrk="1" fontAlgn="auto" hangingPunct="1">
              <a:spcBef>
                <a:spcPts val="0"/>
              </a:spcBef>
              <a:spcAft>
                <a:spcPts val="0"/>
              </a:spcAft>
            </a:pP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Excel</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に入力し、メールで配布</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34652" y="1271781"/>
            <a:ext cx="3312368" cy="421135"/>
          </a:xfrm>
          <a:prstGeom prst="roundRect">
            <a:avLst>
              <a:gd name="adj" fmla="val 50000"/>
            </a:avLst>
          </a:prstGeom>
          <a:solidFill>
            <a:srgbClr val="6600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1" eaLnBrk="1" fontAlgn="auto" hangingPunct="1">
              <a:spcBef>
                <a:spcPts val="0"/>
              </a:spcBef>
              <a:spcAft>
                <a:spcPts val="0"/>
              </a:spcAft>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経理部門</a:t>
            </a:r>
          </a:p>
        </p:txBody>
      </p:sp>
      <p:sp>
        <p:nvSpPr>
          <p:cNvPr id="13" name="角丸四角形 12"/>
          <p:cNvSpPr/>
          <p:nvPr/>
        </p:nvSpPr>
        <p:spPr>
          <a:xfrm>
            <a:off x="5348836" y="1276101"/>
            <a:ext cx="3312368" cy="421135"/>
          </a:xfrm>
          <a:prstGeom prst="roundRect">
            <a:avLst>
              <a:gd name="adj" fmla="val 50000"/>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1" eaLnBrk="1" fontAlgn="auto" hangingPunct="1">
              <a:spcBef>
                <a:spcPts val="0"/>
              </a:spcBef>
              <a:spcAft>
                <a:spcPts val="0"/>
              </a:spcAft>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人事部門</a:t>
            </a:r>
          </a:p>
        </p:txBody>
      </p:sp>
      <p:sp>
        <p:nvSpPr>
          <p:cNvPr id="14" name="角丸四角形 13"/>
          <p:cNvSpPr/>
          <p:nvPr/>
        </p:nvSpPr>
        <p:spPr>
          <a:xfrm>
            <a:off x="1064568" y="4203546"/>
            <a:ext cx="3312368" cy="421135"/>
          </a:xfrm>
          <a:prstGeom prst="roundRect">
            <a:avLst>
              <a:gd name="adj" fmla="val 50000"/>
            </a:avLst>
          </a:prstGeom>
          <a:solidFill>
            <a:srgbClr val="0000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1" eaLnBrk="1" fontAlgn="auto" hangingPunct="1">
              <a:spcBef>
                <a:spcPts val="0"/>
              </a:spcBef>
              <a:spcAft>
                <a:spcPts val="0"/>
              </a:spcAft>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営業部門</a:t>
            </a:r>
          </a:p>
        </p:txBody>
      </p:sp>
      <p:sp>
        <p:nvSpPr>
          <p:cNvPr id="15" name="角丸四角形 14"/>
          <p:cNvSpPr/>
          <p:nvPr/>
        </p:nvSpPr>
        <p:spPr>
          <a:xfrm>
            <a:off x="5385048" y="4192633"/>
            <a:ext cx="3312368" cy="421135"/>
          </a:xfrm>
          <a:prstGeom prst="roundRect">
            <a:avLst>
              <a:gd name="adj" fmla="val 50000"/>
            </a:avLst>
          </a:prstGeom>
          <a:solidFill>
            <a:srgbClr val="A500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1" eaLnBrk="1" fontAlgn="auto" hangingPunct="1">
              <a:spcBef>
                <a:spcPts val="0"/>
              </a:spcBef>
              <a:spcAft>
                <a:spcPts val="0"/>
              </a:spcAft>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マーケティング部門</a:t>
            </a:r>
          </a:p>
        </p:txBody>
      </p:sp>
      <p:sp>
        <p:nvSpPr>
          <p:cNvPr id="16" name="テキスト ボックス 15"/>
          <p:cNvSpPr txBox="1"/>
          <p:nvPr/>
        </p:nvSpPr>
        <p:spPr>
          <a:xfrm>
            <a:off x="156348" y="161942"/>
            <a:ext cx="4551404" cy="461647"/>
          </a:xfrm>
          <a:prstGeom prst="rect">
            <a:avLst/>
          </a:prstGeom>
          <a:noFill/>
        </p:spPr>
        <p:txBody>
          <a:bodyPr wrap="none" lIns="91423" tIns="45711" rIns="91423" bIns="45711" rtlCol="0">
            <a:spAutoFit/>
          </a:bodyPr>
          <a:lstStyle/>
          <a:p>
            <a:pPr defTabSz="914231" eaLnBrk="1" fontAlgn="auto" hangingPunct="1">
              <a:spcBef>
                <a:spcPts val="0"/>
              </a:spcBef>
              <a:spcAft>
                <a:spcPts val="0"/>
              </a:spcAft>
            </a:pP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RPA</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が効果を発揮しやすい業務例</a:t>
            </a:r>
          </a:p>
        </p:txBody>
      </p:sp>
      <p:sp>
        <p:nvSpPr>
          <p:cNvPr id="2" name="スライド番号プレースホルダー 1">
            <a:extLst>
              <a:ext uri="{FF2B5EF4-FFF2-40B4-BE49-F238E27FC236}">
                <a16:creationId xmlns:a16="http://schemas.microsoft.com/office/drawing/2014/main" id="{9704C8D9-5598-3FF2-69EA-CF29B2E44CAB}"/>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10</a:t>
            </a:fld>
            <a:endParaRPr lang="ja-JP" altLang="en-US" dirty="0">
              <a:solidFill>
                <a:prstClr val="black"/>
              </a:solidFill>
            </a:endParaRPr>
          </a:p>
        </p:txBody>
      </p:sp>
    </p:spTree>
    <p:extLst>
      <p:ext uri="{BB962C8B-B14F-4D97-AF65-F5344CB8AC3E}">
        <p14:creationId xmlns:p14="http://schemas.microsoft.com/office/powerpoint/2010/main" val="184635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3D373-3558-5F8E-B9B9-4D3327BC03AD}"/>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11</a:t>
            </a:fld>
            <a:endParaRPr lang="ja-JP" altLang="en-US" dirty="0">
              <a:solidFill>
                <a:prstClr val="black"/>
              </a:solidFill>
            </a:endParaRPr>
          </a:p>
        </p:txBody>
      </p:sp>
      <p:sp>
        <p:nvSpPr>
          <p:cNvPr id="2" name="タイトル 1"/>
          <p:cNvSpPr>
            <a:spLocks noGrp="1"/>
          </p:cNvSpPr>
          <p:nvPr>
            <p:ph type="title" idx="4294967295"/>
          </p:nvPr>
        </p:nvSpPr>
        <p:spPr>
          <a:xfrm>
            <a:off x="0" y="177800"/>
            <a:ext cx="8915400" cy="417513"/>
          </a:xfrm>
        </p:spPr>
        <p:txBody>
          <a:bodyPr>
            <a:normAutofit fontScale="90000"/>
          </a:bodyPr>
          <a:lstStyle/>
          <a:p>
            <a:r>
              <a:rPr lang="ja-JP" altLang="en-US" sz="2400" b="1" dirty="0">
                <a:latin typeface="Meiryo UI" panose="020B0604030504040204" pitchFamily="50" charset="-128"/>
                <a:ea typeface="Meiryo UI" panose="020B0604030504040204" pitchFamily="50" charset="-128"/>
              </a:rPr>
              <a:t>検討から導入・運用までサポート</a:t>
            </a:r>
            <a:endParaRPr kumimoji="1" lang="ja-JP" altLang="en-US"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240287" y="721092"/>
            <a:ext cx="9453555" cy="1009170"/>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WinActor</a:t>
            </a:r>
            <a:r>
              <a:rPr kumimoji="1" lang="en-US" altLang="ja-JP" sz="17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導入にあたっては、</a:t>
            </a:r>
            <a:r>
              <a:rPr kumimoji="1" lang="ja-JP" altLang="en-US" sz="17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シナリオの“作成”と“運用”</a:t>
            </a:r>
            <a:r>
              <a:rPr kumimoji="1" lang="ja-JP" altLang="en-US"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が重要となります。</a:t>
            </a:r>
            <a:endParaRPr kumimoji="1" lang="en-US" altLang="ja-JP"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当社では、お客様が</a:t>
            </a:r>
            <a:r>
              <a:rPr kumimoji="1" lang="en-US" altLang="ja-JP"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WinActor</a:t>
            </a:r>
            <a:r>
              <a:rPr kumimoji="1" lang="en-US" altLang="ja-JP" sz="17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による導入効果最大化を支援するため、シナリオ作成・運用人材の育成やシナリオ作成支援、</a:t>
            </a:r>
            <a:r>
              <a:rPr kumimoji="1" lang="en-US" altLang="ja-JP"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WinActor</a:t>
            </a:r>
            <a:r>
              <a:rPr kumimoji="1" lang="en-US" altLang="ja-JP" sz="17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7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運用支援など豊富なサポートメニューをご用意しております。</a:t>
            </a:r>
          </a:p>
        </p:txBody>
      </p:sp>
      <p:sp>
        <p:nvSpPr>
          <p:cNvPr id="5" name="フリーフォーム 4"/>
          <p:cNvSpPr/>
          <p:nvPr/>
        </p:nvSpPr>
        <p:spPr>
          <a:xfrm>
            <a:off x="240288" y="1816176"/>
            <a:ext cx="2520000" cy="373603"/>
          </a:xfrm>
          <a:custGeom>
            <a:avLst/>
            <a:gdLst>
              <a:gd name="connsiteX0" fmla="*/ 0 w 2538199"/>
              <a:gd name="connsiteY0" fmla="*/ 0 h 368329"/>
              <a:gd name="connsiteX1" fmla="*/ 2354035 w 2538199"/>
              <a:gd name="connsiteY1" fmla="*/ 0 h 368329"/>
              <a:gd name="connsiteX2" fmla="*/ 2538199 w 2538199"/>
              <a:gd name="connsiteY2" fmla="*/ 184165 h 368329"/>
              <a:gd name="connsiteX3" fmla="*/ 2354035 w 2538199"/>
              <a:gd name="connsiteY3" fmla="*/ 368329 h 368329"/>
              <a:gd name="connsiteX4" fmla="*/ 0 w 2538199"/>
              <a:gd name="connsiteY4" fmla="*/ 368329 h 368329"/>
              <a:gd name="connsiteX5" fmla="*/ 0 w 2538199"/>
              <a:gd name="connsiteY5" fmla="*/ 0 h 36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99" h="368329">
                <a:moveTo>
                  <a:pt x="0" y="0"/>
                </a:moveTo>
                <a:lnTo>
                  <a:pt x="2354035" y="0"/>
                </a:lnTo>
                <a:lnTo>
                  <a:pt x="2538199" y="184165"/>
                </a:lnTo>
                <a:lnTo>
                  <a:pt x="2354035" y="368329"/>
                </a:lnTo>
                <a:lnTo>
                  <a:pt x="0" y="368329"/>
                </a:lnTo>
                <a:lnTo>
                  <a:pt x="0" y="0"/>
                </a:lnTo>
                <a:close/>
              </a:path>
            </a:pathLst>
          </a:custGeom>
          <a:solidFill>
            <a:srgbClr val="BADDE1"/>
          </a:solidFill>
          <a:ln>
            <a:solidFill>
              <a:schemeClr val="tx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53340" rIns="118752" bIns="53340" numCol="1" spcCol="1270" anchor="ctr" anchorCtr="0">
            <a:noAutofit/>
          </a:bodyPr>
          <a:lstStyle/>
          <a:p>
            <a:pPr lvl="0" algn="ctr" defTabSz="889000">
              <a:lnSpc>
                <a:spcPct val="90000"/>
              </a:lnSpc>
              <a:spcBef>
                <a:spcPct val="0"/>
              </a:spcBef>
              <a:spcAft>
                <a:spcPct val="35000"/>
              </a:spcAft>
            </a:pPr>
            <a:r>
              <a:rPr kumimoji="1" lang="ja-JP" altLang="en-US" b="1" kern="1200" dirty="0">
                <a:solidFill>
                  <a:schemeClr val="tx1"/>
                </a:solidFill>
                <a:latin typeface="Meiryo UI" panose="020B0604030504040204" pitchFamily="50" charset="-128"/>
                <a:ea typeface="Meiryo UI" panose="020B0604030504040204" pitchFamily="50" charset="-128"/>
              </a:rPr>
              <a:t>検討</a:t>
            </a:r>
          </a:p>
        </p:txBody>
      </p:sp>
      <p:sp>
        <p:nvSpPr>
          <p:cNvPr id="33" name="フリーフォーム 32"/>
          <p:cNvSpPr/>
          <p:nvPr/>
        </p:nvSpPr>
        <p:spPr>
          <a:xfrm>
            <a:off x="2551473" y="1816176"/>
            <a:ext cx="2520000" cy="373603"/>
          </a:xfrm>
          <a:custGeom>
            <a:avLst/>
            <a:gdLst>
              <a:gd name="connsiteX0" fmla="*/ 0 w 3094619"/>
              <a:gd name="connsiteY0" fmla="*/ 0 h 368329"/>
              <a:gd name="connsiteX1" fmla="*/ 2910455 w 3094619"/>
              <a:gd name="connsiteY1" fmla="*/ 0 h 368329"/>
              <a:gd name="connsiteX2" fmla="*/ 3094619 w 3094619"/>
              <a:gd name="connsiteY2" fmla="*/ 184165 h 368329"/>
              <a:gd name="connsiteX3" fmla="*/ 2910455 w 3094619"/>
              <a:gd name="connsiteY3" fmla="*/ 368329 h 368329"/>
              <a:gd name="connsiteX4" fmla="*/ 0 w 3094619"/>
              <a:gd name="connsiteY4" fmla="*/ 368329 h 368329"/>
              <a:gd name="connsiteX5" fmla="*/ 184165 w 3094619"/>
              <a:gd name="connsiteY5" fmla="*/ 184165 h 368329"/>
              <a:gd name="connsiteX6" fmla="*/ 0 w 3094619"/>
              <a:gd name="connsiteY6" fmla="*/ 0 h 36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619" h="368329">
                <a:moveTo>
                  <a:pt x="0" y="0"/>
                </a:moveTo>
                <a:lnTo>
                  <a:pt x="2910455" y="0"/>
                </a:lnTo>
                <a:lnTo>
                  <a:pt x="3094619" y="184165"/>
                </a:lnTo>
                <a:lnTo>
                  <a:pt x="2910455" y="368329"/>
                </a:lnTo>
                <a:lnTo>
                  <a:pt x="0" y="368329"/>
                </a:lnTo>
                <a:lnTo>
                  <a:pt x="184165" y="184165"/>
                </a:lnTo>
                <a:lnTo>
                  <a:pt x="0" y="0"/>
                </a:lnTo>
                <a:close/>
              </a:path>
            </a:pathLst>
          </a:custGeom>
          <a:solidFill>
            <a:srgbClr val="ECF3F8"/>
          </a:solidFill>
          <a:ln>
            <a:solidFill>
              <a:schemeClr val="tx1"/>
            </a:solidFill>
          </a:ln>
        </p:spPr>
        <p:style>
          <a:lnRef idx="2">
            <a:scrgbClr r="0" g="0" b="0"/>
          </a:lnRef>
          <a:fillRef idx="1">
            <a:schemeClr val="accent5">
              <a:hueOff val="1085675"/>
              <a:satOff val="3732"/>
              <a:lumOff val="-17909"/>
              <a:alphaOff val="0"/>
            </a:schemeClr>
          </a:fillRef>
          <a:effectRef idx="0">
            <a:schemeClr val="accent5">
              <a:hueOff val="1085675"/>
              <a:satOff val="3732"/>
              <a:lumOff val="-17909"/>
              <a:alphaOff val="0"/>
            </a:schemeClr>
          </a:effectRef>
          <a:fontRef idx="minor">
            <a:schemeClr val="lt1"/>
          </a:fontRef>
        </p:style>
        <p:txBody>
          <a:bodyPr spcFirstLastPara="0" vert="horz" wrap="square" lIns="264175" tIns="53340" rIns="210834" bIns="53340" numCol="1" spcCol="1270" anchor="ctr" anchorCtr="0">
            <a:noAutofit/>
          </a:bodyPr>
          <a:lstStyle/>
          <a:p>
            <a:pPr lvl="0" algn="ctr" defTabSz="889000">
              <a:lnSpc>
                <a:spcPct val="90000"/>
              </a:lnSpc>
              <a:spcBef>
                <a:spcPct val="0"/>
              </a:spcBef>
              <a:spcAft>
                <a:spcPct val="35000"/>
              </a:spcAft>
            </a:pPr>
            <a:r>
              <a:rPr kumimoji="1" lang="ja-JP" altLang="en-US" b="1" kern="1200" dirty="0">
                <a:solidFill>
                  <a:schemeClr val="tx1"/>
                </a:solidFill>
                <a:latin typeface="Meiryo UI" panose="020B0604030504040204" pitchFamily="50" charset="-128"/>
                <a:ea typeface="Meiryo UI" panose="020B0604030504040204" pitchFamily="50" charset="-128"/>
              </a:rPr>
              <a:t>導入前</a:t>
            </a:r>
          </a:p>
        </p:txBody>
      </p:sp>
      <p:sp>
        <p:nvSpPr>
          <p:cNvPr id="67" name="フリーフォーム 66"/>
          <p:cNvSpPr/>
          <p:nvPr/>
        </p:nvSpPr>
        <p:spPr>
          <a:xfrm>
            <a:off x="4862658" y="1816176"/>
            <a:ext cx="2520000" cy="373603"/>
          </a:xfrm>
          <a:custGeom>
            <a:avLst/>
            <a:gdLst>
              <a:gd name="connsiteX0" fmla="*/ 0 w 3159440"/>
              <a:gd name="connsiteY0" fmla="*/ 0 h 368329"/>
              <a:gd name="connsiteX1" fmla="*/ 2975276 w 3159440"/>
              <a:gd name="connsiteY1" fmla="*/ 0 h 368329"/>
              <a:gd name="connsiteX2" fmla="*/ 3159440 w 3159440"/>
              <a:gd name="connsiteY2" fmla="*/ 184165 h 368329"/>
              <a:gd name="connsiteX3" fmla="*/ 2975276 w 3159440"/>
              <a:gd name="connsiteY3" fmla="*/ 368329 h 368329"/>
              <a:gd name="connsiteX4" fmla="*/ 0 w 3159440"/>
              <a:gd name="connsiteY4" fmla="*/ 368329 h 368329"/>
              <a:gd name="connsiteX5" fmla="*/ 184165 w 3159440"/>
              <a:gd name="connsiteY5" fmla="*/ 184165 h 368329"/>
              <a:gd name="connsiteX6" fmla="*/ 0 w 3159440"/>
              <a:gd name="connsiteY6" fmla="*/ 0 h 36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9440" h="368329">
                <a:moveTo>
                  <a:pt x="0" y="0"/>
                </a:moveTo>
                <a:lnTo>
                  <a:pt x="2975276" y="0"/>
                </a:lnTo>
                <a:lnTo>
                  <a:pt x="3159440" y="184165"/>
                </a:lnTo>
                <a:lnTo>
                  <a:pt x="2975276" y="368329"/>
                </a:lnTo>
                <a:lnTo>
                  <a:pt x="0" y="368329"/>
                </a:lnTo>
                <a:lnTo>
                  <a:pt x="184165" y="184165"/>
                </a:lnTo>
                <a:lnTo>
                  <a:pt x="0" y="0"/>
                </a:lnTo>
                <a:close/>
              </a:path>
            </a:pathLst>
          </a:custGeom>
          <a:solidFill>
            <a:srgbClr val="FFFFCC"/>
          </a:solidFill>
          <a:ln>
            <a:solidFill>
              <a:schemeClr val="tx1"/>
            </a:solidFill>
          </a:ln>
        </p:spPr>
        <p:style>
          <a:lnRef idx="2">
            <a:scrgbClr r="0" g="0" b="0"/>
          </a:lnRef>
          <a:fillRef idx="1">
            <a:scrgbClr r="0" g="0" b="0"/>
          </a:fillRef>
          <a:effectRef idx="0">
            <a:schemeClr val="accent5">
              <a:hueOff val="2171351"/>
              <a:satOff val="7464"/>
              <a:lumOff val="-35817"/>
              <a:alphaOff val="0"/>
            </a:schemeClr>
          </a:effectRef>
          <a:fontRef idx="minor">
            <a:schemeClr val="lt1"/>
          </a:fontRef>
        </p:style>
        <p:txBody>
          <a:bodyPr spcFirstLastPara="0" vert="horz" wrap="square" lIns="264175" tIns="53340" rIns="210834" bIns="53340" numCol="1" spcCol="1270" anchor="ctr" anchorCtr="0">
            <a:noAutofit/>
          </a:bodyPr>
          <a:lstStyle/>
          <a:p>
            <a:pPr lvl="0" algn="ctr" defTabSz="889000">
              <a:lnSpc>
                <a:spcPct val="90000"/>
              </a:lnSpc>
              <a:spcBef>
                <a:spcPct val="0"/>
              </a:spcBef>
              <a:spcAft>
                <a:spcPct val="35000"/>
              </a:spcAft>
            </a:pPr>
            <a:r>
              <a:rPr kumimoji="1" lang="ja-JP" altLang="en-US" b="1" kern="1200" dirty="0">
                <a:solidFill>
                  <a:schemeClr val="tx1"/>
                </a:solidFill>
                <a:latin typeface="Meiryo UI" panose="020B0604030504040204" pitchFamily="50" charset="-128"/>
                <a:ea typeface="Meiryo UI" panose="020B0604030504040204" pitchFamily="50" charset="-128"/>
              </a:rPr>
              <a:t>導入後</a:t>
            </a:r>
          </a:p>
        </p:txBody>
      </p:sp>
      <p:sp>
        <p:nvSpPr>
          <p:cNvPr id="68" name="フリーフォーム 67"/>
          <p:cNvSpPr/>
          <p:nvPr/>
        </p:nvSpPr>
        <p:spPr>
          <a:xfrm>
            <a:off x="7173842" y="1816176"/>
            <a:ext cx="2520000" cy="373603"/>
          </a:xfrm>
          <a:custGeom>
            <a:avLst/>
            <a:gdLst>
              <a:gd name="connsiteX0" fmla="*/ 0 w 2478436"/>
              <a:gd name="connsiteY0" fmla="*/ 0 h 368329"/>
              <a:gd name="connsiteX1" fmla="*/ 2294272 w 2478436"/>
              <a:gd name="connsiteY1" fmla="*/ 0 h 368329"/>
              <a:gd name="connsiteX2" fmla="*/ 2478436 w 2478436"/>
              <a:gd name="connsiteY2" fmla="*/ 184165 h 368329"/>
              <a:gd name="connsiteX3" fmla="*/ 2294272 w 2478436"/>
              <a:gd name="connsiteY3" fmla="*/ 368329 h 368329"/>
              <a:gd name="connsiteX4" fmla="*/ 0 w 2478436"/>
              <a:gd name="connsiteY4" fmla="*/ 368329 h 368329"/>
              <a:gd name="connsiteX5" fmla="*/ 184165 w 2478436"/>
              <a:gd name="connsiteY5" fmla="*/ 184165 h 368329"/>
              <a:gd name="connsiteX6" fmla="*/ 0 w 2478436"/>
              <a:gd name="connsiteY6" fmla="*/ 0 h 36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436" h="368329">
                <a:moveTo>
                  <a:pt x="0" y="0"/>
                </a:moveTo>
                <a:lnTo>
                  <a:pt x="2294272" y="0"/>
                </a:lnTo>
                <a:lnTo>
                  <a:pt x="2478436" y="184165"/>
                </a:lnTo>
                <a:lnTo>
                  <a:pt x="2294272" y="368329"/>
                </a:lnTo>
                <a:lnTo>
                  <a:pt x="0" y="368329"/>
                </a:lnTo>
                <a:lnTo>
                  <a:pt x="184165" y="184165"/>
                </a:lnTo>
                <a:lnTo>
                  <a:pt x="0" y="0"/>
                </a:lnTo>
                <a:close/>
              </a:path>
            </a:pathLst>
          </a:custGeom>
          <a:solidFill>
            <a:srgbClr val="CECEEF"/>
          </a:solidFill>
          <a:ln>
            <a:solidFill>
              <a:schemeClr val="tx1"/>
            </a:solidFill>
          </a:ln>
        </p:spPr>
        <p:style>
          <a:lnRef idx="2">
            <a:scrgbClr r="0" g="0" b="0"/>
          </a:lnRef>
          <a:fillRef idx="1">
            <a:schemeClr val="accent5">
              <a:hueOff val="3257026"/>
              <a:satOff val="11196"/>
              <a:lumOff val="-53726"/>
              <a:alphaOff val="0"/>
            </a:schemeClr>
          </a:fillRef>
          <a:effectRef idx="0">
            <a:schemeClr val="accent5">
              <a:hueOff val="3257026"/>
              <a:satOff val="11196"/>
              <a:lumOff val="-53726"/>
              <a:alphaOff val="0"/>
            </a:schemeClr>
          </a:effectRef>
          <a:fontRef idx="minor">
            <a:schemeClr val="lt1"/>
          </a:fontRef>
        </p:style>
        <p:txBody>
          <a:bodyPr spcFirstLastPara="0" vert="horz" wrap="square" lIns="264175" tIns="53340" rIns="210834" bIns="53340" numCol="1" spcCol="1270" anchor="ctr" anchorCtr="0">
            <a:noAutofit/>
          </a:bodyPr>
          <a:lstStyle/>
          <a:p>
            <a:pPr lvl="0" algn="ctr" defTabSz="889000">
              <a:lnSpc>
                <a:spcPct val="90000"/>
              </a:lnSpc>
              <a:spcBef>
                <a:spcPct val="0"/>
              </a:spcBef>
              <a:spcAft>
                <a:spcPct val="35000"/>
              </a:spcAft>
            </a:pPr>
            <a:r>
              <a:rPr kumimoji="1" lang="ja-JP" altLang="en-US" b="1" kern="1200" dirty="0">
                <a:solidFill>
                  <a:schemeClr val="tx1"/>
                </a:solidFill>
                <a:latin typeface="Meiryo UI" panose="020B0604030504040204" pitchFamily="50" charset="-128"/>
                <a:ea typeface="Meiryo UI" panose="020B0604030504040204" pitchFamily="50" charset="-128"/>
              </a:rPr>
              <a:t>運用・保守</a:t>
            </a:r>
          </a:p>
        </p:txBody>
      </p:sp>
      <p:sp>
        <p:nvSpPr>
          <p:cNvPr id="230" name="四角形: 角を丸くする 229">
            <a:extLst>
              <a:ext uri="{FF2B5EF4-FFF2-40B4-BE49-F238E27FC236}">
                <a16:creationId xmlns:a16="http://schemas.microsoft.com/office/drawing/2014/main" id="{53A9E2B1-18DA-4374-B774-549DBB08C188}"/>
              </a:ext>
            </a:extLst>
          </p:cNvPr>
          <p:cNvSpPr/>
          <p:nvPr/>
        </p:nvSpPr>
        <p:spPr>
          <a:xfrm>
            <a:off x="2782520" y="3310994"/>
            <a:ext cx="2184230" cy="3417769"/>
          </a:xfrm>
          <a:prstGeom prst="roundRect">
            <a:avLst>
              <a:gd name="adj" fmla="val 9274"/>
            </a:avLst>
          </a:prstGeom>
          <a:solidFill>
            <a:srgbClr val="E8BACF">
              <a:alpha val="80000"/>
            </a:srgbClr>
          </a:solidFill>
          <a:ln w="19050">
            <a:solidFill>
              <a:srgbClr val="B63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1" name="正方形/長方形 230">
            <a:extLst>
              <a:ext uri="{FF2B5EF4-FFF2-40B4-BE49-F238E27FC236}">
                <a16:creationId xmlns:a16="http://schemas.microsoft.com/office/drawing/2014/main" id="{A708B4D6-C856-48D8-9B0C-924D7DCF7938}"/>
              </a:ext>
            </a:extLst>
          </p:cNvPr>
          <p:cNvSpPr/>
          <p:nvPr/>
        </p:nvSpPr>
        <p:spPr>
          <a:xfrm>
            <a:off x="2891704" y="3911699"/>
            <a:ext cx="1934237" cy="594366"/>
          </a:xfrm>
          <a:prstGeom prst="rect">
            <a:avLst/>
          </a:prstGeom>
          <a:solidFill>
            <a:srgbClr val="FFFFFF"/>
          </a:solidFill>
          <a:ln w="19050" cap="flat" cmpd="sng" algn="ctr">
            <a:solidFill>
              <a:srgbClr val="BFBFB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トライアルライセンスにより、お客様の業務への適応可否をご検証いただけます。</a:t>
            </a:r>
          </a:p>
        </p:txBody>
      </p:sp>
      <p:sp>
        <p:nvSpPr>
          <p:cNvPr id="232" name="角丸四角形 12">
            <a:extLst>
              <a:ext uri="{FF2B5EF4-FFF2-40B4-BE49-F238E27FC236}">
                <a16:creationId xmlns:a16="http://schemas.microsoft.com/office/drawing/2014/main" id="{E38C1FC3-C39D-432B-AEAA-17D9B1F9975F}"/>
              </a:ext>
            </a:extLst>
          </p:cNvPr>
          <p:cNvSpPr/>
          <p:nvPr/>
        </p:nvSpPr>
        <p:spPr>
          <a:xfrm>
            <a:off x="2894674" y="3575410"/>
            <a:ext cx="1934237" cy="355624"/>
          </a:xfrm>
          <a:prstGeom prst="roundRect">
            <a:avLst/>
          </a:prstGeom>
          <a:solidFill>
            <a:srgbClr val="ECF3F8"/>
          </a:solidFill>
          <a:ln w="2540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トライアルライセンス</a:t>
            </a:r>
            <a:endPar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a:t>
            </a:r>
            <a:r>
              <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30</a:t>
            </a: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日間）≪無料≫</a:t>
            </a:r>
            <a:endPar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endParaRPr>
          </a:p>
        </p:txBody>
      </p:sp>
      <p:sp>
        <p:nvSpPr>
          <p:cNvPr id="233" name="正方形/長方形 232">
            <a:extLst>
              <a:ext uri="{FF2B5EF4-FFF2-40B4-BE49-F238E27FC236}">
                <a16:creationId xmlns:a16="http://schemas.microsoft.com/office/drawing/2014/main" id="{6E809D75-27DF-43B4-9327-E58D0B6D79C7}"/>
              </a:ext>
            </a:extLst>
          </p:cNvPr>
          <p:cNvSpPr/>
          <p:nvPr/>
        </p:nvSpPr>
        <p:spPr>
          <a:xfrm>
            <a:off x="5206847" y="2615020"/>
            <a:ext cx="1934237" cy="592707"/>
          </a:xfrm>
          <a:prstGeom prst="rect">
            <a:avLst/>
          </a:prstGeom>
          <a:solidFill>
            <a:srgbClr val="FFFFFF"/>
          </a:solidFill>
          <a:ln w="19050" cap="flat" cmpd="sng" algn="ctr">
            <a:solidFill>
              <a:srgbClr val="FFFFFF">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少人数制の研修で、シナリオ作成スキルを取得頂きます。適用業務の洗い出しにもお役立て頂きます。</a:t>
            </a:r>
          </a:p>
        </p:txBody>
      </p:sp>
      <p:sp>
        <p:nvSpPr>
          <p:cNvPr id="234" name="角丸四角形 14">
            <a:extLst>
              <a:ext uri="{FF2B5EF4-FFF2-40B4-BE49-F238E27FC236}">
                <a16:creationId xmlns:a16="http://schemas.microsoft.com/office/drawing/2014/main" id="{3BC83C36-A9E4-4ABC-972D-F6842325D5F6}"/>
              </a:ext>
            </a:extLst>
          </p:cNvPr>
          <p:cNvSpPr/>
          <p:nvPr/>
        </p:nvSpPr>
        <p:spPr>
          <a:xfrm>
            <a:off x="5206847" y="2280792"/>
            <a:ext cx="1934237" cy="355624"/>
          </a:xfrm>
          <a:prstGeom prst="roundRect">
            <a:avLst/>
          </a:prstGeom>
          <a:solidFill>
            <a:srgbClr val="FFFFCC"/>
          </a:solidFill>
          <a:ln w="2540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9BBB59">
                    <a:lumMod val="50000"/>
                  </a:srgbClr>
                </a:solidFill>
                <a:effectLst/>
                <a:uLnTx/>
                <a:uFillTx/>
                <a:latin typeface="Meiryo UI" panose="020B0604030504040204" pitchFamily="50" charset="-128"/>
                <a:ea typeface="Meiryo UI" panose="020B0604030504040204" pitchFamily="50" charset="-128"/>
              </a:rPr>
              <a:t>シナリオ作成勉強会</a:t>
            </a:r>
            <a:endParaRPr kumimoji="0" lang="en-US" altLang="ja-JP" sz="900" b="1" i="0" u="none" strike="noStrike" kern="0" cap="none" spc="0" normalizeH="0" baseline="0" noProof="0" dirty="0">
              <a:ln>
                <a:noFill/>
              </a:ln>
              <a:solidFill>
                <a:srgbClr val="9BBB59">
                  <a:lumMod val="50000"/>
                </a:srgbClr>
              </a:solidFill>
              <a:effectLst/>
              <a:uLnTx/>
              <a:uFillTx/>
              <a:latin typeface="Meiryo UI" panose="020B0604030504040204" pitchFamily="50" charset="-128"/>
              <a:ea typeface="Meiryo UI" panose="020B0604030504040204" pitchFamily="50" charset="-128"/>
            </a:endParaRPr>
          </a:p>
        </p:txBody>
      </p:sp>
      <p:sp>
        <p:nvSpPr>
          <p:cNvPr id="235" name="正方形/長方形 234">
            <a:extLst>
              <a:ext uri="{FF2B5EF4-FFF2-40B4-BE49-F238E27FC236}">
                <a16:creationId xmlns:a16="http://schemas.microsoft.com/office/drawing/2014/main" id="{9AA4EBFC-9FFB-4BE3-B9D1-3ECE5624E68B}"/>
              </a:ext>
            </a:extLst>
          </p:cNvPr>
          <p:cNvSpPr/>
          <p:nvPr/>
        </p:nvSpPr>
        <p:spPr>
          <a:xfrm>
            <a:off x="2894675" y="4936376"/>
            <a:ext cx="1934238" cy="592707"/>
          </a:xfrm>
          <a:prstGeom prst="rect">
            <a:avLst/>
          </a:prstGeom>
          <a:solidFill>
            <a:srgbClr val="FFFFFF"/>
          </a:solidFill>
          <a:ln w="19050" cap="flat" cmpd="sng" algn="ctr">
            <a:solidFill>
              <a:srgbClr val="BFBFB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シナリオ作成・運用に関するお問い合わせ、不具合などについて、メールや電話に加え、オペレータ</a:t>
            </a:r>
            <a:r>
              <a:rPr kumimoji="0" lang="ja-JP" altLang="en-US" sz="800" kern="0" dirty="0">
                <a:solidFill>
                  <a:srgbClr val="000000"/>
                </a:solidFill>
                <a:latin typeface="Meiryo UI" panose="020B0604030504040204" pitchFamily="50" charset="-128"/>
                <a:ea typeface="Meiryo UI" panose="020B0604030504040204" pitchFamily="50" charset="-128"/>
              </a:rPr>
              <a:t>からの</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リモートサポートによりスムーズ且つきめ細やかなサポートをいたします。</a:t>
            </a:r>
          </a:p>
        </p:txBody>
      </p:sp>
      <p:sp>
        <p:nvSpPr>
          <p:cNvPr id="236" name="角丸四角形 16">
            <a:extLst>
              <a:ext uri="{FF2B5EF4-FFF2-40B4-BE49-F238E27FC236}">
                <a16:creationId xmlns:a16="http://schemas.microsoft.com/office/drawing/2014/main" id="{757AAED5-C654-4FCD-BD16-2BB35F527609}"/>
              </a:ext>
            </a:extLst>
          </p:cNvPr>
          <p:cNvSpPr/>
          <p:nvPr/>
        </p:nvSpPr>
        <p:spPr>
          <a:xfrm>
            <a:off x="2894674" y="4577646"/>
            <a:ext cx="1937315" cy="355624"/>
          </a:xfrm>
          <a:prstGeom prst="roundRect">
            <a:avLst/>
          </a:prstGeom>
          <a:solidFill>
            <a:srgbClr val="ECF3F8"/>
          </a:solidFill>
          <a:ln w="2540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2D2D8A">
                    <a:lumMod val="75000"/>
                  </a:srgbClr>
                </a:solidFill>
                <a:effectLst/>
                <a:uLnTx/>
                <a:uFillTx/>
                <a:latin typeface="Meiryo UI" panose="020B0604030504040204" pitchFamily="50" charset="-128"/>
                <a:ea typeface="Meiryo UI" panose="020B0604030504040204" pitchFamily="50" charset="-128"/>
              </a:rPr>
              <a:t>　　　</a:t>
            </a:r>
            <a:r>
              <a:rPr kumimoji="0" lang="en-US" altLang="ja-JP" sz="900" b="1" i="0" u="none" strike="noStrike" kern="0" cap="none" spc="0" normalizeH="0" baseline="0" noProof="0" dirty="0" err="1">
                <a:ln>
                  <a:noFill/>
                </a:ln>
                <a:solidFill>
                  <a:srgbClr val="2D2D8A">
                    <a:lumMod val="75000"/>
                  </a:srgbClr>
                </a:solidFill>
                <a:effectLst/>
                <a:uLnTx/>
                <a:uFillTx/>
                <a:latin typeface="Meiryo UI" panose="020B0604030504040204" pitchFamily="50" charset="-128"/>
                <a:ea typeface="Meiryo UI" panose="020B0604030504040204" pitchFamily="50" charset="-128"/>
              </a:rPr>
              <a:t>WinActor</a:t>
            </a:r>
            <a:r>
              <a:rPr kumimoji="0" lang="ja-JP" altLang="en-US" sz="900" b="1" i="0" u="none" strike="noStrike" kern="0" cap="none" spc="0" normalizeH="0" baseline="0" noProof="0" dirty="0">
                <a:ln>
                  <a:noFill/>
                </a:ln>
                <a:solidFill>
                  <a:srgbClr val="2D2D8A">
                    <a:lumMod val="75000"/>
                  </a:srgbClr>
                </a:solidFill>
                <a:effectLst/>
                <a:uLnTx/>
                <a:uFillTx/>
                <a:latin typeface="Meiryo UI" panose="020B0604030504040204" pitchFamily="50" charset="-128"/>
                <a:ea typeface="Meiryo UI" panose="020B0604030504040204" pitchFamily="50" charset="-128"/>
              </a:rPr>
              <a:t>あんしんサポート</a:t>
            </a:r>
            <a:endParaRPr kumimoji="0" lang="en-US" altLang="ja-JP" sz="900" b="1" kern="0" dirty="0">
              <a:solidFill>
                <a:srgbClr val="2D2D8A">
                  <a:lumMod val="75000"/>
                </a:srgbClr>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　（</a:t>
            </a:r>
            <a:r>
              <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30</a:t>
            </a: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日間）≪無料≫</a:t>
            </a:r>
            <a:endPar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endParaRPr>
          </a:p>
        </p:txBody>
      </p:sp>
      <p:sp>
        <p:nvSpPr>
          <p:cNvPr id="238" name="円/楕円 23">
            <a:extLst>
              <a:ext uri="{FF2B5EF4-FFF2-40B4-BE49-F238E27FC236}">
                <a16:creationId xmlns:a16="http://schemas.microsoft.com/office/drawing/2014/main" id="{489E1E47-B906-4C88-B3B5-45669B5ED846}"/>
              </a:ext>
            </a:extLst>
          </p:cNvPr>
          <p:cNvSpPr/>
          <p:nvPr/>
        </p:nvSpPr>
        <p:spPr>
          <a:xfrm>
            <a:off x="4950142" y="2182835"/>
            <a:ext cx="541586" cy="444531"/>
          </a:xfrm>
          <a:prstGeom prst="ellipse">
            <a:avLst/>
          </a:prstGeom>
          <a:solidFill>
            <a:srgbClr val="FFFFCC"/>
          </a:solidFill>
          <a:ln w="25400" cap="flat" cmpd="sng" algn="ctr">
            <a:solidFill>
              <a:srgbClr val="FFFFFF">
                <a:lumMod val="7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nvGrpSpPr>
          <p:cNvPr id="239" name="グループ化 238">
            <a:extLst>
              <a:ext uri="{FF2B5EF4-FFF2-40B4-BE49-F238E27FC236}">
                <a16:creationId xmlns:a16="http://schemas.microsoft.com/office/drawing/2014/main" id="{16E2D79B-C573-4D88-A5DA-978197FBA486}"/>
              </a:ext>
            </a:extLst>
          </p:cNvPr>
          <p:cNvGrpSpPr/>
          <p:nvPr/>
        </p:nvGrpSpPr>
        <p:grpSpPr>
          <a:xfrm>
            <a:off x="4992563" y="2248403"/>
            <a:ext cx="399525" cy="297537"/>
            <a:chOff x="2983835" y="3102352"/>
            <a:chExt cx="550443" cy="550443"/>
          </a:xfrm>
        </p:grpSpPr>
        <p:pic>
          <p:nvPicPr>
            <p:cNvPr id="240" name="Picture 2" descr="\\10.56.144.50\bpo事業部\部内共有\01_庶務\01_OA関連\99_その他\ビジネスイラスト素材集\オフィス\オフィス風景\会議・研修・ミーティング\講座_03.png">
              <a:extLst>
                <a:ext uri="{FF2B5EF4-FFF2-40B4-BE49-F238E27FC236}">
                  <a16:creationId xmlns:a16="http://schemas.microsoft.com/office/drawing/2014/main" id="{EBC761EA-861F-4C72-BDC4-918953CFE06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983835" y="3102352"/>
              <a:ext cx="550443" cy="550443"/>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9" descr="\\10.56.144.50\bpo事業部\部内共有\20_商材\01_WinActor\00_チラシ・提案書等\③WinActor ロゴ素材\winactorロゴ_背景なし.png">
              <a:extLst>
                <a:ext uri="{FF2B5EF4-FFF2-40B4-BE49-F238E27FC236}">
                  <a16:creationId xmlns:a16="http://schemas.microsoft.com/office/drawing/2014/main" id="{A057D269-8487-4A21-AF23-2228D0CE2F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952" y="3161460"/>
              <a:ext cx="161717" cy="161716"/>
            </a:xfrm>
            <a:prstGeom prst="rect">
              <a:avLst/>
            </a:prstGeom>
            <a:noFill/>
            <a:extLst>
              <a:ext uri="{909E8E84-426E-40DD-AFC4-6F175D3DCCD1}">
                <a14:hiddenFill xmlns:a14="http://schemas.microsoft.com/office/drawing/2010/main">
                  <a:solidFill>
                    <a:srgbClr val="FFFFFF"/>
                  </a:solidFill>
                </a14:hiddenFill>
              </a:ext>
            </a:extLst>
          </p:spPr>
        </p:pic>
      </p:grpSp>
      <p:sp>
        <p:nvSpPr>
          <p:cNvPr id="242" name="正方形/長方形 241">
            <a:extLst>
              <a:ext uri="{FF2B5EF4-FFF2-40B4-BE49-F238E27FC236}">
                <a16:creationId xmlns:a16="http://schemas.microsoft.com/office/drawing/2014/main" id="{C894B23D-2C6C-4358-B38A-86CBFCEAE6CB}"/>
              </a:ext>
            </a:extLst>
          </p:cNvPr>
          <p:cNvSpPr/>
          <p:nvPr/>
        </p:nvSpPr>
        <p:spPr>
          <a:xfrm>
            <a:off x="5205821" y="3750317"/>
            <a:ext cx="1934237" cy="596746"/>
          </a:xfrm>
          <a:prstGeom prst="rect">
            <a:avLst/>
          </a:prstGeom>
          <a:solidFill>
            <a:srgbClr val="FFFFFF"/>
          </a:solidFill>
          <a:ln w="19050" cap="flat" cmpd="sng" algn="ctr">
            <a:solidFill>
              <a:srgbClr val="BFBFB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実業務におけるシナリオの作成支援を</a:t>
            </a:r>
            <a:endPar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オンサイトにより行います。</a:t>
            </a:r>
          </a:p>
        </p:txBody>
      </p:sp>
      <p:sp>
        <p:nvSpPr>
          <p:cNvPr id="243" name="角丸四角形 56">
            <a:extLst>
              <a:ext uri="{FF2B5EF4-FFF2-40B4-BE49-F238E27FC236}">
                <a16:creationId xmlns:a16="http://schemas.microsoft.com/office/drawing/2014/main" id="{C6E82D62-422F-4EBE-BE3E-97A0EB492D39}"/>
              </a:ext>
            </a:extLst>
          </p:cNvPr>
          <p:cNvSpPr/>
          <p:nvPr/>
        </p:nvSpPr>
        <p:spPr>
          <a:xfrm>
            <a:off x="5205821" y="3410434"/>
            <a:ext cx="1934237" cy="355624"/>
          </a:xfrm>
          <a:prstGeom prst="roundRect">
            <a:avLst/>
          </a:prstGeom>
          <a:solidFill>
            <a:srgbClr val="FFFFCC"/>
          </a:solidFill>
          <a:ln w="2540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9BBB59">
                    <a:lumMod val="50000"/>
                  </a:srgbClr>
                </a:solidFill>
                <a:effectLst/>
                <a:uLnTx/>
                <a:uFillTx/>
                <a:latin typeface="Meiryo UI" panose="020B0604030504040204" pitchFamily="50" charset="-128"/>
                <a:ea typeface="Meiryo UI" panose="020B0604030504040204" pitchFamily="50" charset="-128"/>
              </a:rPr>
              <a:t> シナリオ作成技術支援</a:t>
            </a:r>
            <a:endParaRPr kumimoji="0" lang="en-US" altLang="ja-JP" sz="900" b="1" i="0" u="none" strike="noStrike" kern="0" cap="none" spc="0" normalizeH="0" baseline="0" noProof="0" dirty="0">
              <a:ln>
                <a:noFill/>
              </a:ln>
              <a:solidFill>
                <a:srgbClr val="9BBB59">
                  <a:lumMod val="50000"/>
                </a:srgbClr>
              </a:solidFill>
              <a:effectLst/>
              <a:uLnTx/>
              <a:uFillTx/>
              <a:latin typeface="Meiryo UI" panose="020B0604030504040204" pitchFamily="50" charset="-128"/>
              <a:ea typeface="Meiryo UI" panose="020B0604030504040204" pitchFamily="50" charset="-128"/>
            </a:endParaRPr>
          </a:p>
        </p:txBody>
      </p:sp>
      <p:sp>
        <p:nvSpPr>
          <p:cNvPr id="245" name="円/楕円 21">
            <a:extLst>
              <a:ext uri="{FF2B5EF4-FFF2-40B4-BE49-F238E27FC236}">
                <a16:creationId xmlns:a16="http://schemas.microsoft.com/office/drawing/2014/main" id="{666F6550-6A4B-49EC-B34A-34C72A81FB22}"/>
              </a:ext>
            </a:extLst>
          </p:cNvPr>
          <p:cNvSpPr/>
          <p:nvPr/>
        </p:nvSpPr>
        <p:spPr>
          <a:xfrm>
            <a:off x="4938688" y="3281884"/>
            <a:ext cx="541586" cy="444531"/>
          </a:xfrm>
          <a:prstGeom prst="ellipse">
            <a:avLst/>
          </a:prstGeom>
          <a:solidFill>
            <a:srgbClr val="FFFFCC"/>
          </a:solidFill>
          <a:ln w="25400" cap="flat" cmpd="sng" algn="ctr">
            <a:solidFill>
              <a:srgbClr val="FFFFFF">
                <a:lumMod val="7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nvGrpSpPr>
          <p:cNvPr id="247" name="グループ化 246">
            <a:extLst>
              <a:ext uri="{FF2B5EF4-FFF2-40B4-BE49-F238E27FC236}">
                <a16:creationId xmlns:a16="http://schemas.microsoft.com/office/drawing/2014/main" id="{85BC88B7-C52D-4AFA-B88C-C10C02CE70DE}"/>
              </a:ext>
            </a:extLst>
          </p:cNvPr>
          <p:cNvGrpSpPr/>
          <p:nvPr/>
        </p:nvGrpSpPr>
        <p:grpSpPr>
          <a:xfrm>
            <a:off x="2625704" y="3469733"/>
            <a:ext cx="541586" cy="444531"/>
            <a:chOff x="3240586" y="2207379"/>
            <a:chExt cx="604799" cy="539999"/>
          </a:xfrm>
        </p:grpSpPr>
        <p:sp>
          <p:nvSpPr>
            <p:cNvPr id="248" name="円/楕円 34">
              <a:extLst>
                <a:ext uri="{FF2B5EF4-FFF2-40B4-BE49-F238E27FC236}">
                  <a16:creationId xmlns:a16="http://schemas.microsoft.com/office/drawing/2014/main" id="{C08A98C6-0A79-4EA5-A3F2-40CDA0D9E079}"/>
                </a:ext>
              </a:extLst>
            </p:cNvPr>
            <p:cNvSpPr/>
            <p:nvPr/>
          </p:nvSpPr>
          <p:spPr>
            <a:xfrm>
              <a:off x="3240586" y="2207379"/>
              <a:ext cx="604799" cy="539999"/>
            </a:xfrm>
            <a:prstGeom prst="ellipse">
              <a:avLst/>
            </a:prstGeom>
            <a:solidFill>
              <a:srgbClr val="ECF3F8"/>
            </a:solidFill>
            <a:ln w="2540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1F497D">
                    <a:lumMod val="75000"/>
                  </a:srgbClr>
                </a:solidFill>
                <a:effectLst/>
                <a:uLnTx/>
                <a:uFillTx/>
                <a:latin typeface="Meiryo UI" panose="020B0604030504040204" pitchFamily="50" charset="-128"/>
                <a:ea typeface="Meiryo UI" panose="020B0604030504040204" pitchFamily="50" charset="-128"/>
              </a:endParaRPr>
            </a:p>
          </p:txBody>
        </p:sp>
        <p:pic>
          <p:nvPicPr>
            <p:cNvPr id="249" name="Picture 10" descr="\\10.56.144.50\bpo事業部\部内共有\20_商材\01_WinActor\00_チラシ・提案書等\③WinActor ロゴ素材\winactorロゴ_背景なし.png">
              <a:extLst>
                <a:ext uri="{FF2B5EF4-FFF2-40B4-BE49-F238E27FC236}">
                  <a16:creationId xmlns:a16="http://schemas.microsoft.com/office/drawing/2014/main" id="{B0120A58-A51C-453F-ABF1-AC64B3295B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175" y="2318900"/>
              <a:ext cx="349628" cy="316963"/>
            </a:xfrm>
            <a:prstGeom prst="rect">
              <a:avLst/>
            </a:prstGeom>
            <a:noFill/>
            <a:extLst>
              <a:ext uri="{909E8E84-426E-40DD-AFC4-6F175D3DCCD1}">
                <a14:hiddenFill xmlns:a14="http://schemas.microsoft.com/office/drawing/2010/main">
                  <a:solidFill>
                    <a:srgbClr val="FFFFFF"/>
                  </a:solidFill>
                </a14:hiddenFill>
              </a:ext>
            </a:extLst>
          </p:spPr>
        </p:pic>
      </p:grpSp>
      <p:sp>
        <p:nvSpPr>
          <p:cNvPr id="250" name="正方形/長方形 249">
            <a:extLst>
              <a:ext uri="{FF2B5EF4-FFF2-40B4-BE49-F238E27FC236}">
                <a16:creationId xmlns:a16="http://schemas.microsoft.com/office/drawing/2014/main" id="{55B37D8A-0FAD-4091-8DCE-9999A120796A}"/>
              </a:ext>
            </a:extLst>
          </p:cNvPr>
          <p:cNvSpPr/>
          <p:nvPr/>
        </p:nvSpPr>
        <p:spPr>
          <a:xfrm>
            <a:off x="2898169" y="2620624"/>
            <a:ext cx="1934237" cy="613183"/>
          </a:xfrm>
          <a:prstGeom prst="rect">
            <a:avLst/>
          </a:prstGeom>
          <a:solidFill>
            <a:srgbClr val="FFFFFF"/>
          </a:solidFill>
          <a:ln w="19050" cap="flat" cmpd="sng" algn="ctr">
            <a:solidFill>
              <a:srgbClr val="BFBFB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シナリオ作成の基礎をチュートリアルを活用しながらご体験いただきます。</a:t>
            </a:r>
          </a:p>
        </p:txBody>
      </p:sp>
      <p:sp>
        <p:nvSpPr>
          <p:cNvPr id="251" name="角丸四角形 27">
            <a:extLst>
              <a:ext uri="{FF2B5EF4-FFF2-40B4-BE49-F238E27FC236}">
                <a16:creationId xmlns:a16="http://schemas.microsoft.com/office/drawing/2014/main" id="{0B71CB68-11C0-4632-AF3E-FFAB8D03C967}"/>
              </a:ext>
            </a:extLst>
          </p:cNvPr>
          <p:cNvSpPr/>
          <p:nvPr/>
        </p:nvSpPr>
        <p:spPr>
          <a:xfrm>
            <a:off x="2894674" y="2264892"/>
            <a:ext cx="1934237" cy="355624"/>
          </a:xfrm>
          <a:prstGeom prst="roundRect">
            <a:avLst/>
          </a:prstGeom>
          <a:solidFill>
            <a:srgbClr val="ECF3F8"/>
          </a:solidFill>
          <a:ln w="2540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ハンズオンセミナー</a:t>
            </a:r>
            <a:endPar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≪無料≫</a:t>
            </a:r>
            <a:endPar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endParaRPr>
          </a:p>
        </p:txBody>
      </p:sp>
      <p:sp>
        <p:nvSpPr>
          <p:cNvPr id="252" name="円/楕円 61">
            <a:extLst>
              <a:ext uri="{FF2B5EF4-FFF2-40B4-BE49-F238E27FC236}">
                <a16:creationId xmlns:a16="http://schemas.microsoft.com/office/drawing/2014/main" id="{8607BB63-6F16-45D4-B232-EF849CC27D10}"/>
              </a:ext>
            </a:extLst>
          </p:cNvPr>
          <p:cNvSpPr/>
          <p:nvPr/>
        </p:nvSpPr>
        <p:spPr>
          <a:xfrm>
            <a:off x="2621089" y="2174443"/>
            <a:ext cx="541586" cy="446400"/>
          </a:xfrm>
          <a:prstGeom prst="ellipse">
            <a:avLst/>
          </a:prstGeom>
          <a:solidFill>
            <a:srgbClr val="ECF3F8"/>
          </a:solidFill>
          <a:ln w="25400" cap="flat" cmpd="sng" algn="ctr">
            <a:solidFill>
              <a:srgbClr val="FFFFFF">
                <a:lumMod val="7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1F497D">
                  <a:lumMod val="75000"/>
                </a:srgbClr>
              </a:solidFill>
              <a:effectLst/>
              <a:uLnTx/>
              <a:uFillTx/>
              <a:latin typeface="Meiryo UI" panose="020B0604030504040204" pitchFamily="50" charset="-128"/>
              <a:ea typeface="Meiryo UI" panose="020B0604030504040204" pitchFamily="50" charset="-128"/>
            </a:endParaRPr>
          </a:p>
        </p:txBody>
      </p:sp>
      <p:pic>
        <p:nvPicPr>
          <p:cNvPr id="253" name="Picture 10" descr="ãã½ã³ã³ãä½¿ãç·æ§ã®ã¤ã©ã¹ã">
            <a:extLst>
              <a:ext uri="{FF2B5EF4-FFF2-40B4-BE49-F238E27FC236}">
                <a16:creationId xmlns:a16="http://schemas.microsoft.com/office/drawing/2014/main" id="{083BC7A0-D83C-4CCA-A61C-869A4C02A9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620911" y="2164500"/>
            <a:ext cx="450021" cy="409195"/>
          </a:xfrm>
          <a:prstGeom prst="rect">
            <a:avLst/>
          </a:prstGeom>
          <a:noFill/>
          <a:ln>
            <a:noFill/>
          </a:ln>
        </p:spPr>
      </p:pic>
      <p:sp>
        <p:nvSpPr>
          <p:cNvPr id="255" name="円/楕円 25">
            <a:extLst>
              <a:ext uri="{FF2B5EF4-FFF2-40B4-BE49-F238E27FC236}">
                <a16:creationId xmlns:a16="http://schemas.microsoft.com/office/drawing/2014/main" id="{08B231E7-F5D5-4EB6-8AC3-3871819BFB4A}"/>
              </a:ext>
            </a:extLst>
          </p:cNvPr>
          <p:cNvSpPr/>
          <p:nvPr/>
        </p:nvSpPr>
        <p:spPr>
          <a:xfrm>
            <a:off x="2620911" y="4430921"/>
            <a:ext cx="541586" cy="444531"/>
          </a:xfrm>
          <a:prstGeom prst="ellipse">
            <a:avLst/>
          </a:prstGeom>
          <a:solidFill>
            <a:srgbClr val="ECF3F8"/>
          </a:solidFill>
          <a:ln w="25400" cap="flat" cmpd="sng" algn="ctr">
            <a:solidFill>
              <a:srgbClr val="FFFFFF">
                <a:lumMod val="65000"/>
              </a:srgbClr>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256" name="Picture 4" descr="コールセンターのテレフォンオペレーターのイラスト">
            <a:extLst>
              <a:ext uri="{FF2B5EF4-FFF2-40B4-BE49-F238E27FC236}">
                <a16:creationId xmlns:a16="http://schemas.microsoft.com/office/drawing/2014/main" id="{84CD010C-C263-4E7D-B874-F2BC7F82544D}"/>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696808" y="4462996"/>
            <a:ext cx="460670" cy="400698"/>
          </a:xfrm>
          <a:prstGeom prst="rect">
            <a:avLst/>
          </a:prstGeom>
          <a:noFill/>
          <a:extLst>
            <a:ext uri="{909E8E84-426E-40DD-AFC4-6F175D3DCCD1}">
              <a14:hiddenFill xmlns:a14="http://schemas.microsoft.com/office/drawing/2010/main">
                <a:solidFill>
                  <a:srgbClr val="FFFFFF"/>
                </a:solidFill>
              </a14:hiddenFill>
            </a:ext>
          </a:extLst>
        </p:spPr>
      </p:pic>
      <p:sp>
        <p:nvSpPr>
          <p:cNvPr id="257" name="正方形/長方形 256">
            <a:extLst>
              <a:ext uri="{FF2B5EF4-FFF2-40B4-BE49-F238E27FC236}">
                <a16:creationId xmlns:a16="http://schemas.microsoft.com/office/drawing/2014/main" id="{7CE4D582-B22D-4309-94B2-72D6D0BC83C5}"/>
              </a:ext>
            </a:extLst>
          </p:cNvPr>
          <p:cNvSpPr/>
          <p:nvPr/>
        </p:nvSpPr>
        <p:spPr>
          <a:xfrm>
            <a:off x="7544566" y="2641100"/>
            <a:ext cx="1934237" cy="592707"/>
          </a:xfrm>
          <a:prstGeom prst="rect">
            <a:avLst/>
          </a:prstGeom>
          <a:solidFill>
            <a:srgbClr val="FFFFFF"/>
          </a:solidFill>
          <a:ln w="19050" cap="flat" cmpd="sng" algn="ctr">
            <a:solidFill>
              <a:srgbClr val="2D2D8A">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a:rPr>
              <a:t>サンプルシナリオ</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シナリオ作成の経験が少ない方に向けて、汎用的なノードの使い方や組み合わせを知ることでシナリオ作りのコツを学べるコンテンツをご用意しております。</a:t>
            </a:r>
            <a:endPar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58" name="角丸四角形 48">
            <a:extLst>
              <a:ext uri="{FF2B5EF4-FFF2-40B4-BE49-F238E27FC236}">
                <a16:creationId xmlns:a16="http://schemas.microsoft.com/office/drawing/2014/main" id="{92D6B72D-F2F5-46FB-ADE3-8B9EA25AD07A}"/>
              </a:ext>
            </a:extLst>
          </p:cNvPr>
          <p:cNvSpPr/>
          <p:nvPr/>
        </p:nvSpPr>
        <p:spPr>
          <a:xfrm>
            <a:off x="7544566" y="2293756"/>
            <a:ext cx="1934237" cy="355624"/>
          </a:xfrm>
          <a:prstGeom prst="roundRect">
            <a:avLst/>
          </a:prstGeom>
          <a:solidFill>
            <a:srgbClr val="2D2D8A">
              <a:lumMod val="20000"/>
              <a:lumOff val="80000"/>
            </a:srgbClr>
          </a:solidFill>
          <a:ln w="25400" cap="flat" cmpd="sng" algn="ctr">
            <a:solidFill>
              <a:srgbClr val="2D2D8A">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rPr>
              <a:t>シナリオコンテンツ</a:t>
            </a:r>
            <a:endParaRPr kumimoji="0" lang="en-US" altLang="ja-JP" sz="900" b="1" kern="0" dirty="0">
              <a:solidFill>
                <a:srgbClr val="F79646">
                  <a:lumMod val="50000"/>
                </a:srgbClr>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rPr>
              <a:t>≪無料≫</a:t>
            </a:r>
            <a:endParaRPr kumimoji="0" lang="en-US" altLang="ja-JP"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endParaRPr>
          </a:p>
        </p:txBody>
      </p:sp>
      <p:sp>
        <p:nvSpPr>
          <p:cNvPr id="259" name="正方形/長方形 258">
            <a:extLst>
              <a:ext uri="{FF2B5EF4-FFF2-40B4-BE49-F238E27FC236}">
                <a16:creationId xmlns:a16="http://schemas.microsoft.com/office/drawing/2014/main" id="{3DCB443B-44AD-496E-97DA-B2FD987CF836}"/>
              </a:ext>
            </a:extLst>
          </p:cNvPr>
          <p:cNvSpPr/>
          <p:nvPr/>
        </p:nvSpPr>
        <p:spPr>
          <a:xfrm>
            <a:off x="577087" y="3757021"/>
            <a:ext cx="1934237" cy="592707"/>
          </a:xfrm>
          <a:prstGeom prst="rect">
            <a:avLst/>
          </a:prstGeom>
          <a:solidFill>
            <a:srgbClr val="FFFFFF"/>
          </a:solidFill>
          <a:ln w="19050" cap="flat" cmpd="sng" algn="ctr">
            <a:solidFill>
              <a:srgbClr val="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自動化したい業務について、</a:t>
            </a:r>
            <a:endPar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詳細ヒアリングにより</a:t>
            </a:r>
            <a:endPar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自動化可否判定をいたします。</a:t>
            </a:r>
          </a:p>
        </p:txBody>
      </p:sp>
      <p:sp>
        <p:nvSpPr>
          <p:cNvPr id="260" name="角丸四角形 34">
            <a:extLst>
              <a:ext uri="{FF2B5EF4-FFF2-40B4-BE49-F238E27FC236}">
                <a16:creationId xmlns:a16="http://schemas.microsoft.com/office/drawing/2014/main" id="{3B33566F-DAFF-4279-9841-A96C7F0E8C8C}"/>
              </a:ext>
            </a:extLst>
          </p:cNvPr>
          <p:cNvSpPr/>
          <p:nvPr/>
        </p:nvSpPr>
        <p:spPr>
          <a:xfrm>
            <a:off x="576589" y="3412087"/>
            <a:ext cx="1934237" cy="355624"/>
          </a:xfrm>
          <a:prstGeom prst="roundRect">
            <a:avLst/>
          </a:prstGeom>
          <a:solidFill>
            <a:srgbClr val="DAEDEF">
              <a:lumMod val="90000"/>
            </a:srgbClr>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業務ヒアリング</a:t>
            </a:r>
            <a:endParaRPr kumimoji="0" lang="en-US" altLang="ja-JP" sz="900" b="1" kern="0" dirty="0">
              <a:solidFill>
                <a:srgbClr val="000000"/>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≪無料≫</a:t>
            </a:r>
            <a:endParaRPr kumimoji="0" lang="en-US" altLang="ja-JP" sz="9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61" name="正方形/長方形 260">
            <a:extLst>
              <a:ext uri="{FF2B5EF4-FFF2-40B4-BE49-F238E27FC236}">
                <a16:creationId xmlns:a16="http://schemas.microsoft.com/office/drawing/2014/main" id="{6CB357EA-682A-4702-9207-3A349495A944}"/>
              </a:ext>
            </a:extLst>
          </p:cNvPr>
          <p:cNvSpPr/>
          <p:nvPr/>
        </p:nvSpPr>
        <p:spPr>
          <a:xfrm>
            <a:off x="574970" y="2620623"/>
            <a:ext cx="1934237" cy="592707"/>
          </a:xfrm>
          <a:prstGeom prst="rect">
            <a:avLst/>
          </a:prstGeom>
          <a:solidFill>
            <a:srgbClr val="FFFFFF"/>
          </a:solidFill>
          <a:ln w="19050" cap="flat" cmpd="sng" algn="ctr">
            <a:solidFill>
              <a:srgbClr val="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導入前のお客様にむけて</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WinActor</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の基本機能や導入事例等についてお届けいたします。</a:t>
            </a:r>
          </a:p>
        </p:txBody>
      </p:sp>
      <p:sp>
        <p:nvSpPr>
          <p:cNvPr id="262" name="角丸四角形 38">
            <a:extLst>
              <a:ext uri="{FF2B5EF4-FFF2-40B4-BE49-F238E27FC236}">
                <a16:creationId xmlns:a16="http://schemas.microsoft.com/office/drawing/2014/main" id="{026A35ED-797B-4D6E-AB4A-564924F3D601}"/>
              </a:ext>
            </a:extLst>
          </p:cNvPr>
          <p:cNvSpPr/>
          <p:nvPr/>
        </p:nvSpPr>
        <p:spPr>
          <a:xfrm>
            <a:off x="574971" y="2279801"/>
            <a:ext cx="1934237" cy="355624"/>
          </a:xfrm>
          <a:prstGeom prst="roundRect">
            <a:avLst/>
          </a:prstGeom>
          <a:solidFill>
            <a:srgbClr val="DAEDEF">
              <a:lumMod val="90000"/>
            </a:srgbClr>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RPA</a:t>
            </a: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基礎知識ウェビナー</a:t>
            </a:r>
            <a:endParaRPr kumimoji="0" lang="en-US" altLang="ja-JP"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開催</a:t>
            </a:r>
            <a:r>
              <a:rPr kumimoji="0" lang="ja-JP" altLang="en-US" sz="9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≪無料≫</a:t>
            </a:r>
            <a:endParaRPr kumimoji="0" lang="en-US" altLang="ja-JP" sz="9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64" name="正方形/長方形 263">
            <a:extLst>
              <a:ext uri="{FF2B5EF4-FFF2-40B4-BE49-F238E27FC236}">
                <a16:creationId xmlns:a16="http://schemas.microsoft.com/office/drawing/2014/main" id="{0836A657-F436-487E-A678-F96437F03101}"/>
              </a:ext>
            </a:extLst>
          </p:cNvPr>
          <p:cNvSpPr/>
          <p:nvPr/>
        </p:nvSpPr>
        <p:spPr>
          <a:xfrm>
            <a:off x="7546119" y="3755526"/>
            <a:ext cx="1934237" cy="591537"/>
          </a:xfrm>
          <a:prstGeom prst="rect">
            <a:avLst/>
          </a:prstGeom>
          <a:solidFill>
            <a:srgbClr val="FFFFFF"/>
          </a:solidFill>
          <a:ln w="19050" cap="flat" cmpd="sng" algn="ctr">
            <a:solidFill>
              <a:srgbClr val="2D2D8A"/>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導入後のお客様にむけて、シナリオ作成方法をウェビナー形式でお届けいたします。</a:t>
            </a:r>
            <a:endPar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初級者～中級者向けとステップアップしていただけます。</a:t>
            </a:r>
          </a:p>
        </p:txBody>
      </p:sp>
      <p:sp>
        <p:nvSpPr>
          <p:cNvPr id="265" name="角丸四角形 45">
            <a:extLst>
              <a:ext uri="{FF2B5EF4-FFF2-40B4-BE49-F238E27FC236}">
                <a16:creationId xmlns:a16="http://schemas.microsoft.com/office/drawing/2014/main" id="{2370598F-A692-449F-BEC3-A7458CF522E4}"/>
              </a:ext>
            </a:extLst>
          </p:cNvPr>
          <p:cNvSpPr/>
          <p:nvPr/>
        </p:nvSpPr>
        <p:spPr>
          <a:xfrm>
            <a:off x="7545637" y="3402102"/>
            <a:ext cx="1934237" cy="355624"/>
          </a:xfrm>
          <a:prstGeom prst="roundRect">
            <a:avLst/>
          </a:prstGeom>
          <a:solidFill>
            <a:srgbClr val="2D2D8A">
              <a:lumMod val="20000"/>
              <a:lumOff val="80000"/>
            </a:srgbClr>
          </a:solidFill>
          <a:ln w="25400" cap="flat" cmpd="sng" algn="ctr">
            <a:solidFill>
              <a:srgbClr val="2D2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rPr>
              <a:t>ステップアップ</a:t>
            </a:r>
            <a:endParaRPr kumimoji="0" lang="en-US" altLang="ja-JP"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rPr>
              <a:t>ウェビナー開催≪無料≫</a:t>
            </a:r>
            <a:endParaRPr kumimoji="0" lang="en-US" altLang="ja-JP"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endParaRPr>
          </a:p>
        </p:txBody>
      </p:sp>
      <p:sp>
        <p:nvSpPr>
          <p:cNvPr id="266" name="正方形/長方形 265">
            <a:extLst>
              <a:ext uri="{FF2B5EF4-FFF2-40B4-BE49-F238E27FC236}">
                <a16:creationId xmlns:a16="http://schemas.microsoft.com/office/drawing/2014/main" id="{05CB7775-3E15-477A-8618-5C2D2DFAE27C}"/>
              </a:ext>
            </a:extLst>
          </p:cNvPr>
          <p:cNvSpPr/>
          <p:nvPr/>
        </p:nvSpPr>
        <p:spPr>
          <a:xfrm>
            <a:off x="7544566" y="4892629"/>
            <a:ext cx="1934237" cy="608530"/>
          </a:xfrm>
          <a:prstGeom prst="rect">
            <a:avLst/>
          </a:prstGeom>
          <a:solidFill>
            <a:srgbClr val="FFFFFF"/>
          </a:solidFill>
          <a:ln w="19050" cap="flat" cmpd="sng" algn="ctr">
            <a:solidFill>
              <a:srgbClr val="2D2D8A">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シナリオ作成・運用に関するお問い合わせ、不具合などについて、メールや電話に加え、オペレータ</a:t>
            </a:r>
            <a:r>
              <a:rPr kumimoji="0" lang="ja-JP" altLang="en-US" sz="800" kern="0" dirty="0">
                <a:solidFill>
                  <a:srgbClr val="000000"/>
                </a:solidFill>
                <a:latin typeface="Meiryo UI" panose="020B0604030504040204" pitchFamily="50" charset="-128"/>
                <a:ea typeface="Meiryo UI" panose="020B0604030504040204" pitchFamily="50" charset="-128"/>
              </a:rPr>
              <a:t>からの</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リモートサポートによりスムーズ且つきめ細やかなサポートをいたします。</a:t>
            </a:r>
          </a:p>
        </p:txBody>
      </p:sp>
      <p:sp>
        <p:nvSpPr>
          <p:cNvPr id="267" name="角丸四角形 75">
            <a:extLst>
              <a:ext uri="{FF2B5EF4-FFF2-40B4-BE49-F238E27FC236}">
                <a16:creationId xmlns:a16="http://schemas.microsoft.com/office/drawing/2014/main" id="{CE39CEEC-69DC-479D-8758-FA9D6D2184D4}"/>
              </a:ext>
            </a:extLst>
          </p:cNvPr>
          <p:cNvSpPr/>
          <p:nvPr/>
        </p:nvSpPr>
        <p:spPr>
          <a:xfrm>
            <a:off x="7544566" y="4538150"/>
            <a:ext cx="1934237" cy="355624"/>
          </a:xfrm>
          <a:prstGeom prst="roundRect">
            <a:avLst/>
          </a:prstGeom>
          <a:solidFill>
            <a:srgbClr val="2D2D8A">
              <a:lumMod val="20000"/>
              <a:lumOff val="80000"/>
            </a:srgbClr>
          </a:solidFill>
          <a:ln w="25400" cap="flat" cmpd="sng" algn="ctr">
            <a:solidFill>
              <a:srgbClr val="2D2D8A">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rPr>
              <a:t>　</a:t>
            </a:r>
            <a:r>
              <a:rPr kumimoji="0" lang="en-US" altLang="ja-JP"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rPr>
              <a:t>WinActor</a:t>
            </a:r>
            <a:r>
              <a:rPr kumimoji="0" lang="ja-JP" altLang="en-US"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rPr>
              <a:t>あんしんサポート</a:t>
            </a:r>
            <a:endParaRPr kumimoji="0" lang="en-US" altLang="ja-JP"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endParaRPr>
          </a:p>
        </p:txBody>
      </p:sp>
      <p:sp>
        <p:nvSpPr>
          <p:cNvPr id="269" name="円/楕円 25">
            <a:extLst>
              <a:ext uri="{FF2B5EF4-FFF2-40B4-BE49-F238E27FC236}">
                <a16:creationId xmlns:a16="http://schemas.microsoft.com/office/drawing/2014/main" id="{FD12D039-5BAE-4A2B-B9D2-D83F249626EE}"/>
              </a:ext>
            </a:extLst>
          </p:cNvPr>
          <p:cNvSpPr/>
          <p:nvPr/>
        </p:nvSpPr>
        <p:spPr>
          <a:xfrm>
            <a:off x="7276670" y="4465915"/>
            <a:ext cx="541586" cy="444531"/>
          </a:xfrm>
          <a:prstGeom prst="ellipse">
            <a:avLst/>
          </a:prstGeom>
          <a:solidFill>
            <a:srgbClr val="2D2D8A">
              <a:lumMod val="20000"/>
              <a:lumOff val="80000"/>
            </a:srgbClr>
          </a:solidFill>
          <a:ln w="25400" cap="flat" cmpd="sng" algn="ctr">
            <a:solidFill>
              <a:srgbClr val="2D2D8A">
                <a:lumMod val="75000"/>
              </a:srgbClr>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270" name="Picture 4" descr="コールセンターのテレフォンオペレーターのイラスト">
            <a:extLst>
              <a:ext uri="{FF2B5EF4-FFF2-40B4-BE49-F238E27FC236}">
                <a16:creationId xmlns:a16="http://schemas.microsoft.com/office/drawing/2014/main" id="{C9954008-FFB7-4FF7-A7D1-6DF75D6C77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354249" y="4489548"/>
            <a:ext cx="414208" cy="379447"/>
          </a:xfrm>
          <a:prstGeom prst="rect">
            <a:avLst/>
          </a:prstGeom>
          <a:noFill/>
          <a:extLst>
            <a:ext uri="{909E8E84-426E-40DD-AFC4-6F175D3DCCD1}">
              <a14:hiddenFill xmlns:a14="http://schemas.microsoft.com/office/drawing/2010/main">
                <a:solidFill>
                  <a:srgbClr val="FFFFFF"/>
                </a:solidFill>
              </a14:hiddenFill>
            </a:ext>
          </a:extLst>
        </p:spPr>
      </p:pic>
      <p:sp>
        <p:nvSpPr>
          <p:cNvPr id="271" name="正方形/長方形 270">
            <a:extLst>
              <a:ext uri="{FF2B5EF4-FFF2-40B4-BE49-F238E27FC236}">
                <a16:creationId xmlns:a16="http://schemas.microsoft.com/office/drawing/2014/main" id="{BDD8A4F7-0EA2-43BD-8C7A-663D03FBC517}"/>
              </a:ext>
            </a:extLst>
          </p:cNvPr>
          <p:cNvSpPr/>
          <p:nvPr/>
        </p:nvSpPr>
        <p:spPr>
          <a:xfrm>
            <a:off x="5196748" y="4889945"/>
            <a:ext cx="1934237" cy="602982"/>
          </a:xfrm>
          <a:prstGeom prst="rect">
            <a:avLst/>
          </a:prstGeom>
          <a:solidFill>
            <a:srgbClr val="FFFFFF"/>
          </a:solidFill>
          <a:ln w="19050" cap="flat" cmpd="sng" algn="ctr">
            <a:solidFill>
              <a:srgbClr val="BFBFB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シナリオ作成・運用に関するお問い合わせ、不具合などについて、メールや電話に加え、オペレータ</a:t>
            </a:r>
            <a:r>
              <a:rPr kumimoji="0" lang="ja-JP" altLang="en-US" sz="800" kern="0" dirty="0">
                <a:solidFill>
                  <a:srgbClr val="000000"/>
                </a:solidFill>
                <a:latin typeface="Meiryo UI" panose="020B0604030504040204" pitchFamily="50" charset="-128"/>
                <a:ea typeface="Meiryo UI" panose="020B0604030504040204" pitchFamily="50" charset="-128"/>
              </a:rPr>
              <a:t>からの</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リモートサポートによりスムーズ且つきめ細やかなサポートをいたします。</a:t>
            </a:r>
          </a:p>
        </p:txBody>
      </p:sp>
      <p:sp>
        <p:nvSpPr>
          <p:cNvPr id="272" name="角丸四角形 82">
            <a:extLst>
              <a:ext uri="{FF2B5EF4-FFF2-40B4-BE49-F238E27FC236}">
                <a16:creationId xmlns:a16="http://schemas.microsoft.com/office/drawing/2014/main" id="{D1FB5591-5C0C-4FA2-98BC-403EDD35D610}"/>
              </a:ext>
            </a:extLst>
          </p:cNvPr>
          <p:cNvSpPr/>
          <p:nvPr/>
        </p:nvSpPr>
        <p:spPr>
          <a:xfrm>
            <a:off x="5196748" y="4541617"/>
            <a:ext cx="1934237" cy="355624"/>
          </a:xfrm>
          <a:prstGeom prst="roundRect">
            <a:avLst/>
          </a:prstGeom>
          <a:solidFill>
            <a:srgbClr val="FFFFCC"/>
          </a:solidFill>
          <a:ln w="2540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rPr>
              <a:t>　　</a:t>
            </a:r>
            <a:r>
              <a:rPr kumimoji="0" lang="en-US" altLang="ja-JP" sz="900" b="1" i="0" u="none" strike="noStrike" kern="0" cap="none" spc="0" normalizeH="0" baseline="0" noProof="0" dirty="0">
                <a:ln>
                  <a:noFill/>
                </a:ln>
                <a:solidFill>
                  <a:srgbClr val="4F6228"/>
                </a:solidFill>
                <a:effectLst/>
                <a:uLnTx/>
                <a:uFillTx/>
                <a:latin typeface="Meiryo UI" panose="020B0604030504040204" pitchFamily="50" charset="-128"/>
                <a:ea typeface="Meiryo UI" panose="020B0604030504040204" pitchFamily="50" charset="-128"/>
              </a:rPr>
              <a:t>WinActor</a:t>
            </a:r>
            <a:r>
              <a:rPr kumimoji="0" lang="ja-JP" altLang="en-US" sz="900" b="1" i="0" u="none" strike="noStrike" kern="0" cap="none" spc="0" normalizeH="0" baseline="0" noProof="0" dirty="0">
                <a:ln>
                  <a:noFill/>
                </a:ln>
                <a:solidFill>
                  <a:srgbClr val="4F6228"/>
                </a:solidFill>
                <a:effectLst/>
                <a:uLnTx/>
                <a:uFillTx/>
                <a:latin typeface="Meiryo UI" panose="020B0604030504040204" pitchFamily="50" charset="-128"/>
                <a:ea typeface="Meiryo UI" panose="020B0604030504040204" pitchFamily="50" charset="-128"/>
              </a:rPr>
              <a:t>あんしんサポート</a:t>
            </a:r>
            <a:endParaRPr kumimoji="0" lang="en-US" altLang="ja-JP" sz="900" b="1" i="0" u="none" strike="noStrike" kern="0" cap="none" spc="0" normalizeH="0" baseline="0" noProof="0" dirty="0">
              <a:ln>
                <a:noFill/>
              </a:ln>
              <a:solidFill>
                <a:srgbClr val="4F6228"/>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4F6228"/>
                </a:solidFill>
                <a:effectLst/>
                <a:uLnTx/>
                <a:uFillTx/>
                <a:latin typeface="Meiryo UI" panose="020B0604030504040204" pitchFamily="50" charset="-128"/>
                <a:ea typeface="Meiryo UI" panose="020B0604030504040204" pitchFamily="50" charset="-128"/>
              </a:rPr>
              <a:t>（</a:t>
            </a:r>
            <a:r>
              <a:rPr kumimoji="0" lang="en-US" altLang="ja-JP" sz="900" b="1" i="0" u="none" strike="noStrike" kern="0" cap="none" spc="0" normalizeH="0" baseline="0" noProof="0" dirty="0">
                <a:ln>
                  <a:noFill/>
                </a:ln>
                <a:solidFill>
                  <a:srgbClr val="4F6228"/>
                </a:solidFill>
                <a:effectLst/>
                <a:uLnTx/>
                <a:uFillTx/>
                <a:latin typeface="Meiryo UI" panose="020B0604030504040204" pitchFamily="50" charset="-128"/>
                <a:ea typeface="Meiryo UI" panose="020B0604030504040204" pitchFamily="50" charset="-128"/>
              </a:rPr>
              <a:t>3</a:t>
            </a:r>
            <a:r>
              <a:rPr kumimoji="0" lang="ja-JP" altLang="en-US" sz="900" b="1" i="0" u="none" strike="noStrike" kern="0" cap="none" spc="0" normalizeH="0" baseline="0" noProof="0" dirty="0">
                <a:ln>
                  <a:noFill/>
                </a:ln>
                <a:solidFill>
                  <a:srgbClr val="4F6228"/>
                </a:solidFill>
                <a:effectLst/>
                <a:uLnTx/>
                <a:uFillTx/>
                <a:latin typeface="Meiryo UI" panose="020B0604030504040204" pitchFamily="50" charset="-128"/>
                <a:ea typeface="Meiryo UI" panose="020B0604030504040204" pitchFamily="50" charset="-128"/>
              </a:rPr>
              <a:t>ヶ月間）≪無料≫</a:t>
            </a:r>
            <a:endParaRPr kumimoji="0" lang="en-US" altLang="ja-JP" sz="900" b="1" i="0" u="none" strike="noStrike" kern="0" cap="none" spc="0" normalizeH="0" baseline="0" noProof="0" dirty="0">
              <a:ln>
                <a:noFill/>
              </a:ln>
              <a:solidFill>
                <a:srgbClr val="4F6228"/>
              </a:solidFill>
              <a:effectLst/>
              <a:uLnTx/>
              <a:uFillTx/>
              <a:latin typeface="Meiryo UI" panose="020B0604030504040204" pitchFamily="50" charset="-128"/>
              <a:ea typeface="Meiryo UI" panose="020B0604030504040204" pitchFamily="50" charset="-128"/>
            </a:endParaRPr>
          </a:p>
        </p:txBody>
      </p:sp>
      <p:sp>
        <p:nvSpPr>
          <p:cNvPr id="274" name="円/楕円 25">
            <a:extLst>
              <a:ext uri="{FF2B5EF4-FFF2-40B4-BE49-F238E27FC236}">
                <a16:creationId xmlns:a16="http://schemas.microsoft.com/office/drawing/2014/main" id="{E4625FA8-2B6D-454A-86C4-0790BB87EE33}"/>
              </a:ext>
            </a:extLst>
          </p:cNvPr>
          <p:cNvSpPr/>
          <p:nvPr/>
        </p:nvSpPr>
        <p:spPr>
          <a:xfrm>
            <a:off x="4925054" y="4462996"/>
            <a:ext cx="541586" cy="446400"/>
          </a:xfrm>
          <a:prstGeom prst="ellipse">
            <a:avLst/>
          </a:prstGeom>
          <a:solidFill>
            <a:srgbClr val="FFFFCC"/>
          </a:solidFill>
          <a:ln w="25400" cap="flat" cmpd="sng" algn="ctr">
            <a:solidFill>
              <a:srgbClr val="FFFFFF">
                <a:lumMod val="65000"/>
              </a:srgbClr>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275" name="Picture 4" descr="コールセンターのテレフォンオペレーターのイラスト">
            <a:extLst>
              <a:ext uri="{FF2B5EF4-FFF2-40B4-BE49-F238E27FC236}">
                <a16:creationId xmlns:a16="http://schemas.microsoft.com/office/drawing/2014/main" id="{B68CD7A0-04D3-40FB-A59F-6E96FB5C74F5}"/>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005182" y="4489247"/>
            <a:ext cx="460670" cy="400697"/>
          </a:xfrm>
          <a:prstGeom prst="rect">
            <a:avLst/>
          </a:prstGeom>
          <a:noFill/>
          <a:extLst>
            <a:ext uri="{909E8E84-426E-40DD-AFC4-6F175D3DCCD1}">
              <a14:hiddenFill xmlns:a14="http://schemas.microsoft.com/office/drawing/2010/main">
                <a:solidFill>
                  <a:srgbClr val="FFFFFF"/>
                </a:solidFill>
              </a14:hiddenFill>
            </a:ext>
          </a:extLst>
        </p:spPr>
      </p:pic>
      <p:sp>
        <p:nvSpPr>
          <p:cNvPr id="276" name="正方形/長方形 275">
            <a:extLst>
              <a:ext uri="{FF2B5EF4-FFF2-40B4-BE49-F238E27FC236}">
                <a16:creationId xmlns:a16="http://schemas.microsoft.com/office/drawing/2014/main" id="{AE1B68FE-0E38-48C4-8917-84D40EBA3C4C}"/>
              </a:ext>
            </a:extLst>
          </p:cNvPr>
          <p:cNvSpPr/>
          <p:nvPr/>
        </p:nvSpPr>
        <p:spPr>
          <a:xfrm>
            <a:off x="5196749" y="6006302"/>
            <a:ext cx="4282054" cy="592707"/>
          </a:xfrm>
          <a:prstGeom prst="rect">
            <a:avLst/>
          </a:prstGeom>
          <a:solidFill>
            <a:srgbClr val="FFFFFF"/>
          </a:solidFill>
          <a:ln w="19050" cap="flat" cmpd="sng" algn="ctr">
            <a:solidFill>
              <a:srgbClr val="969696"/>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WinActor ®</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の機能説明、シナリオ作成の基本機能説明やシナリオ作成体験を、</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e</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ラーニング形式で</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90</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日間学習して頂けます。</a:t>
            </a:r>
            <a:endPar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シナリオ作成勉強会受講の予習復習用としてもご活用できます。</a:t>
            </a:r>
          </a:p>
        </p:txBody>
      </p:sp>
      <p:sp>
        <p:nvSpPr>
          <p:cNvPr id="277" name="角丸四角形 84">
            <a:extLst>
              <a:ext uri="{FF2B5EF4-FFF2-40B4-BE49-F238E27FC236}">
                <a16:creationId xmlns:a16="http://schemas.microsoft.com/office/drawing/2014/main" id="{25913475-84CA-45B0-9D64-4E1815A77089}"/>
              </a:ext>
            </a:extLst>
          </p:cNvPr>
          <p:cNvSpPr/>
          <p:nvPr/>
        </p:nvSpPr>
        <p:spPr>
          <a:xfrm>
            <a:off x="5196748" y="5655273"/>
            <a:ext cx="1934237" cy="355624"/>
          </a:xfrm>
          <a:prstGeom prst="roundRect">
            <a:avLst/>
          </a:prstGeom>
          <a:solidFill>
            <a:srgbClr val="FFFFCC"/>
          </a:solidFill>
          <a:ln w="25400" cap="flat" cmpd="sng" algn="ctr">
            <a:solidFill>
              <a:srgbClr val="CDCDC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586A30"/>
                </a:solidFill>
                <a:effectLst/>
                <a:uLnTx/>
                <a:uFillTx/>
                <a:latin typeface="Meiryo UI" panose="020B0604030504040204" pitchFamily="50" charset="-128"/>
                <a:ea typeface="Meiryo UI" panose="020B0604030504040204" pitchFamily="50" charset="-128"/>
              </a:rPr>
              <a:t>WinActor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586A30"/>
                </a:solidFill>
                <a:effectLst/>
                <a:uLnTx/>
                <a:uFillTx/>
                <a:latin typeface="Meiryo UI" panose="020B0604030504040204" pitchFamily="50" charset="-128"/>
                <a:ea typeface="Meiryo UI" panose="020B0604030504040204" pitchFamily="50" charset="-128"/>
              </a:rPr>
              <a:t>e</a:t>
            </a:r>
            <a:r>
              <a:rPr kumimoji="0" lang="ja-JP" altLang="en-US" sz="900" b="1" i="0" u="none" strike="noStrike" kern="0" cap="none" spc="0" normalizeH="0" baseline="0" noProof="0" dirty="0">
                <a:ln>
                  <a:noFill/>
                </a:ln>
                <a:solidFill>
                  <a:srgbClr val="586A30"/>
                </a:solidFill>
                <a:effectLst/>
                <a:uLnTx/>
                <a:uFillTx/>
                <a:latin typeface="Meiryo UI" panose="020B0604030504040204" pitchFamily="50" charset="-128"/>
                <a:ea typeface="Meiryo UI" panose="020B0604030504040204" pitchFamily="50" charset="-128"/>
              </a:rPr>
              <a:t>ラーニングサービス </a:t>
            </a:r>
            <a:endParaRPr kumimoji="0" lang="en-US" altLang="ja-JP" sz="900" b="1" i="0" u="none" strike="noStrike" kern="0" cap="none" spc="0" normalizeH="0" baseline="0" noProof="0" dirty="0">
              <a:ln>
                <a:noFill/>
              </a:ln>
              <a:solidFill>
                <a:srgbClr val="586A30"/>
              </a:solidFill>
              <a:effectLst/>
              <a:uLnTx/>
              <a:uFillTx/>
              <a:latin typeface="Meiryo UI" panose="020B0604030504040204" pitchFamily="50" charset="-128"/>
              <a:ea typeface="Meiryo UI" panose="020B0604030504040204" pitchFamily="50" charset="-128"/>
            </a:endParaRPr>
          </a:p>
        </p:txBody>
      </p:sp>
      <p:sp>
        <p:nvSpPr>
          <p:cNvPr id="278" name="円/楕円 68">
            <a:extLst>
              <a:ext uri="{FF2B5EF4-FFF2-40B4-BE49-F238E27FC236}">
                <a16:creationId xmlns:a16="http://schemas.microsoft.com/office/drawing/2014/main" id="{85F319DA-5CC5-4D3C-AF5C-CCBE41868B47}"/>
              </a:ext>
            </a:extLst>
          </p:cNvPr>
          <p:cNvSpPr/>
          <p:nvPr/>
        </p:nvSpPr>
        <p:spPr>
          <a:xfrm>
            <a:off x="4937839" y="5594179"/>
            <a:ext cx="541586" cy="444531"/>
          </a:xfrm>
          <a:prstGeom prst="ellipse">
            <a:avLst/>
          </a:prstGeom>
          <a:solidFill>
            <a:srgbClr val="FFFFCC"/>
          </a:solidFill>
          <a:ln w="25400" cap="flat" cmpd="sng" algn="ctr">
            <a:solidFill>
              <a:srgbClr val="CDCDC2"/>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80" name="円/楕円 25">
            <a:extLst>
              <a:ext uri="{FF2B5EF4-FFF2-40B4-BE49-F238E27FC236}">
                <a16:creationId xmlns:a16="http://schemas.microsoft.com/office/drawing/2014/main" id="{73EEF0B2-F0D1-485C-A8F4-46878518E06D}"/>
              </a:ext>
            </a:extLst>
          </p:cNvPr>
          <p:cNvSpPr/>
          <p:nvPr/>
        </p:nvSpPr>
        <p:spPr>
          <a:xfrm>
            <a:off x="311367" y="3310995"/>
            <a:ext cx="541586" cy="444531"/>
          </a:xfrm>
          <a:prstGeom prst="ellipse">
            <a:avLst/>
          </a:prstGeom>
          <a:solidFill>
            <a:srgbClr val="DAEDEF">
              <a:lumMod val="90000"/>
            </a:srgbClr>
          </a:solidFill>
          <a:ln w="19050" cap="flat" cmpd="sng" algn="ctr">
            <a:solidFill>
              <a:srgbClr val="000000"/>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281" name="Picture 2" descr="ヒアリング力を養う 中編 ラポールを形成する - クマ坊の日記">
            <a:extLst>
              <a:ext uri="{FF2B5EF4-FFF2-40B4-BE49-F238E27FC236}">
                <a16:creationId xmlns:a16="http://schemas.microsoft.com/office/drawing/2014/main" id="{670A2D51-1594-41C2-BC4B-AF6E4AB316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662" y="3323586"/>
            <a:ext cx="419855" cy="406818"/>
          </a:xfrm>
          <a:prstGeom prst="rect">
            <a:avLst/>
          </a:prstGeom>
          <a:noFill/>
          <a:extLst>
            <a:ext uri="{909E8E84-426E-40DD-AFC4-6F175D3DCCD1}">
              <a14:hiddenFill xmlns:a14="http://schemas.microsoft.com/office/drawing/2010/main">
                <a:solidFill>
                  <a:srgbClr val="FFFFFF"/>
                </a:solidFill>
              </a14:hiddenFill>
            </a:ext>
          </a:extLst>
        </p:spPr>
      </p:pic>
      <p:sp>
        <p:nvSpPr>
          <p:cNvPr id="283" name="円/楕円 25">
            <a:extLst>
              <a:ext uri="{FF2B5EF4-FFF2-40B4-BE49-F238E27FC236}">
                <a16:creationId xmlns:a16="http://schemas.microsoft.com/office/drawing/2014/main" id="{99DE222F-6DDD-4CD7-9B54-0C4DF35B68F6}"/>
              </a:ext>
            </a:extLst>
          </p:cNvPr>
          <p:cNvSpPr/>
          <p:nvPr/>
        </p:nvSpPr>
        <p:spPr>
          <a:xfrm>
            <a:off x="7252827" y="2209891"/>
            <a:ext cx="541586" cy="444531"/>
          </a:xfrm>
          <a:prstGeom prst="ellipse">
            <a:avLst/>
          </a:prstGeom>
          <a:solidFill>
            <a:srgbClr val="2D2D8A">
              <a:lumMod val="20000"/>
              <a:lumOff val="80000"/>
            </a:srgbClr>
          </a:solidFill>
          <a:ln w="25400" cap="flat" cmpd="sng" algn="ctr">
            <a:solidFill>
              <a:srgbClr val="2D2D8A">
                <a:lumMod val="75000"/>
              </a:srgbClr>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284" name="図 283">
            <a:extLst>
              <a:ext uri="{FF2B5EF4-FFF2-40B4-BE49-F238E27FC236}">
                <a16:creationId xmlns:a16="http://schemas.microsoft.com/office/drawing/2014/main" id="{7BA98BBF-A676-4D26-80DA-FFCEDBBE903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750" b="94000" l="0" r="98492"/>
                    </a14:imgEffect>
                  </a14:imgLayer>
                </a14:imgProps>
              </a:ext>
            </a:extLst>
          </a:blip>
          <a:stretch>
            <a:fillRect/>
          </a:stretch>
        </p:blipFill>
        <p:spPr>
          <a:xfrm>
            <a:off x="7344441" y="2216948"/>
            <a:ext cx="500234" cy="462170"/>
          </a:xfrm>
          <a:prstGeom prst="rect">
            <a:avLst/>
          </a:prstGeom>
        </p:spPr>
      </p:pic>
      <p:sp>
        <p:nvSpPr>
          <p:cNvPr id="286" name="円/楕円 25">
            <a:extLst>
              <a:ext uri="{FF2B5EF4-FFF2-40B4-BE49-F238E27FC236}">
                <a16:creationId xmlns:a16="http://schemas.microsoft.com/office/drawing/2014/main" id="{352E7BA1-F04C-4EEF-A755-B6D818CF9698}"/>
              </a:ext>
            </a:extLst>
          </p:cNvPr>
          <p:cNvSpPr/>
          <p:nvPr/>
        </p:nvSpPr>
        <p:spPr>
          <a:xfrm>
            <a:off x="7287031" y="3337903"/>
            <a:ext cx="541586" cy="444531"/>
          </a:xfrm>
          <a:prstGeom prst="ellipse">
            <a:avLst/>
          </a:prstGeom>
          <a:solidFill>
            <a:srgbClr val="2D2D8A">
              <a:lumMod val="20000"/>
              <a:lumOff val="80000"/>
            </a:srgbClr>
          </a:solidFill>
          <a:ln w="25400" cap="flat" cmpd="sng" algn="ctr">
            <a:solidFill>
              <a:srgbClr val="2D2D8A">
                <a:lumMod val="75000"/>
              </a:srgbClr>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88" name="正方形/長方形 287">
            <a:extLst>
              <a:ext uri="{FF2B5EF4-FFF2-40B4-BE49-F238E27FC236}">
                <a16:creationId xmlns:a16="http://schemas.microsoft.com/office/drawing/2014/main" id="{1535AEC7-0A70-4FFD-A26C-9EC55A6B378B}"/>
              </a:ext>
            </a:extLst>
          </p:cNvPr>
          <p:cNvSpPr/>
          <p:nvPr/>
        </p:nvSpPr>
        <p:spPr>
          <a:xfrm>
            <a:off x="2893060" y="5946698"/>
            <a:ext cx="1916141" cy="725643"/>
          </a:xfrm>
          <a:prstGeom prst="rect">
            <a:avLst/>
          </a:prstGeom>
          <a:solidFill>
            <a:srgbClr val="FFFFFF"/>
          </a:solidFill>
          <a:ln w="19050" cap="flat" cmpd="sng" algn="ctr">
            <a:solidFill>
              <a:srgbClr val="BFBFB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rPr>
              <a:t>WinActor</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の機能説明、シナリオ作成の基本機能説明やシナリオ作成体験を</a:t>
            </a:r>
            <a:endParaRPr kumimoji="0" lang="en-US" altLang="ja-JP" sz="800" kern="0" dirty="0">
              <a:solidFill>
                <a:srgbClr val="000000"/>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e</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ラーニング形式で</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30</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日間学習して頂けます。シナリオ作成勉強会受講の予習復習用としてもご活用できます。</a:t>
            </a:r>
          </a:p>
        </p:txBody>
      </p:sp>
      <p:sp>
        <p:nvSpPr>
          <p:cNvPr id="289" name="角丸四角形 16">
            <a:extLst>
              <a:ext uri="{FF2B5EF4-FFF2-40B4-BE49-F238E27FC236}">
                <a16:creationId xmlns:a16="http://schemas.microsoft.com/office/drawing/2014/main" id="{9D9F4498-EC68-4A34-9511-0C2487AF0F88}"/>
              </a:ext>
            </a:extLst>
          </p:cNvPr>
          <p:cNvSpPr/>
          <p:nvPr/>
        </p:nvSpPr>
        <p:spPr>
          <a:xfrm>
            <a:off x="2893063" y="5580848"/>
            <a:ext cx="1934236" cy="355624"/>
          </a:xfrm>
          <a:prstGeom prst="roundRect">
            <a:avLst/>
          </a:prstGeom>
          <a:solidFill>
            <a:srgbClr val="ECF3F8"/>
          </a:solidFill>
          <a:ln w="2540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2D2D8A">
                    <a:lumMod val="75000"/>
                  </a:srgbClr>
                </a:solidFill>
                <a:effectLst/>
                <a:uLnTx/>
                <a:uFillTx/>
                <a:latin typeface="Meiryo UI" panose="020B0604030504040204" pitchFamily="50" charset="-128"/>
                <a:ea typeface="Meiryo UI" panose="020B0604030504040204" pitchFamily="50" charset="-128"/>
              </a:rPr>
              <a:t>　　</a:t>
            </a:r>
            <a:r>
              <a:rPr kumimoji="0" lang="en-US" altLang="ja-JP" sz="900" b="1" i="0" u="none" strike="noStrike" kern="0" cap="none" spc="0" normalizeH="0" baseline="0" noProof="0" dirty="0" err="1">
                <a:ln>
                  <a:noFill/>
                </a:ln>
                <a:solidFill>
                  <a:srgbClr val="2D2D8A">
                    <a:lumMod val="75000"/>
                  </a:srgbClr>
                </a:solidFill>
                <a:effectLst/>
                <a:uLnTx/>
                <a:uFillTx/>
                <a:latin typeface="Meiryo UI" panose="020B0604030504040204" pitchFamily="50" charset="-128"/>
                <a:ea typeface="Meiryo UI" panose="020B0604030504040204" pitchFamily="50" charset="-128"/>
              </a:rPr>
              <a:t>WinActor</a:t>
            </a:r>
            <a:r>
              <a:rPr kumimoji="0" lang="ja-JP" altLang="en-US" sz="900" b="1" i="0" u="none" strike="noStrike" kern="0" cap="none" spc="0" normalizeH="0" baseline="0" noProof="0" dirty="0">
                <a:ln>
                  <a:noFill/>
                </a:ln>
                <a:solidFill>
                  <a:srgbClr val="2D2D8A">
                    <a:lumMod val="75000"/>
                  </a:srgbClr>
                </a:solidFill>
                <a:effectLst/>
                <a:uLnTx/>
                <a:uFillTx/>
                <a:latin typeface="Meiryo UI" panose="020B0604030504040204" pitchFamily="50" charset="-128"/>
                <a:ea typeface="Meiryo UI" panose="020B0604030504040204" pitchFamily="50" charset="-128"/>
              </a:rPr>
              <a:t>　</a:t>
            </a:r>
            <a:r>
              <a:rPr kumimoji="0" lang="en-US" altLang="ja-JP" sz="900" b="1" i="0" u="none" strike="noStrike" kern="0" cap="none" spc="0" normalizeH="0" baseline="0" noProof="0" dirty="0">
                <a:ln>
                  <a:noFill/>
                </a:ln>
                <a:solidFill>
                  <a:srgbClr val="2D2D8A">
                    <a:lumMod val="75000"/>
                  </a:srgbClr>
                </a:solidFill>
                <a:effectLst/>
                <a:uLnTx/>
                <a:uFillTx/>
                <a:latin typeface="Meiryo UI" panose="020B0604030504040204" pitchFamily="50" charset="-128"/>
                <a:ea typeface="Meiryo UI" panose="020B0604030504040204" pitchFamily="50" charset="-128"/>
              </a:rPr>
              <a:t>e</a:t>
            </a:r>
            <a:r>
              <a:rPr kumimoji="0" lang="ja-JP" altLang="en-US" sz="900" b="1" i="0" u="none" strike="noStrike" kern="0" cap="none" spc="0" normalizeH="0" baseline="0" noProof="0" dirty="0">
                <a:ln>
                  <a:noFill/>
                </a:ln>
                <a:solidFill>
                  <a:srgbClr val="2D2D8A">
                    <a:lumMod val="75000"/>
                  </a:srgbClr>
                </a:solidFill>
                <a:effectLst/>
                <a:uLnTx/>
                <a:uFillTx/>
                <a:latin typeface="Meiryo UI" panose="020B0604030504040204" pitchFamily="50" charset="-128"/>
                <a:ea typeface="Meiryo UI" panose="020B0604030504040204" pitchFamily="50" charset="-128"/>
              </a:rPr>
              <a:t>ラーニング</a:t>
            </a:r>
            <a:endParaRPr kumimoji="0" lang="en-US" altLang="ja-JP" sz="900" b="1" i="0" u="none" strike="noStrike" kern="0" cap="none" spc="0" normalizeH="0" baseline="0" noProof="0" dirty="0">
              <a:ln>
                <a:noFill/>
              </a:ln>
              <a:solidFill>
                <a:srgbClr val="2D2D8A">
                  <a:lumMod val="75000"/>
                </a:srgbClr>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　　（</a:t>
            </a:r>
            <a:r>
              <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30</a:t>
            </a:r>
            <a:r>
              <a:rPr kumimoji="0" lang="ja-JP" altLang="en-US"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rPr>
              <a:t>日間）≪無料≫</a:t>
            </a:r>
            <a:endParaRPr kumimoji="0" lang="en-US" altLang="ja-JP" sz="900" b="1" i="0" u="none" strike="noStrike" kern="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endParaRPr>
          </a:p>
        </p:txBody>
      </p:sp>
      <p:sp>
        <p:nvSpPr>
          <p:cNvPr id="291" name="円/楕円 25">
            <a:extLst>
              <a:ext uri="{FF2B5EF4-FFF2-40B4-BE49-F238E27FC236}">
                <a16:creationId xmlns:a16="http://schemas.microsoft.com/office/drawing/2014/main" id="{1A012D8A-B0A9-4D0A-B3CB-D7F3C08B128C}"/>
              </a:ext>
            </a:extLst>
          </p:cNvPr>
          <p:cNvSpPr/>
          <p:nvPr/>
        </p:nvSpPr>
        <p:spPr>
          <a:xfrm>
            <a:off x="2608603" y="5473291"/>
            <a:ext cx="541586" cy="446400"/>
          </a:xfrm>
          <a:prstGeom prst="ellipse">
            <a:avLst/>
          </a:prstGeom>
          <a:solidFill>
            <a:srgbClr val="ECF3F8"/>
          </a:solidFill>
          <a:ln w="25400" cap="flat" cmpd="sng" algn="ctr">
            <a:solidFill>
              <a:srgbClr val="FFFFFF">
                <a:lumMod val="65000"/>
              </a:srgbClr>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292" name="Picture 26" descr="ç½ãç»é¢ã®ãã¼ããã½ã³ã³ã®ã¤ã©ã¹ã">
            <a:extLst>
              <a:ext uri="{FF2B5EF4-FFF2-40B4-BE49-F238E27FC236}">
                <a16:creationId xmlns:a16="http://schemas.microsoft.com/office/drawing/2014/main" id="{987B5CC6-504D-4BCB-A22D-8165B5C2485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660695" y="5523602"/>
            <a:ext cx="444596" cy="345075"/>
          </a:xfrm>
          <a:prstGeom prst="rect">
            <a:avLst/>
          </a:prstGeom>
          <a:noFill/>
          <a:extLst>
            <a:ext uri="{909E8E84-426E-40DD-AFC4-6F175D3DCCD1}">
              <a14:hiddenFill xmlns:a14="http://schemas.microsoft.com/office/drawing/2010/main">
                <a:solidFill>
                  <a:srgbClr val="FFFFFF"/>
                </a:solidFill>
              </a14:hiddenFill>
            </a:ext>
          </a:extLst>
        </p:spPr>
      </p:pic>
      <p:pic>
        <p:nvPicPr>
          <p:cNvPr id="293" name="図 292">
            <a:extLst>
              <a:ext uri="{FF2B5EF4-FFF2-40B4-BE49-F238E27FC236}">
                <a16:creationId xmlns:a16="http://schemas.microsoft.com/office/drawing/2014/main" id="{AC93A87C-0DCF-4363-84C7-E05C511402DB}"/>
              </a:ext>
            </a:extLst>
          </p:cNvPr>
          <p:cNvPicPr>
            <a:picLocks noChangeAspect="1"/>
          </p:cNvPicPr>
          <p:nvPr/>
        </p:nvPicPr>
        <p:blipFill>
          <a:blip r:embed="rId13"/>
          <a:stretch>
            <a:fillRect/>
          </a:stretch>
        </p:blipFill>
        <p:spPr>
          <a:xfrm>
            <a:off x="2696808" y="5542482"/>
            <a:ext cx="323306" cy="223057"/>
          </a:xfrm>
          <a:prstGeom prst="rect">
            <a:avLst/>
          </a:prstGeom>
        </p:spPr>
      </p:pic>
      <p:grpSp>
        <p:nvGrpSpPr>
          <p:cNvPr id="294" name="グループ化 293">
            <a:extLst>
              <a:ext uri="{FF2B5EF4-FFF2-40B4-BE49-F238E27FC236}">
                <a16:creationId xmlns:a16="http://schemas.microsoft.com/office/drawing/2014/main" id="{60D8C4DF-237E-49FF-9C6A-00EC5EB21BAF}"/>
              </a:ext>
            </a:extLst>
          </p:cNvPr>
          <p:cNvGrpSpPr/>
          <p:nvPr/>
        </p:nvGrpSpPr>
        <p:grpSpPr>
          <a:xfrm>
            <a:off x="4986333" y="5645043"/>
            <a:ext cx="444596" cy="345075"/>
            <a:chOff x="5689716" y="4787326"/>
            <a:chExt cx="496489" cy="419185"/>
          </a:xfrm>
        </p:grpSpPr>
        <p:pic>
          <p:nvPicPr>
            <p:cNvPr id="295" name="Picture 26" descr="ç½ãç»é¢ã®ãã¼ããã½ã³ã³ã®ã¤ã©ã¹ã">
              <a:extLst>
                <a:ext uri="{FF2B5EF4-FFF2-40B4-BE49-F238E27FC236}">
                  <a16:creationId xmlns:a16="http://schemas.microsoft.com/office/drawing/2014/main" id="{A695C5AF-E06F-4DBC-AFAA-7FFD2443968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689716" y="4787326"/>
              <a:ext cx="496489" cy="419185"/>
            </a:xfrm>
            <a:prstGeom prst="rect">
              <a:avLst/>
            </a:prstGeom>
            <a:noFill/>
            <a:extLst>
              <a:ext uri="{909E8E84-426E-40DD-AFC4-6F175D3DCCD1}">
                <a14:hiddenFill xmlns:a14="http://schemas.microsoft.com/office/drawing/2010/main">
                  <a:solidFill>
                    <a:srgbClr val="FFFFFF"/>
                  </a:solidFill>
                </a14:hiddenFill>
              </a:ext>
            </a:extLst>
          </p:spPr>
        </p:pic>
        <p:pic>
          <p:nvPicPr>
            <p:cNvPr id="296" name="図 295">
              <a:extLst>
                <a:ext uri="{FF2B5EF4-FFF2-40B4-BE49-F238E27FC236}">
                  <a16:creationId xmlns:a16="http://schemas.microsoft.com/office/drawing/2014/main" id="{22F600FC-C591-49A1-BA7A-AF011DF3D063}"/>
                </a:ext>
              </a:extLst>
            </p:cNvPr>
            <p:cNvPicPr>
              <a:picLocks noChangeAspect="1"/>
            </p:cNvPicPr>
            <p:nvPr/>
          </p:nvPicPr>
          <p:blipFill>
            <a:blip r:embed="rId13"/>
            <a:stretch>
              <a:fillRect/>
            </a:stretch>
          </p:blipFill>
          <p:spPr>
            <a:xfrm>
              <a:off x="5747061" y="4823583"/>
              <a:ext cx="361042" cy="270962"/>
            </a:xfrm>
            <a:prstGeom prst="rect">
              <a:avLst/>
            </a:prstGeom>
          </p:spPr>
        </p:pic>
      </p:grpSp>
      <p:sp>
        <p:nvSpPr>
          <p:cNvPr id="297" name="星: 6 pt 296">
            <a:extLst>
              <a:ext uri="{FF2B5EF4-FFF2-40B4-BE49-F238E27FC236}">
                <a16:creationId xmlns:a16="http://schemas.microsoft.com/office/drawing/2014/main" id="{208A1255-B51B-4A33-8945-7DFD01776149}"/>
              </a:ext>
            </a:extLst>
          </p:cNvPr>
          <p:cNvSpPr/>
          <p:nvPr/>
        </p:nvSpPr>
        <p:spPr bwMode="auto">
          <a:xfrm rot="20847754">
            <a:off x="1915339" y="5825045"/>
            <a:ext cx="955662" cy="955221"/>
          </a:xfrm>
          <a:prstGeom prst="star6">
            <a:avLst/>
          </a:prstGeom>
          <a:solidFill>
            <a:srgbClr val="B63877"/>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1" i="1"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ea typeface="HGP創英角ｺﾞｼｯｸUB" pitchFamily="50" charset="-128"/>
              </a:rPr>
              <a:t>Let’s</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1" i="1"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ea typeface="HGP創英角ｺﾞｼｯｸUB" pitchFamily="50" charset="-128"/>
              </a:rPr>
              <a:t>Try!!</a:t>
            </a:r>
            <a:endParaRPr kumimoji="1" lang="ja-JP" altLang="en-US" sz="1600" b="1" i="1"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ea typeface="HGP創英角ｺﾞｼｯｸUB" pitchFamily="50" charset="-128"/>
            </a:endParaRPr>
          </a:p>
        </p:txBody>
      </p:sp>
      <p:sp>
        <p:nvSpPr>
          <p:cNvPr id="69" name="テキスト ボックス 68">
            <a:extLst>
              <a:ext uri="{FF2B5EF4-FFF2-40B4-BE49-F238E27FC236}">
                <a16:creationId xmlns:a16="http://schemas.microsoft.com/office/drawing/2014/main" id="{D687B9FD-EA79-41E6-B9F5-BAE6D0C8783E}"/>
              </a:ext>
            </a:extLst>
          </p:cNvPr>
          <p:cNvSpPr txBox="1"/>
          <p:nvPr/>
        </p:nvSpPr>
        <p:spPr>
          <a:xfrm>
            <a:off x="3067601" y="3348594"/>
            <a:ext cx="1804651" cy="184666"/>
          </a:xfrm>
          <a:prstGeom prst="rect">
            <a:avLst/>
          </a:prstGeom>
          <a:noFill/>
        </p:spPr>
        <p:txBody>
          <a:bodyPr wrap="square" lIns="0" tIns="0" rIns="0" bIns="0" rtlCol="0">
            <a:spAutoFit/>
          </a:bodyPr>
          <a:lstStyle/>
          <a:p>
            <a:pPr algn="ctr"/>
            <a:r>
              <a:rPr kumimoji="1" lang="en-US" altLang="ja-JP" sz="1200" dirty="0" err="1">
                <a:solidFill>
                  <a:srgbClr val="B63877"/>
                </a:solidFill>
                <a:latin typeface="Arial Black" panose="020B0A04020102020204" pitchFamily="34" charset="0"/>
                <a:ea typeface="HGP創英角ｺﾞｼｯｸUB" panose="020B0900000000000000" pitchFamily="50" charset="-128"/>
              </a:rPr>
              <a:t>WinActor</a:t>
            </a:r>
            <a:r>
              <a:rPr kumimoji="1" lang="en-US" altLang="ja-JP" sz="1200" dirty="0">
                <a:solidFill>
                  <a:srgbClr val="B63877"/>
                </a:solidFill>
                <a:latin typeface="Arial Black" panose="020B0A04020102020204" pitchFamily="34" charset="0"/>
                <a:ea typeface="HGP創英角ｺﾞｼｯｸUB" panose="020B0900000000000000" pitchFamily="50" charset="-128"/>
              </a:rPr>
              <a:t> </a:t>
            </a:r>
            <a:r>
              <a:rPr kumimoji="1" lang="ja-JP" altLang="en-US" sz="1200" dirty="0">
                <a:solidFill>
                  <a:srgbClr val="B63877"/>
                </a:solidFill>
                <a:latin typeface="HGP創英角ｺﾞｼｯｸUB" panose="020B0900000000000000" pitchFamily="50" charset="-128"/>
                <a:ea typeface="HGP創英角ｺﾞｼｯｸUB" panose="020B0900000000000000" pitchFamily="50" charset="-128"/>
              </a:rPr>
              <a:t>トライアルセット</a:t>
            </a:r>
            <a:endParaRPr kumimoji="1" lang="ja-JP" altLang="en-US" sz="1400" dirty="0">
              <a:solidFill>
                <a:srgbClr val="B63877"/>
              </a:solidFill>
              <a:latin typeface="HGP創英角ｺﾞｼｯｸUB" panose="020B0900000000000000" pitchFamily="50" charset="-128"/>
              <a:ea typeface="HGP創英角ｺﾞｼｯｸUB" panose="020B0900000000000000" pitchFamily="50" charset="-128"/>
            </a:endParaRPr>
          </a:p>
        </p:txBody>
      </p:sp>
      <p:sp>
        <p:nvSpPr>
          <p:cNvPr id="71" name="円/楕円 25">
            <a:extLst>
              <a:ext uri="{FF2B5EF4-FFF2-40B4-BE49-F238E27FC236}">
                <a16:creationId xmlns:a16="http://schemas.microsoft.com/office/drawing/2014/main" id="{AE964306-CFCB-4DEF-A625-D47BC0A74C87}"/>
              </a:ext>
            </a:extLst>
          </p:cNvPr>
          <p:cNvSpPr/>
          <p:nvPr/>
        </p:nvSpPr>
        <p:spPr>
          <a:xfrm>
            <a:off x="264043" y="2216948"/>
            <a:ext cx="541586" cy="444531"/>
          </a:xfrm>
          <a:prstGeom prst="ellipse">
            <a:avLst/>
          </a:prstGeom>
          <a:solidFill>
            <a:srgbClr val="DAEDEF">
              <a:lumMod val="90000"/>
            </a:srgbClr>
          </a:solidFill>
          <a:ln w="19050" cap="flat" cmpd="sng" algn="ctr">
            <a:solidFill>
              <a:srgbClr val="000000"/>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70" name="Picture 4">
            <a:extLst>
              <a:ext uri="{FF2B5EF4-FFF2-40B4-BE49-F238E27FC236}">
                <a16:creationId xmlns:a16="http://schemas.microsoft.com/office/drawing/2014/main" id="{99726B16-C250-456C-A753-5C3B96A6AC9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4401" y="2256666"/>
            <a:ext cx="518717" cy="38709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9BD2AB81-3BE6-4C85-BED3-6D10E3054C6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1801" y="3370476"/>
            <a:ext cx="518717" cy="38709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a:extLst>
              <a:ext uri="{FF2B5EF4-FFF2-40B4-BE49-F238E27FC236}">
                <a16:creationId xmlns:a16="http://schemas.microsoft.com/office/drawing/2014/main" id="{43C68175-4A35-440E-B8DA-4A360C89220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7268" y="3264665"/>
            <a:ext cx="427333" cy="42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3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AAB48D-A857-4C50-98D9-E1CBD2FC5CDD}"/>
              </a:ext>
            </a:extLst>
          </p:cNvPr>
          <p:cNvSpPr>
            <a:spLocks noGrp="1"/>
          </p:cNvSpPr>
          <p:nvPr>
            <p:ph type="title" idx="4294967295"/>
          </p:nvPr>
        </p:nvSpPr>
        <p:spPr>
          <a:xfrm>
            <a:off x="0" y="185738"/>
            <a:ext cx="8915400" cy="417512"/>
          </a:xfrm>
        </p:spPr>
        <p:txBody>
          <a:bodyPr>
            <a:normAutofit fontScale="90000"/>
          </a:bodyPr>
          <a:lstStyle/>
          <a:p>
            <a:r>
              <a:rPr kumimoji="1" lang="ja-JP" altLang="en-US" sz="2400" b="1" dirty="0">
                <a:latin typeface="Meiryo UI" panose="020B0604030504040204" pitchFamily="50" charset="-128"/>
                <a:ea typeface="Meiryo UI" panose="020B0604030504040204" pitchFamily="50" charset="-128"/>
              </a:rPr>
              <a:t>フル機能版ライセンスと実行版ライセンスの違い</a:t>
            </a:r>
          </a:p>
        </p:txBody>
      </p:sp>
      <p:sp>
        <p:nvSpPr>
          <p:cNvPr id="4" name="角丸四角形 12">
            <a:extLst>
              <a:ext uri="{FF2B5EF4-FFF2-40B4-BE49-F238E27FC236}">
                <a16:creationId xmlns:a16="http://schemas.microsoft.com/office/drawing/2014/main" id="{8339A6C3-CBF1-4E20-940F-6D704D1FEB59}"/>
              </a:ext>
            </a:extLst>
          </p:cNvPr>
          <p:cNvSpPr/>
          <p:nvPr/>
        </p:nvSpPr>
        <p:spPr>
          <a:xfrm>
            <a:off x="2227264" y="1823858"/>
            <a:ext cx="7182729" cy="612000"/>
          </a:xfrm>
          <a:prstGeom prst="roundRect">
            <a:avLst>
              <a:gd name="adj" fmla="val 0"/>
            </a:avLst>
          </a:prstGeom>
          <a:solidFill>
            <a:schemeClr val="bg1"/>
          </a:solidFill>
          <a:ln>
            <a:solidFill>
              <a:schemeClr val="bg1">
                <a:lumMod val="75000"/>
              </a:schemeClr>
            </a:solidFill>
          </a:ln>
          <a:effectLst>
            <a:outerShdw blurRad="127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シナリオの「作成」・「編集」・「実行」 が可能　　　　　　　　　</a:t>
            </a:r>
          </a:p>
        </p:txBody>
      </p:sp>
      <p:sp>
        <p:nvSpPr>
          <p:cNvPr id="5" name="角丸四角形 13">
            <a:extLst>
              <a:ext uri="{FF2B5EF4-FFF2-40B4-BE49-F238E27FC236}">
                <a16:creationId xmlns:a16="http://schemas.microsoft.com/office/drawing/2014/main" id="{84DF1381-14B5-4753-8A67-45661A32E3F1}"/>
              </a:ext>
            </a:extLst>
          </p:cNvPr>
          <p:cNvSpPr/>
          <p:nvPr/>
        </p:nvSpPr>
        <p:spPr>
          <a:xfrm>
            <a:off x="591893" y="1823858"/>
            <a:ext cx="1561846" cy="612000"/>
          </a:xfrm>
          <a:prstGeom prst="roundRect">
            <a:avLst>
              <a:gd name="adj" fmla="val 0"/>
            </a:avLst>
          </a:prstGeom>
          <a:solidFill>
            <a:srgbClr val="000099"/>
          </a:solidFill>
          <a:ln>
            <a:solidFill>
              <a:schemeClr val="accent2"/>
            </a:solidFill>
          </a:ln>
          <a:effectLst>
            <a:outerShdw blurRad="127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b="1">
                <a:latin typeface="Meiryo UI" panose="020B0604030504040204" pitchFamily="50" charset="-128"/>
                <a:ea typeface="Meiryo UI" panose="020B0604030504040204" pitchFamily="50" charset="-128"/>
                <a:cs typeface="Meiryo UI" panose="020B0604030504040204" pitchFamily="50" charset="-128"/>
              </a:rPr>
              <a:t>フル機能版</a:t>
            </a:r>
            <a:endParaRPr kumimoji="1"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17">
            <a:extLst>
              <a:ext uri="{FF2B5EF4-FFF2-40B4-BE49-F238E27FC236}">
                <a16:creationId xmlns:a16="http://schemas.microsoft.com/office/drawing/2014/main" id="{9E949F90-6461-4FA8-95F2-1A40E35560C2}"/>
              </a:ext>
            </a:extLst>
          </p:cNvPr>
          <p:cNvSpPr/>
          <p:nvPr/>
        </p:nvSpPr>
        <p:spPr>
          <a:xfrm>
            <a:off x="2208214" y="2509658"/>
            <a:ext cx="7209761" cy="612000"/>
          </a:xfrm>
          <a:prstGeom prst="roundRect">
            <a:avLst>
              <a:gd name="adj" fmla="val 0"/>
            </a:avLst>
          </a:prstGeom>
          <a:solidFill>
            <a:schemeClr val="bg1"/>
          </a:solidFill>
          <a:ln>
            <a:solidFill>
              <a:schemeClr val="bg1">
                <a:lumMod val="75000"/>
              </a:schemeClr>
            </a:solidFill>
          </a:ln>
          <a:effectLst>
            <a:outerShdw blurRad="127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1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作成済みシナリオの 「実行」 のみ可能　 </a:t>
            </a:r>
          </a:p>
        </p:txBody>
      </p:sp>
      <p:sp>
        <p:nvSpPr>
          <p:cNvPr id="7" name="角丸四角形 18">
            <a:extLst>
              <a:ext uri="{FF2B5EF4-FFF2-40B4-BE49-F238E27FC236}">
                <a16:creationId xmlns:a16="http://schemas.microsoft.com/office/drawing/2014/main" id="{8CA78101-2275-48FD-8154-0DBA49263C39}"/>
              </a:ext>
            </a:extLst>
          </p:cNvPr>
          <p:cNvSpPr/>
          <p:nvPr/>
        </p:nvSpPr>
        <p:spPr>
          <a:xfrm>
            <a:off x="591893" y="2509658"/>
            <a:ext cx="1561846" cy="612000"/>
          </a:xfrm>
          <a:prstGeom prst="roundRect">
            <a:avLst>
              <a:gd name="adj" fmla="val 0"/>
            </a:avLst>
          </a:prstGeom>
          <a:solidFill>
            <a:srgbClr val="000099"/>
          </a:solidFill>
          <a:ln>
            <a:solidFill>
              <a:schemeClr val="accent2"/>
            </a:solidFill>
          </a:ln>
          <a:effectLst>
            <a:outerShdw blurRad="127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b="1">
                <a:latin typeface="Meiryo UI" panose="020B0604030504040204" pitchFamily="50" charset="-128"/>
                <a:ea typeface="Meiryo UI" panose="020B0604030504040204" pitchFamily="50" charset="-128"/>
                <a:cs typeface="Meiryo UI" panose="020B0604030504040204" pitchFamily="50" charset="-128"/>
              </a:rPr>
              <a:t>実行版</a:t>
            </a:r>
            <a:endParaRPr kumimoji="1"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a:extLst>
              <a:ext uri="{FF2B5EF4-FFF2-40B4-BE49-F238E27FC236}">
                <a16:creationId xmlns:a16="http://schemas.microsoft.com/office/drawing/2014/main" id="{816890A6-65A0-4983-9EAF-5A536F27EDBB}"/>
              </a:ext>
            </a:extLst>
          </p:cNvPr>
          <p:cNvCxnSpPr/>
          <p:nvPr/>
        </p:nvCxnSpPr>
        <p:spPr>
          <a:xfrm>
            <a:off x="593491" y="1734959"/>
            <a:ext cx="1528615" cy="0"/>
          </a:xfrm>
          <a:prstGeom prst="line">
            <a:avLst/>
          </a:prstGeom>
          <a:ln>
            <a:solidFill>
              <a:schemeClr val="tx1">
                <a:lumMod val="75000"/>
                <a:lumOff val="25000"/>
              </a:schemeClr>
            </a:solidFill>
          </a:ln>
          <a:effectLst>
            <a:outerShdw blurRad="12700" dist="38100" dir="2700000" algn="tl"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67DDE7D-385B-4A23-AA61-A6A48F9ABCB7}"/>
              </a:ext>
            </a:extLst>
          </p:cNvPr>
          <p:cNvSpPr txBox="1"/>
          <p:nvPr/>
        </p:nvSpPr>
        <p:spPr>
          <a:xfrm>
            <a:off x="348935" y="1385709"/>
            <a:ext cx="2031242" cy="338554"/>
          </a:xfrm>
          <a:prstGeom prst="rect">
            <a:avLst/>
          </a:prstGeom>
          <a:noFill/>
          <a:effectLst>
            <a:outerShdw blurRad="12700" dist="38100" dir="2700000" algn="tl" rotWithShape="0">
              <a:schemeClr val="bg1">
                <a:lumMod val="75000"/>
                <a:alpha val="40000"/>
              </a:schemeClr>
            </a:outerShdw>
          </a:effectLst>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ライセンス種別</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a:extLst>
              <a:ext uri="{FF2B5EF4-FFF2-40B4-BE49-F238E27FC236}">
                <a16:creationId xmlns:a16="http://schemas.microsoft.com/office/drawing/2014/main" id="{A64A406A-4E59-45BC-A9A8-B09FE1B03A14}"/>
              </a:ext>
            </a:extLst>
          </p:cNvPr>
          <p:cNvCxnSpPr/>
          <p:nvPr/>
        </p:nvCxnSpPr>
        <p:spPr>
          <a:xfrm flipV="1">
            <a:off x="2260635" y="1734597"/>
            <a:ext cx="7141738" cy="362"/>
          </a:xfrm>
          <a:prstGeom prst="line">
            <a:avLst/>
          </a:prstGeom>
          <a:ln>
            <a:solidFill>
              <a:schemeClr val="tx1">
                <a:lumMod val="75000"/>
                <a:lumOff val="25000"/>
              </a:schemeClr>
            </a:solidFill>
          </a:ln>
          <a:effectLst>
            <a:outerShdw blurRad="12700" dist="38100" dir="2700000" algn="tl"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43923EC-D1D4-48AB-90BC-E8F5D85F7D4E}"/>
              </a:ext>
            </a:extLst>
          </p:cNvPr>
          <p:cNvSpPr txBox="1"/>
          <p:nvPr/>
        </p:nvSpPr>
        <p:spPr>
          <a:xfrm>
            <a:off x="2291996" y="1385709"/>
            <a:ext cx="7110377" cy="338554"/>
          </a:xfrm>
          <a:prstGeom prst="rect">
            <a:avLst/>
          </a:prstGeom>
          <a:noFill/>
          <a:effectLst>
            <a:outerShdw blurRad="12700" dist="38100" dir="2700000" algn="tl" rotWithShape="0">
              <a:schemeClr val="bg1">
                <a:lumMod val="75000"/>
                <a:alpha val="40000"/>
              </a:schemeClr>
            </a:outerShdw>
          </a:effectLst>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12" name="円/楕円 33">
            <a:extLst>
              <a:ext uri="{FF2B5EF4-FFF2-40B4-BE49-F238E27FC236}">
                <a16:creationId xmlns:a16="http://schemas.microsoft.com/office/drawing/2014/main" id="{2B0025C6-100C-46F9-B89E-D8A1E7B54818}"/>
              </a:ext>
            </a:extLst>
          </p:cNvPr>
          <p:cNvSpPr/>
          <p:nvPr/>
        </p:nvSpPr>
        <p:spPr>
          <a:xfrm>
            <a:off x="1486552" y="3494219"/>
            <a:ext cx="1922585" cy="458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90884E6-1B2A-4F07-9496-33C90BA7FEC7}"/>
              </a:ext>
            </a:extLst>
          </p:cNvPr>
          <p:cNvSpPr txBox="1"/>
          <p:nvPr/>
        </p:nvSpPr>
        <p:spPr>
          <a:xfrm>
            <a:off x="341945" y="3991731"/>
            <a:ext cx="4314339" cy="584775"/>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ユーザーがそれぞれシナリオを作成し、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同じ端末でそのまま実行する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53">
            <a:extLst>
              <a:ext uri="{FF2B5EF4-FFF2-40B4-BE49-F238E27FC236}">
                <a16:creationId xmlns:a16="http://schemas.microsoft.com/office/drawing/2014/main" id="{79B56FB2-5E8F-4294-9E4D-A289EC5016B8}"/>
              </a:ext>
            </a:extLst>
          </p:cNvPr>
          <p:cNvSpPr/>
          <p:nvPr/>
        </p:nvSpPr>
        <p:spPr>
          <a:xfrm>
            <a:off x="6055195" y="3494219"/>
            <a:ext cx="1922585" cy="458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C6F88657-9115-4D9A-84F6-846E8E92C037}"/>
              </a:ext>
            </a:extLst>
          </p:cNvPr>
          <p:cNvSpPr txBox="1"/>
          <p:nvPr/>
        </p:nvSpPr>
        <p:spPr>
          <a:xfrm>
            <a:off x="4357019" y="3991731"/>
            <a:ext cx="5248375" cy="584775"/>
          </a:xfrm>
          <a:prstGeom prst="rect">
            <a:avLst/>
          </a:prstGeom>
          <a:noFill/>
        </p:spPr>
        <p:txBody>
          <a:bodyPr wrap="square" rtlCol="0">
            <a:spAutoFit/>
          </a:bodyPr>
          <a:lstStyle/>
          <a:p>
            <a:pPr algn="ctr"/>
            <a:r>
              <a:rPr lang="ja-JP" altLang="en-US" sz="1600">
                <a:latin typeface="Meiryo UI" panose="020B0604030504040204" pitchFamily="50" charset="-128"/>
                <a:ea typeface="Meiryo UI" panose="020B0604030504040204" pitchFamily="50" charset="-128"/>
                <a:cs typeface="Meiryo UI" panose="020B0604030504040204" pitchFamily="50" charset="-128"/>
              </a:rPr>
              <a:t>システム管理者が作成したシナリオを</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a:latin typeface="Meiryo UI" panose="020B0604030504040204" pitchFamily="50" charset="-128"/>
                <a:ea typeface="Meiryo UI" panose="020B0604030504040204" pitchFamily="50" charset="-128"/>
                <a:cs typeface="Meiryo UI" panose="020B0604030504040204" pitchFamily="50" charset="-128"/>
              </a:rPr>
              <a:t>ユーザーに配布し、各ユーザーがそれぞれ実行する</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869D6588-A3A8-4B41-AF9A-6E22CF114E14}"/>
              </a:ext>
            </a:extLst>
          </p:cNvPr>
          <p:cNvSpPr txBox="1"/>
          <p:nvPr/>
        </p:nvSpPr>
        <p:spPr>
          <a:xfrm>
            <a:off x="731237" y="6504309"/>
            <a:ext cx="995340" cy="261610"/>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ユーザー</a:t>
            </a:r>
          </a:p>
        </p:txBody>
      </p:sp>
      <p:cxnSp>
        <p:nvCxnSpPr>
          <p:cNvPr id="46" name="直線コネクタ 45">
            <a:extLst>
              <a:ext uri="{FF2B5EF4-FFF2-40B4-BE49-F238E27FC236}">
                <a16:creationId xmlns:a16="http://schemas.microsoft.com/office/drawing/2014/main" id="{BD897CC0-66C3-4D14-BCFB-D31E9F7CED33}"/>
              </a:ext>
            </a:extLst>
          </p:cNvPr>
          <p:cNvCxnSpPr/>
          <p:nvPr/>
        </p:nvCxnSpPr>
        <p:spPr>
          <a:xfrm>
            <a:off x="6819443" y="1823858"/>
            <a:ext cx="0" cy="612000"/>
          </a:xfrm>
          <a:prstGeom prst="line">
            <a:avLst/>
          </a:prstGeom>
          <a:effectLst>
            <a:outerShdw blurRad="12700" dist="38100" dir="2700000" algn="tl"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6A2B3B6-5CA8-4433-812E-37B37093BBD2}"/>
              </a:ext>
            </a:extLst>
          </p:cNvPr>
          <p:cNvCxnSpPr/>
          <p:nvPr/>
        </p:nvCxnSpPr>
        <p:spPr>
          <a:xfrm>
            <a:off x="6819443" y="2519183"/>
            <a:ext cx="0" cy="612000"/>
          </a:xfrm>
          <a:prstGeom prst="line">
            <a:avLst/>
          </a:prstGeom>
          <a:effectLst>
            <a:outerShdw blurRad="12700" dist="38100" dir="2700000" algn="tl"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C6E74A96-3480-4917-8712-33A826761C6C}"/>
              </a:ext>
            </a:extLst>
          </p:cNvPr>
          <p:cNvSpPr/>
          <p:nvPr/>
        </p:nvSpPr>
        <p:spPr>
          <a:xfrm>
            <a:off x="6743896" y="1840639"/>
            <a:ext cx="2728397" cy="584775"/>
          </a:xfrm>
          <a:prstGeom prst="rect">
            <a:avLst/>
          </a:prstGeom>
          <a:effectLst>
            <a:outerShdw blurRad="12700" dist="38100" dir="2700000" algn="tl" rotWithShape="0">
              <a:schemeClr val="bg1">
                <a:lumMod val="75000"/>
                <a:alpha val="40000"/>
              </a:schemeClr>
            </a:outerShdw>
          </a:effectLst>
        </p:spPr>
        <p:txBody>
          <a:bodyPr wrap="square">
            <a:spAutoFit/>
          </a:bodyPr>
          <a:lstStyle/>
          <a:p>
            <a:pPr algn="ct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標準価格（税別）</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ライセンス：</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\998,800/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600" dirty="0"/>
          </a:p>
        </p:txBody>
      </p:sp>
      <p:sp>
        <p:nvSpPr>
          <p:cNvPr id="49" name="正方形/長方形 48">
            <a:extLst>
              <a:ext uri="{FF2B5EF4-FFF2-40B4-BE49-F238E27FC236}">
                <a16:creationId xmlns:a16="http://schemas.microsoft.com/office/drawing/2014/main" id="{3181ABC6-4D5E-40C9-A5F7-700C73B56151}"/>
              </a:ext>
            </a:extLst>
          </p:cNvPr>
          <p:cNvSpPr/>
          <p:nvPr/>
        </p:nvSpPr>
        <p:spPr>
          <a:xfrm>
            <a:off x="6780108" y="2526439"/>
            <a:ext cx="2639427" cy="584775"/>
          </a:xfrm>
          <a:prstGeom prst="rect">
            <a:avLst/>
          </a:prstGeom>
          <a:effectLst>
            <a:outerShdw blurRad="12700" dist="38100" dir="2700000" algn="tl" rotWithShape="0">
              <a:schemeClr val="bg1">
                <a:lumMod val="75000"/>
                <a:alpha val="40000"/>
              </a:schemeClr>
            </a:outerShdw>
          </a:effectLst>
        </p:spPr>
        <p:txBody>
          <a:bodyPr wrap="square">
            <a:spAutoFit/>
          </a:bodyPr>
          <a:lstStyle/>
          <a:p>
            <a:pPr algn="ct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標準価格（税別）</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ライセンス：</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\272,800/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600" dirty="0"/>
          </a:p>
        </p:txBody>
      </p:sp>
      <p:sp>
        <p:nvSpPr>
          <p:cNvPr id="51" name="コンテンツ プレースホルダー 2">
            <a:extLst>
              <a:ext uri="{FF2B5EF4-FFF2-40B4-BE49-F238E27FC236}">
                <a16:creationId xmlns:a16="http://schemas.microsoft.com/office/drawing/2014/main" id="{E416A0B3-46CD-4B51-9BFA-755E6D084FEC}"/>
              </a:ext>
            </a:extLst>
          </p:cNvPr>
          <p:cNvSpPr txBox="1">
            <a:spLocks/>
          </p:cNvSpPr>
          <p:nvPr/>
        </p:nvSpPr>
        <p:spPr>
          <a:xfrm>
            <a:off x="838200" y="692696"/>
            <a:ext cx="8229600" cy="720080"/>
          </a:xfrm>
          <a:prstGeom prst="rect">
            <a:avLst/>
          </a:prstGeom>
        </p:spPr>
        <p:txBody>
          <a:bodyPr>
            <a:noAutofit/>
          </a:bodyPr>
          <a:lstStyle>
            <a:lvl1pPr marL="342896" indent="-342896" algn="l" rtl="0" eaLnBrk="0" fontAlgn="base" hangingPunct="0">
              <a:spcBef>
                <a:spcPct val="20000"/>
              </a:spcBef>
              <a:spcAft>
                <a:spcPct val="0"/>
              </a:spcAft>
              <a:buChar char="•"/>
              <a:defRPr kumimoji="1">
                <a:solidFill>
                  <a:schemeClr val="tx1"/>
                </a:solidFill>
                <a:latin typeface="+mn-lt"/>
                <a:ea typeface="+mn-ea"/>
                <a:cs typeface="+mn-cs"/>
              </a:defRPr>
            </a:lvl1pPr>
            <a:lvl2pPr marL="742941" indent="-285746" algn="l" rtl="0" eaLnBrk="0" fontAlgn="base" hangingPunct="0">
              <a:spcBef>
                <a:spcPct val="20000"/>
              </a:spcBef>
              <a:spcAft>
                <a:spcPct val="0"/>
              </a:spcAft>
              <a:buChar char="–"/>
              <a:defRPr kumimoji="1">
                <a:solidFill>
                  <a:schemeClr val="tx1"/>
                </a:solidFill>
                <a:latin typeface="+mn-lt"/>
                <a:ea typeface="+mn-ea"/>
              </a:defRPr>
            </a:lvl2pPr>
            <a:lvl3pPr marL="1142987" indent="-228597" algn="l" rtl="0" eaLnBrk="0" fontAlgn="base" hangingPunct="0">
              <a:spcBef>
                <a:spcPct val="20000"/>
              </a:spcBef>
              <a:spcAft>
                <a:spcPct val="0"/>
              </a:spcAft>
              <a:buChar char="•"/>
              <a:defRPr kumimoji="1">
                <a:solidFill>
                  <a:schemeClr val="tx1"/>
                </a:solidFill>
                <a:latin typeface="+mn-lt"/>
                <a:ea typeface="+mn-ea"/>
              </a:defRPr>
            </a:lvl3pPr>
            <a:lvl4pPr marL="1600181" indent="-228597" algn="l" rtl="0" eaLnBrk="0" fontAlgn="base" hangingPunct="0">
              <a:spcBef>
                <a:spcPct val="20000"/>
              </a:spcBef>
              <a:spcAft>
                <a:spcPct val="0"/>
              </a:spcAft>
              <a:buChar char="–"/>
              <a:defRPr kumimoji="1">
                <a:solidFill>
                  <a:schemeClr val="tx1"/>
                </a:solidFill>
                <a:latin typeface="+mn-lt"/>
                <a:ea typeface="+mn-ea"/>
              </a:defRPr>
            </a:lvl4pPr>
            <a:lvl5pPr marL="2057376" indent="-228597" algn="l" rtl="0" eaLnBrk="0" fontAlgn="base" hangingPunct="0">
              <a:spcBef>
                <a:spcPct val="20000"/>
              </a:spcBef>
              <a:spcAft>
                <a:spcPct val="0"/>
              </a:spcAft>
              <a:buChar char="»"/>
              <a:defRPr kumimoji="1">
                <a:solidFill>
                  <a:schemeClr val="tx1"/>
                </a:solidFill>
                <a:latin typeface="+mn-lt"/>
                <a:ea typeface="+mn-ea"/>
              </a:defRPr>
            </a:lvl5pPr>
            <a:lvl6pPr marL="2514570" indent="-228597" algn="l" rtl="0" fontAlgn="base">
              <a:spcBef>
                <a:spcPct val="20000"/>
              </a:spcBef>
              <a:spcAft>
                <a:spcPct val="0"/>
              </a:spcAft>
              <a:buChar char="»"/>
              <a:defRPr kumimoji="1">
                <a:solidFill>
                  <a:schemeClr val="tx1"/>
                </a:solidFill>
                <a:latin typeface="+mn-lt"/>
                <a:ea typeface="+mn-ea"/>
              </a:defRPr>
            </a:lvl6pPr>
            <a:lvl7pPr marL="2971766" indent="-228597" algn="l" rtl="0" fontAlgn="base">
              <a:spcBef>
                <a:spcPct val="20000"/>
              </a:spcBef>
              <a:spcAft>
                <a:spcPct val="0"/>
              </a:spcAft>
              <a:buChar char="»"/>
              <a:defRPr kumimoji="1">
                <a:solidFill>
                  <a:schemeClr val="tx1"/>
                </a:solidFill>
                <a:latin typeface="+mn-lt"/>
                <a:ea typeface="+mn-ea"/>
              </a:defRPr>
            </a:lvl7pPr>
            <a:lvl8pPr marL="3428960" indent="-228597" algn="l" rtl="0" fontAlgn="base">
              <a:spcBef>
                <a:spcPct val="20000"/>
              </a:spcBef>
              <a:spcAft>
                <a:spcPct val="0"/>
              </a:spcAft>
              <a:buChar char="»"/>
              <a:defRPr kumimoji="1">
                <a:solidFill>
                  <a:schemeClr val="tx1"/>
                </a:solidFill>
                <a:latin typeface="+mn-lt"/>
                <a:ea typeface="+mn-ea"/>
              </a:defRPr>
            </a:lvl8pPr>
            <a:lvl9pPr marL="3886155" indent="-228597" algn="l" rtl="0" fontAlgn="base">
              <a:spcBef>
                <a:spcPct val="20000"/>
              </a:spcBef>
              <a:spcAft>
                <a:spcPct val="0"/>
              </a:spcAft>
              <a:buChar char="»"/>
              <a:defRPr kumimoji="1">
                <a:solidFill>
                  <a:schemeClr val="tx1"/>
                </a:solidFill>
                <a:latin typeface="+mn-lt"/>
                <a:ea typeface="+mn-ea"/>
              </a:defRPr>
            </a:lvl9pPr>
          </a:lstStyle>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ライセンスはインストールする端末ごとに発生する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「年間ライセンス」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となります。</a:t>
            </a: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機能が異なる２つのライセンスが存在します。</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a:extLst>
              <a:ext uri="{FF2B5EF4-FFF2-40B4-BE49-F238E27FC236}">
                <a16:creationId xmlns:a16="http://schemas.microsoft.com/office/drawing/2014/main" id="{26FEE8C6-C3C1-6060-47DA-8D438D4D3AB4}"/>
              </a:ext>
            </a:extLst>
          </p:cNvPr>
          <p:cNvGrpSpPr/>
          <p:nvPr/>
        </p:nvGrpSpPr>
        <p:grpSpPr>
          <a:xfrm>
            <a:off x="6762874" y="5267200"/>
            <a:ext cx="720596" cy="410181"/>
            <a:chOff x="28882" y="4958729"/>
            <a:chExt cx="814844" cy="463830"/>
          </a:xfrm>
        </p:grpSpPr>
        <p:grpSp>
          <p:nvGrpSpPr>
            <p:cNvPr id="21" name="グループ化 20">
              <a:extLst>
                <a:ext uri="{FF2B5EF4-FFF2-40B4-BE49-F238E27FC236}">
                  <a16:creationId xmlns:a16="http://schemas.microsoft.com/office/drawing/2014/main" id="{CEADFEA1-DE3C-BD49-6654-DBD091DFBBC2}"/>
                </a:ext>
              </a:extLst>
            </p:cNvPr>
            <p:cNvGrpSpPr/>
            <p:nvPr/>
          </p:nvGrpSpPr>
          <p:grpSpPr>
            <a:xfrm>
              <a:off x="28882" y="4991403"/>
              <a:ext cx="324752" cy="431156"/>
              <a:chOff x="3997997" y="5302414"/>
              <a:chExt cx="407241" cy="540672"/>
            </a:xfrm>
            <a:solidFill>
              <a:schemeClr val="accent3">
                <a:lumMod val="50000"/>
              </a:schemeClr>
            </a:solidFill>
          </p:grpSpPr>
          <p:sp>
            <p:nvSpPr>
              <p:cNvPr id="52" name="楕円 51">
                <a:extLst>
                  <a:ext uri="{FF2B5EF4-FFF2-40B4-BE49-F238E27FC236}">
                    <a16:creationId xmlns:a16="http://schemas.microsoft.com/office/drawing/2014/main" id="{023B6EEC-97D6-2AFA-6AA2-399B08E643C5}"/>
                  </a:ext>
                </a:extLst>
              </p:cNvPr>
              <p:cNvSpPr/>
              <p:nvPr/>
            </p:nvSpPr>
            <p:spPr bwMode="auto">
              <a:xfrm>
                <a:off x="4064783" y="5302414"/>
                <a:ext cx="277620" cy="277620"/>
              </a:xfrm>
              <a:prstGeom prst="ellipse">
                <a:avLst/>
              </a:prstGeom>
              <a:gr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53" name="フローチャート: 論理積ゲート 52">
                <a:extLst>
                  <a:ext uri="{FF2B5EF4-FFF2-40B4-BE49-F238E27FC236}">
                    <a16:creationId xmlns:a16="http://schemas.microsoft.com/office/drawing/2014/main" id="{B8CB09E6-AD66-F38C-247C-F73DB8629F76}"/>
                  </a:ext>
                </a:extLst>
              </p:cNvPr>
              <p:cNvSpPr/>
              <p:nvPr/>
            </p:nvSpPr>
            <p:spPr bwMode="auto">
              <a:xfrm rot="16200000">
                <a:off x="4083966" y="5521814"/>
                <a:ext cx="235303" cy="407241"/>
              </a:xfrm>
              <a:prstGeom prst="flowChartDelay">
                <a:avLst/>
              </a:prstGeom>
              <a:gr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nvGrpSpPr>
            <p:cNvPr id="26" name="グループ化 25">
              <a:extLst>
                <a:ext uri="{FF2B5EF4-FFF2-40B4-BE49-F238E27FC236}">
                  <a16:creationId xmlns:a16="http://schemas.microsoft.com/office/drawing/2014/main" id="{866FED79-A3FB-9202-AD1E-58E54D056578}"/>
                </a:ext>
              </a:extLst>
            </p:cNvPr>
            <p:cNvGrpSpPr/>
            <p:nvPr/>
          </p:nvGrpSpPr>
          <p:grpSpPr>
            <a:xfrm>
              <a:off x="359258" y="4958729"/>
              <a:ext cx="484468" cy="462468"/>
              <a:chOff x="4394497" y="5131292"/>
              <a:chExt cx="739612" cy="706024"/>
            </a:xfrm>
          </p:grpSpPr>
          <p:sp>
            <p:nvSpPr>
              <p:cNvPr id="32" name="角丸四角形 89">
                <a:extLst>
                  <a:ext uri="{FF2B5EF4-FFF2-40B4-BE49-F238E27FC236}">
                    <a16:creationId xmlns:a16="http://schemas.microsoft.com/office/drawing/2014/main" id="{65137B83-0ED0-A6E8-9DCB-513D394BD160}"/>
                  </a:ext>
                </a:extLst>
              </p:cNvPr>
              <p:cNvSpPr/>
              <p:nvPr/>
            </p:nvSpPr>
            <p:spPr bwMode="auto">
              <a:xfrm>
                <a:off x="4394497" y="5131292"/>
                <a:ext cx="739612" cy="537467"/>
              </a:xfrm>
              <a:prstGeom prst="roundRect">
                <a:avLst>
                  <a:gd name="adj" fmla="val 10464"/>
                </a:avLst>
              </a:prstGeom>
              <a:solidFill>
                <a:schemeClr val="accent3">
                  <a:lumMod val="5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33" name="正方形/長方形 32">
                <a:extLst>
                  <a:ext uri="{FF2B5EF4-FFF2-40B4-BE49-F238E27FC236}">
                    <a16:creationId xmlns:a16="http://schemas.microsoft.com/office/drawing/2014/main" id="{DECA9F13-68A3-C286-FE7F-9E4837C709D7}"/>
                  </a:ext>
                </a:extLst>
              </p:cNvPr>
              <p:cNvSpPr/>
              <p:nvPr/>
            </p:nvSpPr>
            <p:spPr bwMode="auto">
              <a:xfrm>
                <a:off x="4441293" y="5181174"/>
                <a:ext cx="646020" cy="386227"/>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50" name="フリーフォーム 91">
                <a:extLst>
                  <a:ext uri="{FF2B5EF4-FFF2-40B4-BE49-F238E27FC236}">
                    <a16:creationId xmlns:a16="http://schemas.microsoft.com/office/drawing/2014/main" id="{AB05920E-F2ED-67CF-433F-42C74FC47798}"/>
                  </a:ext>
                </a:extLst>
              </p:cNvPr>
              <p:cNvSpPr/>
              <p:nvPr/>
            </p:nvSpPr>
            <p:spPr bwMode="auto">
              <a:xfrm>
                <a:off x="4533377" y="5691847"/>
                <a:ext cx="461853" cy="145469"/>
              </a:xfrm>
              <a:custGeom>
                <a:avLst/>
                <a:gdLst>
                  <a:gd name="connsiteX0" fmla="*/ 163351 w 461853"/>
                  <a:gd name="connsiteY0" fmla="*/ 0 h 145469"/>
                  <a:gd name="connsiteX1" fmla="*/ 298501 w 461853"/>
                  <a:gd name="connsiteY1" fmla="*/ 0 h 145469"/>
                  <a:gd name="connsiteX2" fmla="*/ 323439 w 461853"/>
                  <a:gd name="connsiteY2" fmla="*/ 99750 h 145469"/>
                  <a:gd name="connsiteX3" fmla="*/ 454233 w 461853"/>
                  <a:gd name="connsiteY3" fmla="*/ 99750 h 145469"/>
                  <a:gd name="connsiteX4" fmla="*/ 461853 w 461853"/>
                  <a:gd name="connsiteY4" fmla="*/ 107370 h 145469"/>
                  <a:gd name="connsiteX5" fmla="*/ 461853 w 461853"/>
                  <a:gd name="connsiteY5" fmla="*/ 137849 h 145469"/>
                  <a:gd name="connsiteX6" fmla="*/ 454233 w 461853"/>
                  <a:gd name="connsiteY6" fmla="*/ 145469 h 145469"/>
                  <a:gd name="connsiteX7" fmla="*/ 7620 w 461853"/>
                  <a:gd name="connsiteY7" fmla="*/ 145469 h 145469"/>
                  <a:gd name="connsiteX8" fmla="*/ 0 w 461853"/>
                  <a:gd name="connsiteY8" fmla="*/ 137849 h 145469"/>
                  <a:gd name="connsiteX9" fmla="*/ 0 w 461853"/>
                  <a:gd name="connsiteY9" fmla="*/ 107370 h 145469"/>
                  <a:gd name="connsiteX10" fmla="*/ 7620 w 461853"/>
                  <a:gd name="connsiteY10" fmla="*/ 99750 h 145469"/>
                  <a:gd name="connsiteX11" fmla="*/ 138414 w 461853"/>
                  <a:gd name="connsiteY11" fmla="*/ 99750 h 14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853" h="145469">
                    <a:moveTo>
                      <a:pt x="163351" y="0"/>
                    </a:moveTo>
                    <a:lnTo>
                      <a:pt x="298501" y="0"/>
                    </a:lnTo>
                    <a:lnTo>
                      <a:pt x="323439" y="99750"/>
                    </a:lnTo>
                    <a:lnTo>
                      <a:pt x="454233" y="99750"/>
                    </a:lnTo>
                    <a:cubicBezTo>
                      <a:pt x="458441" y="99750"/>
                      <a:pt x="461853" y="103162"/>
                      <a:pt x="461853" y="107370"/>
                    </a:cubicBezTo>
                    <a:lnTo>
                      <a:pt x="461853" y="137849"/>
                    </a:lnTo>
                    <a:cubicBezTo>
                      <a:pt x="461853" y="142057"/>
                      <a:pt x="458441" y="145469"/>
                      <a:pt x="454233" y="145469"/>
                    </a:cubicBezTo>
                    <a:lnTo>
                      <a:pt x="7620" y="145469"/>
                    </a:lnTo>
                    <a:cubicBezTo>
                      <a:pt x="3412" y="145469"/>
                      <a:pt x="0" y="142057"/>
                      <a:pt x="0" y="137849"/>
                    </a:cubicBezTo>
                    <a:lnTo>
                      <a:pt x="0" y="107370"/>
                    </a:lnTo>
                    <a:cubicBezTo>
                      <a:pt x="0" y="103162"/>
                      <a:pt x="3412" y="99750"/>
                      <a:pt x="7620" y="99750"/>
                    </a:cubicBezTo>
                    <a:lnTo>
                      <a:pt x="138414" y="99750"/>
                    </a:lnTo>
                    <a:close/>
                  </a:path>
                </a:pathLst>
              </a:custGeom>
              <a:solidFill>
                <a:schemeClr val="accent3">
                  <a:lumMod val="5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sp>
        <p:nvSpPr>
          <p:cNvPr id="54" name="角丸四角形 46">
            <a:extLst>
              <a:ext uri="{FF2B5EF4-FFF2-40B4-BE49-F238E27FC236}">
                <a16:creationId xmlns:a16="http://schemas.microsoft.com/office/drawing/2014/main" id="{AED27FE1-DA34-208E-BBAE-D5E6A9450005}"/>
              </a:ext>
            </a:extLst>
          </p:cNvPr>
          <p:cNvSpPr/>
          <p:nvPr/>
        </p:nvSpPr>
        <p:spPr>
          <a:xfrm>
            <a:off x="780479" y="4678691"/>
            <a:ext cx="740898" cy="3175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63" name="角丸四角形 47">
            <a:extLst>
              <a:ext uri="{FF2B5EF4-FFF2-40B4-BE49-F238E27FC236}">
                <a16:creationId xmlns:a16="http://schemas.microsoft.com/office/drawing/2014/main" id="{A877E135-D5E0-732C-9097-C4908721B717}"/>
              </a:ext>
            </a:extLst>
          </p:cNvPr>
          <p:cNvSpPr/>
          <p:nvPr/>
        </p:nvSpPr>
        <p:spPr>
          <a:xfrm>
            <a:off x="1765217" y="4678691"/>
            <a:ext cx="740898" cy="317500"/>
          </a:xfrm>
          <a:prstGeom prst="roundRect">
            <a:avLst/>
          </a:prstGeom>
          <a:solidFill>
            <a:srgbClr val="75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実行</a:t>
            </a:r>
          </a:p>
        </p:txBody>
      </p:sp>
      <p:pic>
        <p:nvPicPr>
          <p:cNvPr id="64" name="Picture 22">
            <a:extLst>
              <a:ext uri="{FF2B5EF4-FFF2-40B4-BE49-F238E27FC236}">
                <a16:creationId xmlns:a16="http://schemas.microsoft.com/office/drawing/2014/main" id="{B32A3DAE-650C-ECA1-F814-F0024CF1A1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9066" y="5127792"/>
            <a:ext cx="789937" cy="230841"/>
          </a:xfrm>
          <a:prstGeom prst="rect">
            <a:avLst/>
          </a:prstGeom>
          <a:noFill/>
          <a:ln w="9525">
            <a:noFill/>
            <a:miter lim="800000"/>
            <a:headEnd/>
            <a:tailEnd/>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テキスト ボックス 64">
            <a:extLst>
              <a:ext uri="{FF2B5EF4-FFF2-40B4-BE49-F238E27FC236}">
                <a16:creationId xmlns:a16="http://schemas.microsoft.com/office/drawing/2014/main" id="{B40F6843-B352-2ADC-C0E6-E6EC6A1101FF}"/>
              </a:ext>
            </a:extLst>
          </p:cNvPr>
          <p:cNvSpPr txBox="1"/>
          <p:nvPr/>
        </p:nvSpPr>
        <p:spPr>
          <a:xfrm>
            <a:off x="1639811" y="5322739"/>
            <a:ext cx="995340" cy="261610"/>
          </a:xfrm>
          <a:prstGeom prst="rect">
            <a:avLst/>
          </a:prstGeom>
          <a:noFill/>
        </p:spPr>
        <p:txBody>
          <a:bodyPr wrap="square" rtlCol="0">
            <a:spAutoFit/>
          </a:bodyPr>
          <a:lstStyle/>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フル機能版</a:t>
            </a:r>
          </a:p>
        </p:txBody>
      </p:sp>
      <p:sp>
        <p:nvSpPr>
          <p:cNvPr id="66" name="角丸四角形 57">
            <a:extLst>
              <a:ext uri="{FF2B5EF4-FFF2-40B4-BE49-F238E27FC236}">
                <a16:creationId xmlns:a16="http://schemas.microsoft.com/office/drawing/2014/main" id="{A5F47213-704D-94A5-2A38-32F8D8C31FA9}"/>
              </a:ext>
            </a:extLst>
          </p:cNvPr>
          <p:cNvSpPr/>
          <p:nvPr/>
        </p:nvSpPr>
        <p:spPr>
          <a:xfrm>
            <a:off x="4679099" y="4678691"/>
            <a:ext cx="740898" cy="3175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67" name="角丸四角形 58">
            <a:extLst>
              <a:ext uri="{FF2B5EF4-FFF2-40B4-BE49-F238E27FC236}">
                <a16:creationId xmlns:a16="http://schemas.microsoft.com/office/drawing/2014/main" id="{DF9B17AA-3EF7-899E-A2F0-E1D1EFDCF944}"/>
              </a:ext>
            </a:extLst>
          </p:cNvPr>
          <p:cNvSpPr/>
          <p:nvPr/>
        </p:nvSpPr>
        <p:spPr>
          <a:xfrm>
            <a:off x="7215609" y="4678691"/>
            <a:ext cx="740898" cy="317500"/>
          </a:xfrm>
          <a:prstGeom prst="roundRect">
            <a:avLst/>
          </a:prstGeom>
          <a:solidFill>
            <a:srgbClr val="75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実行</a:t>
            </a:r>
          </a:p>
        </p:txBody>
      </p:sp>
      <p:pic>
        <p:nvPicPr>
          <p:cNvPr id="68" name="Picture 22">
            <a:extLst>
              <a:ext uri="{FF2B5EF4-FFF2-40B4-BE49-F238E27FC236}">
                <a16:creationId xmlns:a16="http://schemas.microsoft.com/office/drawing/2014/main" id="{41FE2256-05E3-03D6-AF34-4352AC99CD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78275" y="5885147"/>
            <a:ext cx="789937" cy="230841"/>
          </a:xfrm>
          <a:prstGeom prst="rect">
            <a:avLst/>
          </a:prstGeom>
          <a:noFill/>
          <a:ln w="9525">
            <a:noFill/>
            <a:miter lim="800000"/>
            <a:headEnd/>
            <a:tailEnd/>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a:extLst>
              <a:ext uri="{FF2B5EF4-FFF2-40B4-BE49-F238E27FC236}">
                <a16:creationId xmlns:a16="http://schemas.microsoft.com/office/drawing/2014/main" id="{99BC93F4-6C54-B5DA-F8CD-6317EF4D85DC}"/>
              </a:ext>
            </a:extLst>
          </p:cNvPr>
          <p:cNvSpPr txBox="1"/>
          <p:nvPr/>
        </p:nvSpPr>
        <p:spPr>
          <a:xfrm>
            <a:off x="5399019" y="6080094"/>
            <a:ext cx="995340" cy="261610"/>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フル機能版</a:t>
            </a:r>
          </a:p>
        </p:txBody>
      </p:sp>
      <p:pic>
        <p:nvPicPr>
          <p:cNvPr id="70" name="Picture 22">
            <a:extLst>
              <a:ext uri="{FF2B5EF4-FFF2-40B4-BE49-F238E27FC236}">
                <a16:creationId xmlns:a16="http://schemas.microsoft.com/office/drawing/2014/main" id="{7FCC3021-D25B-73D9-9CA2-563C0E6379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5805" y="5889792"/>
            <a:ext cx="789937" cy="230841"/>
          </a:xfrm>
          <a:prstGeom prst="rect">
            <a:avLst/>
          </a:prstGeom>
          <a:noFill/>
          <a:ln w="9525">
            <a:noFill/>
            <a:miter lim="800000"/>
            <a:headEnd/>
            <a:tailEnd/>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テキスト ボックス 103">
            <a:extLst>
              <a:ext uri="{FF2B5EF4-FFF2-40B4-BE49-F238E27FC236}">
                <a16:creationId xmlns:a16="http://schemas.microsoft.com/office/drawing/2014/main" id="{8C6445E4-2BFD-7466-693D-D0ADBEDD2FD8}"/>
              </a:ext>
            </a:extLst>
          </p:cNvPr>
          <p:cNvSpPr txBox="1"/>
          <p:nvPr/>
        </p:nvSpPr>
        <p:spPr>
          <a:xfrm>
            <a:off x="7416549" y="6084739"/>
            <a:ext cx="995340" cy="261610"/>
          </a:xfrm>
          <a:prstGeom prst="rect">
            <a:avLst/>
          </a:prstGeom>
          <a:noFill/>
        </p:spPr>
        <p:txBody>
          <a:bodyPr wrap="square" rtlCol="0">
            <a:spAutoFit/>
          </a:bodyPr>
          <a:lstStyle/>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実行版</a:t>
            </a:r>
          </a:p>
        </p:txBody>
      </p:sp>
      <p:sp>
        <p:nvSpPr>
          <p:cNvPr id="105" name="テキスト ボックス 104">
            <a:extLst>
              <a:ext uri="{FF2B5EF4-FFF2-40B4-BE49-F238E27FC236}">
                <a16:creationId xmlns:a16="http://schemas.microsoft.com/office/drawing/2014/main" id="{E40FF000-8F84-BD66-0E8F-238DF3CE6196}"/>
              </a:ext>
            </a:extLst>
          </p:cNvPr>
          <p:cNvSpPr txBox="1"/>
          <p:nvPr/>
        </p:nvSpPr>
        <p:spPr>
          <a:xfrm>
            <a:off x="5833324" y="4941739"/>
            <a:ext cx="995340" cy="415498"/>
          </a:xfrm>
          <a:prstGeom prst="rect">
            <a:avLst/>
          </a:prstGeom>
          <a:noFill/>
          <a:ln>
            <a:no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シナリオ</a:t>
            </a: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配布</a:t>
            </a:r>
          </a:p>
        </p:txBody>
      </p:sp>
      <p:pic>
        <p:nvPicPr>
          <p:cNvPr id="106" name="Picture 22">
            <a:extLst>
              <a:ext uri="{FF2B5EF4-FFF2-40B4-BE49-F238E27FC236}">
                <a16:creationId xmlns:a16="http://schemas.microsoft.com/office/drawing/2014/main" id="{7725E563-0446-9E88-1ABC-AA2890EC91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9066" y="6047636"/>
            <a:ext cx="789937" cy="230841"/>
          </a:xfrm>
          <a:prstGeom prst="rect">
            <a:avLst/>
          </a:prstGeom>
          <a:noFill/>
          <a:ln w="9525">
            <a:noFill/>
            <a:miter lim="800000"/>
            <a:headEnd/>
            <a:tailEnd/>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テキスト ボックス 106">
            <a:extLst>
              <a:ext uri="{FF2B5EF4-FFF2-40B4-BE49-F238E27FC236}">
                <a16:creationId xmlns:a16="http://schemas.microsoft.com/office/drawing/2014/main" id="{11444C71-188D-0E0D-298D-0B373C71DAA9}"/>
              </a:ext>
            </a:extLst>
          </p:cNvPr>
          <p:cNvSpPr txBox="1"/>
          <p:nvPr/>
        </p:nvSpPr>
        <p:spPr>
          <a:xfrm>
            <a:off x="1639811" y="6242583"/>
            <a:ext cx="995340" cy="261610"/>
          </a:xfrm>
          <a:prstGeom prst="rect">
            <a:avLst/>
          </a:prstGeom>
          <a:noFill/>
        </p:spPr>
        <p:txBody>
          <a:bodyPr wrap="square" rtlCol="0">
            <a:spAutoFit/>
          </a:bodyPr>
          <a:lstStyle/>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フル機能版</a:t>
            </a:r>
          </a:p>
        </p:txBody>
      </p:sp>
      <p:pic>
        <p:nvPicPr>
          <p:cNvPr id="108" name="Picture 22">
            <a:extLst>
              <a:ext uri="{FF2B5EF4-FFF2-40B4-BE49-F238E27FC236}">
                <a16:creationId xmlns:a16="http://schemas.microsoft.com/office/drawing/2014/main" id="{E540C16F-6DCA-AC74-3197-E8FCFAB0B3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5805" y="5216692"/>
            <a:ext cx="789937" cy="230841"/>
          </a:xfrm>
          <a:prstGeom prst="rect">
            <a:avLst/>
          </a:prstGeom>
          <a:noFill/>
          <a:ln w="9525">
            <a:noFill/>
            <a:miter lim="800000"/>
            <a:headEnd/>
            <a:tailEnd/>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テキスト ボックス 108">
            <a:extLst>
              <a:ext uri="{FF2B5EF4-FFF2-40B4-BE49-F238E27FC236}">
                <a16:creationId xmlns:a16="http://schemas.microsoft.com/office/drawing/2014/main" id="{74001B99-FC18-F8B3-3F4D-9BEA9D54AE62}"/>
              </a:ext>
            </a:extLst>
          </p:cNvPr>
          <p:cNvSpPr txBox="1"/>
          <p:nvPr/>
        </p:nvSpPr>
        <p:spPr>
          <a:xfrm>
            <a:off x="7416549" y="5411639"/>
            <a:ext cx="995340" cy="261610"/>
          </a:xfrm>
          <a:prstGeom prst="rect">
            <a:avLst/>
          </a:prstGeom>
          <a:noFill/>
        </p:spPr>
        <p:txBody>
          <a:bodyPr wrap="square" rtlCol="0">
            <a:spAutoFit/>
          </a:bodyPr>
          <a:lstStyle/>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実行版</a:t>
            </a:r>
          </a:p>
        </p:txBody>
      </p:sp>
      <p:sp>
        <p:nvSpPr>
          <p:cNvPr id="110" name="テキスト ボックス 109">
            <a:extLst>
              <a:ext uri="{FF2B5EF4-FFF2-40B4-BE49-F238E27FC236}">
                <a16:creationId xmlns:a16="http://schemas.microsoft.com/office/drawing/2014/main" id="{483DB921-D832-5ECC-3FF5-753D2F3AD0B0}"/>
              </a:ext>
            </a:extLst>
          </p:cNvPr>
          <p:cNvSpPr txBox="1"/>
          <p:nvPr/>
        </p:nvSpPr>
        <p:spPr>
          <a:xfrm>
            <a:off x="740458" y="5630803"/>
            <a:ext cx="995340" cy="261610"/>
          </a:xfrm>
          <a:prstGeom prst="rect">
            <a:avLst/>
          </a:prstGeom>
          <a:noFill/>
        </p:spPr>
        <p:txBody>
          <a:bodyPr wrap="square" rtlCol="0">
            <a:spAutoFit/>
          </a:bodyPr>
          <a:lstStyle/>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ユーザー</a:t>
            </a:r>
          </a:p>
        </p:txBody>
      </p:sp>
      <p:sp>
        <p:nvSpPr>
          <p:cNvPr id="111" name="テキスト ボックス 110">
            <a:extLst>
              <a:ext uri="{FF2B5EF4-FFF2-40B4-BE49-F238E27FC236}">
                <a16:creationId xmlns:a16="http://schemas.microsoft.com/office/drawing/2014/main" id="{4A0D0828-F318-EDF5-4119-3EC6E7914FCF}"/>
              </a:ext>
            </a:extLst>
          </p:cNvPr>
          <p:cNvSpPr txBox="1"/>
          <p:nvPr/>
        </p:nvSpPr>
        <p:spPr>
          <a:xfrm>
            <a:off x="6692789" y="6364324"/>
            <a:ext cx="995340" cy="261610"/>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ユーザー</a:t>
            </a:r>
          </a:p>
        </p:txBody>
      </p:sp>
      <p:sp>
        <p:nvSpPr>
          <p:cNvPr id="112" name="テキスト ボックス 111">
            <a:extLst>
              <a:ext uri="{FF2B5EF4-FFF2-40B4-BE49-F238E27FC236}">
                <a16:creationId xmlns:a16="http://schemas.microsoft.com/office/drawing/2014/main" id="{3CED5BEA-761A-4D8A-BD46-F887E4135FCB}"/>
              </a:ext>
            </a:extLst>
          </p:cNvPr>
          <p:cNvSpPr txBox="1"/>
          <p:nvPr/>
        </p:nvSpPr>
        <p:spPr>
          <a:xfrm>
            <a:off x="4517062" y="5826448"/>
            <a:ext cx="995340" cy="261610"/>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管理者</a:t>
            </a:r>
          </a:p>
        </p:txBody>
      </p:sp>
      <p:sp>
        <p:nvSpPr>
          <p:cNvPr id="113" name="雲 112">
            <a:extLst>
              <a:ext uri="{FF2B5EF4-FFF2-40B4-BE49-F238E27FC236}">
                <a16:creationId xmlns:a16="http://schemas.microsoft.com/office/drawing/2014/main" id="{F0005BB3-4544-49E5-3C1A-6F622B7443F5}"/>
              </a:ext>
            </a:extLst>
          </p:cNvPr>
          <p:cNvSpPr/>
          <p:nvPr/>
        </p:nvSpPr>
        <p:spPr>
          <a:xfrm>
            <a:off x="2688170" y="5022046"/>
            <a:ext cx="1084038" cy="690248"/>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活用自由度が</a:t>
            </a:r>
            <a:endParaRPr kumimoji="1" lang="en-US" altLang="ja-JP"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高い</a:t>
            </a:r>
          </a:p>
        </p:txBody>
      </p:sp>
      <p:sp>
        <p:nvSpPr>
          <p:cNvPr id="114" name="雲 113">
            <a:extLst>
              <a:ext uri="{FF2B5EF4-FFF2-40B4-BE49-F238E27FC236}">
                <a16:creationId xmlns:a16="http://schemas.microsoft.com/office/drawing/2014/main" id="{8CD82E7C-0245-760C-7843-999F9B0C6787}"/>
              </a:ext>
            </a:extLst>
          </p:cNvPr>
          <p:cNvSpPr/>
          <p:nvPr/>
        </p:nvSpPr>
        <p:spPr>
          <a:xfrm>
            <a:off x="8331435" y="5022046"/>
            <a:ext cx="1084038" cy="690248"/>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安価に</a:t>
            </a:r>
            <a:endParaRPr kumimoji="1" lang="en-US" altLang="ja-JP"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導入可能</a:t>
            </a:r>
          </a:p>
        </p:txBody>
      </p:sp>
      <p:sp>
        <p:nvSpPr>
          <p:cNvPr id="115" name="雲 114">
            <a:extLst>
              <a:ext uri="{FF2B5EF4-FFF2-40B4-BE49-F238E27FC236}">
                <a16:creationId xmlns:a16="http://schemas.microsoft.com/office/drawing/2014/main" id="{056C5E6E-44CE-A297-C7A0-E6A8BFF90112}"/>
              </a:ext>
            </a:extLst>
          </p:cNvPr>
          <p:cNvSpPr/>
          <p:nvPr/>
        </p:nvSpPr>
        <p:spPr>
          <a:xfrm>
            <a:off x="8343158" y="5849360"/>
            <a:ext cx="1084038" cy="690248"/>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システム統制</a:t>
            </a:r>
            <a:endParaRPr kumimoji="1" lang="en-US" altLang="ja-JP"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しやすい</a:t>
            </a:r>
            <a:endParaRPr kumimoji="1" lang="en-US" altLang="ja-JP"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雲 115">
            <a:extLst>
              <a:ext uri="{FF2B5EF4-FFF2-40B4-BE49-F238E27FC236}">
                <a16:creationId xmlns:a16="http://schemas.microsoft.com/office/drawing/2014/main" id="{7726A81F-03C3-F7DD-C6A9-AA08E27F35BF}"/>
              </a:ext>
            </a:extLst>
          </p:cNvPr>
          <p:cNvSpPr/>
          <p:nvPr/>
        </p:nvSpPr>
        <p:spPr>
          <a:xfrm>
            <a:off x="2688170" y="5892904"/>
            <a:ext cx="1084038" cy="690248"/>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エラー時の</a:t>
            </a:r>
            <a:endParaRPr kumimoji="1" lang="en-US" altLang="ja-JP"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対応が早い</a:t>
            </a:r>
            <a:endParaRPr kumimoji="1" lang="ja-JP" altLang="en-US" sz="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7" name="カギ線コネクタ 7">
            <a:extLst>
              <a:ext uri="{FF2B5EF4-FFF2-40B4-BE49-F238E27FC236}">
                <a16:creationId xmlns:a16="http://schemas.microsoft.com/office/drawing/2014/main" id="{71769EA8-74D3-1120-4181-DD9E17935D90}"/>
              </a:ext>
            </a:extLst>
          </p:cNvPr>
          <p:cNvCxnSpPr/>
          <p:nvPr/>
        </p:nvCxnSpPr>
        <p:spPr>
          <a:xfrm rot="10800000" flipH="1" flipV="1">
            <a:off x="6622974" y="5439506"/>
            <a:ext cx="11723" cy="736600"/>
          </a:xfrm>
          <a:prstGeom prst="bentConnector3">
            <a:avLst>
              <a:gd name="adj1" fmla="val -1800000"/>
            </a:avLst>
          </a:prstGeom>
          <a:ln w="1905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625FA75E-D5AB-DC3F-874A-6CDA4D5E5BFE}"/>
              </a:ext>
            </a:extLst>
          </p:cNvPr>
          <p:cNvCxnSpPr/>
          <p:nvPr/>
        </p:nvCxnSpPr>
        <p:spPr>
          <a:xfrm>
            <a:off x="5687007" y="5691466"/>
            <a:ext cx="707352"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9" name="グループ化 118">
            <a:extLst>
              <a:ext uri="{FF2B5EF4-FFF2-40B4-BE49-F238E27FC236}">
                <a16:creationId xmlns:a16="http://schemas.microsoft.com/office/drawing/2014/main" id="{EF4126BE-CAB4-6EA0-8837-757ADBBBE278}"/>
              </a:ext>
            </a:extLst>
          </p:cNvPr>
          <p:cNvGrpSpPr/>
          <p:nvPr/>
        </p:nvGrpSpPr>
        <p:grpSpPr>
          <a:xfrm>
            <a:off x="813470" y="5141977"/>
            <a:ext cx="847568" cy="482457"/>
            <a:chOff x="28882" y="4958729"/>
            <a:chExt cx="814844" cy="463830"/>
          </a:xfrm>
        </p:grpSpPr>
        <p:grpSp>
          <p:nvGrpSpPr>
            <p:cNvPr id="120" name="グループ化 119">
              <a:extLst>
                <a:ext uri="{FF2B5EF4-FFF2-40B4-BE49-F238E27FC236}">
                  <a16:creationId xmlns:a16="http://schemas.microsoft.com/office/drawing/2014/main" id="{8B616AF6-0348-66E8-A67C-25CDF99BC0B9}"/>
                </a:ext>
              </a:extLst>
            </p:cNvPr>
            <p:cNvGrpSpPr/>
            <p:nvPr/>
          </p:nvGrpSpPr>
          <p:grpSpPr>
            <a:xfrm>
              <a:off x="28882" y="4991403"/>
              <a:ext cx="324752" cy="431156"/>
              <a:chOff x="3997997" y="5302414"/>
              <a:chExt cx="407241" cy="540672"/>
            </a:xfrm>
            <a:solidFill>
              <a:schemeClr val="accent3">
                <a:lumMod val="50000"/>
              </a:schemeClr>
            </a:solidFill>
          </p:grpSpPr>
          <p:sp>
            <p:nvSpPr>
              <p:cNvPr id="125" name="楕円 124">
                <a:extLst>
                  <a:ext uri="{FF2B5EF4-FFF2-40B4-BE49-F238E27FC236}">
                    <a16:creationId xmlns:a16="http://schemas.microsoft.com/office/drawing/2014/main" id="{B5E879C0-57B6-E4C4-37D1-18749F0166E3}"/>
                  </a:ext>
                </a:extLst>
              </p:cNvPr>
              <p:cNvSpPr/>
              <p:nvPr/>
            </p:nvSpPr>
            <p:spPr bwMode="auto">
              <a:xfrm>
                <a:off x="4064783" y="5302414"/>
                <a:ext cx="277620" cy="277620"/>
              </a:xfrm>
              <a:prstGeom prst="ellipse">
                <a:avLst/>
              </a:prstGeom>
              <a:gr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26" name="フローチャート: 論理積ゲート 125">
                <a:extLst>
                  <a:ext uri="{FF2B5EF4-FFF2-40B4-BE49-F238E27FC236}">
                    <a16:creationId xmlns:a16="http://schemas.microsoft.com/office/drawing/2014/main" id="{9308123F-87A1-55DD-88FB-4F4EC72D22E8}"/>
                  </a:ext>
                </a:extLst>
              </p:cNvPr>
              <p:cNvSpPr/>
              <p:nvPr/>
            </p:nvSpPr>
            <p:spPr bwMode="auto">
              <a:xfrm rot="16200000">
                <a:off x="4083966" y="5521814"/>
                <a:ext cx="235303" cy="407241"/>
              </a:xfrm>
              <a:prstGeom prst="flowChartDelay">
                <a:avLst/>
              </a:prstGeom>
              <a:gr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nvGrpSpPr>
            <p:cNvPr id="121" name="グループ化 120">
              <a:extLst>
                <a:ext uri="{FF2B5EF4-FFF2-40B4-BE49-F238E27FC236}">
                  <a16:creationId xmlns:a16="http://schemas.microsoft.com/office/drawing/2014/main" id="{589199F1-0855-91F3-06A0-02F9366478A9}"/>
                </a:ext>
              </a:extLst>
            </p:cNvPr>
            <p:cNvGrpSpPr/>
            <p:nvPr/>
          </p:nvGrpSpPr>
          <p:grpSpPr>
            <a:xfrm>
              <a:off x="359258" y="4958729"/>
              <a:ext cx="484468" cy="462468"/>
              <a:chOff x="4394497" y="5131292"/>
              <a:chExt cx="739612" cy="706024"/>
            </a:xfrm>
          </p:grpSpPr>
          <p:sp>
            <p:nvSpPr>
              <p:cNvPr id="122" name="角丸四角形 56">
                <a:extLst>
                  <a:ext uri="{FF2B5EF4-FFF2-40B4-BE49-F238E27FC236}">
                    <a16:creationId xmlns:a16="http://schemas.microsoft.com/office/drawing/2014/main" id="{C6A044B4-37EA-23C5-E49E-17D8D637FE47}"/>
                  </a:ext>
                </a:extLst>
              </p:cNvPr>
              <p:cNvSpPr/>
              <p:nvPr/>
            </p:nvSpPr>
            <p:spPr bwMode="auto">
              <a:xfrm>
                <a:off x="4394497" y="5131292"/>
                <a:ext cx="739612" cy="537467"/>
              </a:xfrm>
              <a:prstGeom prst="roundRect">
                <a:avLst>
                  <a:gd name="adj" fmla="val 10464"/>
                </a:avLst>
              </a:prstGeom>
              <a:solidFill>
                <a:schemeClr val="accent3">
                  <a:lumMod val="5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23" name="正方形/長方形 122">
                <a:extLst>
                  <a:ext uri="{FF2B5EF4-FFF2-40B4-BE49-F238E27FC236}">
                    <a16:creationId xmlns:a16="http://schemas.microsoft.com/office/drawing/2014/main" id="{4DB5E34B-B6A9-07D1-965F-5440CF92C2E0}"/>
                  </a:ext>
                </a:extLst>
              </p:cNvPr>
              <p:cNvSpPr/>
              <p:nvPr/>
            </p:nvSpPr>
            <p:spPr bwMode="auto">
              <a:xfrm>
                <a:off x="4441293" y="5181174"/>
                <a:ext cx="646020" cy="386227"/>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24" name="フリーフォーム 58">
                <a:extLst>
                  <a:ext uri="{FF2B5EF4-FFF2-40B4-BE49-F238E27FC236}">
                    <a16:creationId xmlns:a16="http://schemas.microsoft.com/office/drawing/2014/main" id="{B8B0BBBE-E5FE-FA8D-9C18-55630B5CFD8C}"/>
                  </a:ext>
                </a:extLst>
              </p:cNvPr>
              <p:cNvSpPr/>
              <p:nvPr/>
            </p:nvSpPr>
            <p:spPr bwMode="auto">
              <a:xfrm>
                <a:off x="4533377" y="5691847"/>
                <a:ext cx="461853" cy="145469"/>
              </a:xfrm>
              <a:custGeom>
                <a:avLst/>
                <a:gdLst>
                  <a:gd name="connsiteX0" fmla="*/ 163351 w 461853"/>
                  <a:gd name="connsiteY0" fmla="*/ 0 h 145469"/>
                  <a:gd name="connsiteX1" fmla="*/ 298501 w 461853"/>
                  <a:gd name="connsiteY1" fmla="*/ 0 h 145469"/>
                  <a:gd name="connsiteX2" fmla="*/ 323439 w 461853"/>
                  <a:gd name="connsiteY2" fmla="*/ 99750 h 145469"/>
                  <a:gd name="connsiteX3" fmla="*/ 454233 w 461853"/>
                  <a:gd name="connsiteY3" fmla="*/ 99750 h 145469"/>
                  <a:gd name="connsiteX4" fmla="*/ 461853 w 461853"/>
                  <a:gd name="connsiteY4" fmla="*/ 107370 h 145469"/>
                  <a:gd name="connsiteX5" fmla="*/ 461853 w 461853"/>
                  <a:gd name="connsiteY5" fmla="*/ 137849 h 145469"/>
                  <a:gd name="connsiteX6" fmla="*/ 454233 w 461853"/>
                  <a:gd name="connsiteY6" fmla="*/ 145469 h 145469"/>
                  <a:gd name="connsiteX7" fmla="*/ 7620 w 461853"/>
                  <a:gd name="connsiteY7" fmla="*/ 145469 h 145469"/>
                  <a:gd name="connsiteX8" fmla="*/ 0 w 461853"/>
                  <a:gd name="connsiteY8" fmla="*/ 137849 h 145469"/>
                  <a:gd name="connsiteX9" fmla="*/ 0 w 461853"/>
                  <a:gd name="connsiteY9" fmla="*/ 107370 h 145469"/>
                  <a:gd name="connsiteX10" fmla="*/ 7620 w 461853"/>
                  <a:gd name="connsiteY10" fmla="*/ 99750 h 145469"/>
                  <a:gd name="connsiteX11" fmla="*/ 138414 w 461853"/>
                  <a:gd name="connsiteY11" fmla="*/ 99750 h 14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853" h="145469">
                    <a:moveTo>
                      <a:pt x="163351" y="0"/>
                    </a:moveTo>
                    <a:lnTo>
                      <a:pt x="298501" y="0"/>
                    </a:lnTo>
                    <a:lnTo>
                      <a:pt x="323439" y="99750"/>
                    </a:lnTo>
                    <a:lnTo>
                      <a:pt x="454233" y="99750"/>
                    </a:lnTo>
                    <a:cubicBezTo>
                      <a:pt x="458441" y="99750"/>
                      <a:pt x="461853" y="103162"/>
                      <a:pt x="461853" y="107370"/>
                    </a:cubicBezTo>
                    <a:lnTo>
                      <a:pt x="461853" y="137849"/>
                    </a:lnTo>
                    <a:cubicBezTo>
                      <a:pt x="461853" y="142057"/>
                      <a:pt x="458441" y="145469"/>
                      <a:pt x="454233" y="145469"/>
                    </a:cubicBezTo>
                    <a:lnTo>
                      <a:pt x="7620" y="145469"/>
                    </a:lnTo>
                    <a:cubicBezTo>
                      <a:pt x="3412" y="145469"/>
                      <a:pt x="0" y="142057"/>
                      <a:pt x="0" y="137849"/>
                    </a:cubicBezTo>
                    <a:lnTo>
                      <a:pt x="0" y="107370"/>
                    </a:lnTo>
                    <a:cubicBezTo>
                      <a:pt x="0" y="103162"/>
                      <a:pt x="3412" y="99750"/>
                      <a:pt x="7620" y="99750"/>
                    </a:cubicBezTo>
                    <a:lnTo>
                      <a:pt x="138414" y="99750"/>
                    </a:lnTo>
                    <a:close/>
                  </a:path>
                </a:pathLst>
              </a:custGeom>
              <a:solidFill>
                <a:schemeClr val="accent3">
                  <a:lumMod val="5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grpSp>
        <p:nvGrpSpPr>
          <p:cNvPr id="127" name="グループ化 126">
            <a:extLst>
              <a:ext uri="{FF2B5EF4-FFF2-40B4-BE49-F238E27FC236}">
                <a16:creationId xmlns:a16="http://schemas.microsoft.com/office/drawing/2014/main" id="{7F613457-5B7A-6F87-3D53-68C3FB7A3FA6}"/>
              </a:ext>
            </a:extLst>
          </p:cNvPr>
          <p:cNvGrpSpPr/>
          <p:nvPr/>
        </p:nvGrpSpPr>
        <p:grpSpPr>
          <a:xfrm>
            <a:off x="813470" y="6037248"/>
            <a:ext cx="847568" cy="482457"/>
            <a:chOff x="28882" y="4958729"/>
            <a:chExt cx="814844" cy="463830"/>
          </a:xfrm>
        </p:grpSpPr>
        <p:grpSp>
          <p:nvGrpSpPr>
            <p:cNvPr id="128" name="グループ化 127">
              <a:extLst>
                <a:ext uri="{FF2B5EF4-FFF2-40B4-BE49-F238E27FC236}">
                  <a16:creationId xmlns:a16="http://schemas.microsoft.com/office/drawing/2014/main" id="{5FC02B0F-E37F-306F-8819-5E6DE3C3376A}"/>
                </a:ext>
              </a:extLst>
            </p:cNvPr>
            <p:cNvGrpSpPr/>
            <p:nvPr/>
          </p:nvGrpSpPr>
          <p:grpSpPr>
            <a:xfrm>
              <a:off x="28882" y="4991403"/>
              <a:ext cx="324752" cy="431156"/>
              <a:chOff x="3997997" y="5302414"/>
              <a:chExt cx="407241" cy="540672"/>
            </a:xfrm>
            <a:solidFill>
              <a:schemeClr val="accent3">
                <a:lumMod val="50000"/>
              </a:schemeClr>
            </a:solidFill>
          </p:grpSpPr>
          <p:sp>
            <p:nvSpPr>
              <p:cNvPr id="133" name="楕円 132">
                <a:extLst>
                  <a:ext uri="{FF2B5EF4-FFF2-40B4-BE49-F238E27FC236}">
                    <a16:creationId xmlns:a16="http://schemas.microsoft.com/office/drawing/2014/main" id="{3C7FF5CC-F088-9424-AFF3-0861F9455DB8}"/>
                  </a:ext>
                </a:extLst>
              </p:cNvPr>
              <p:cNvSpPr/>
              <p:nvPr/>
            </p:nvSpPr>
            <p:spPr bwMode="auto">
              <a:xfrm>
                <a:off x="4064783" y="5302414"/>
                <a:ext cx="277620" cy="277620"/>
              </a:xfrm>
              <a:prstGeom prst="ellipse">
                <a:avLst/>
              </a:prstGeom>
              <a:gr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34" name="フローチャート: 論理積ゲート 133">
                <a:extLst>
                  <a:ext uri="{FF2B5EF4-FFF2-40B4-BE49-F238E27FC236}">
                    <a16:creationId xmlns:a16="http://schemas.microsoft.com/office/drawing/2014/main" id="{35684458-619D-CD4E-8713-6E3881E61F90}"/>
                  </a:ext>
                </a:extLst>
              </p:cNvPr>
              <p:cNvSpPr/>
              <p:nvPr/>
            </p:nvSpPr>
            <p:spPr bwMode="auto">
              <a:xfrm rot="16200000">
                <a:off x="4083966" y="5521814"/>
                <a:ext cx="235303" cy="407241"/>
              </a:xfrm>
              <a:prstGeom prst="flowChartDelay">
                <a:avLst/>
              </a:prstGeom>
              <a:gr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nvGrpSpPr>
            <p:cNvPr id="129" name="グループ化 128">
              <a:extLst>
                <a:ext uri="{FF2B5EF4-FFF2-40B4-BE49-F238E27FC236}">
                  <a16:creationId xmlns:a16="http://schemas.microsoft.com/office/drawing/2014/main" id="{BC75AD30-64D4-BE07-C9EA-29BE8D427843}"/>
                </a:ext>
              </a:extLst>
            </p:cNvPr>
            <p:cNvGrpSpPr/>
            <p:nvPr/>
          </p:nvGrpSpPr>
          <p:grpSpPr>
            <a:xfrm>
              <a:off x="359258" y="4958729"/>
              <a:ext cx="484468" cy="462468"/>
              <a:chOff x="4394497" y="5131292"/>
              <a:chExt cx="739612" cy="706024"/>
            </a:xfrm>
          </p:grpSpPr>
          <p:sp>
            <p:nvSpPr>
              <p:cNvPr id="130" name="角丸四角形 73">
                <a:extLst>
                  <a:ext uri="{FF2B5EF4-FFF2-40B4-BE49-F238E27FC236}">
                    <a16:creationId xmlns:a16="http://schemas.microsoft.com/office/drawing/2014/main" id="{2BBE7626-5A3D-5131-DB92-F077521E69DD}"/>
                  </a:ext>
                </a:extLst>
              </p:cNvPr>
              <p:cNvSpPr/>
              <p:nvPr/>
            </p:nvSpPr>
            <p:spPr bwMode="auto">
              <a:xfrm>
                <a:off x="4394497" y="5131292"/>
                <a:ext cx="739612" cy="537467"/>
              </a:xfrm>
              <a:prstGeom prst="roundRect">
                <a:avLst>
                  <a:gd name="adj" fmla="val 10464"/>
                </a:avLst>
              </a:prstGeom>
              <a:solidFill>
                <a:schemeClr val="accent3">
                  <a:lumMod val="5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31" name="正方形/長方形 130">
                <a:extLst>
                  <a:ext uri="{FF2B5EF4-FFF2-40B4-BE49-F238E27FC236}">
                    <a16:creationId xmlns:a16="http://schemas.microsoft.com/office/drawing/2014/main" id="{FBBCCA23-AFED-F7CD-E4F6-6939DC276710}"/>
                  </a:ext>
                </a:extLst>
              </p:cNvPr>
              <p:cNvSpPr/>
              <p:nvPr/>
            </p:nvSpPr>
            <p:spPr bwMode="auto">
              <a:xfrm>
                <a:off x="4441293" y="5181174"/>
                <a:ext cx="646020" cy="386227"/>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32" name="フリーフォーム 75">
                <a:extLst>
                  <a:ext uri="{FF2B5EF4-FFF2-40B4-BE49-F238E27FC236}">
                    <a16:creationId xmlns:a16="http://schemas.microsoft.com/office/drawing/2014/main" id="{5F010194-FA87-B454-DAC0-A25B2B869FC3}"/>
                  </a:ext>
                </a:extLst>
              </p:cNvPr>
              <p:cNvSpPr/>
              <p:nvPr/>
            </p:nvSpPr>
            <p:spPr bwMode="auto">
              <a:xfrm>
                <a:off x="4533377" y="5691847"/>
                <a:ext cx="461853" cy="145469"/>
              </a:xfrm>
              <a:custGeom>
                <a:avLst/>
                <a:gdLst>
                  <a:gd name="connsiteX0" fmla="*/ 163351 w 461853"/>
                  <a:gd name="connsiteY0" fmla="*/ 0 h 145469"/>
                  <a:gd name="connsiteX1" fmla="*/ 298501 w 461853"/>
                  <a:gd name="connsiteY1" fmla="*/ 0 h 145469"/>
                  <a:gd name="connsiteX2" fmla="*/ 323439 w 461853"/>
                  <a:gd name="connsiteY2" fmla="*/ 99750 h 145469"/>
                  <a:gd name="connsiteX3" fmla="*/ 454233 w 461853"/>
                  <a:gd name="connsiteY3" fmla="*/ 99750 h 145469"/>
                  <a:gd name="connsiteX4" fmla="*/ 461853 w 461853"/>
                  <a:gd name="connsiteY4" fmla="*/ 107370 h 145469"/>
                  <a:gd name="connsiteX5" fmla="*/ 461853 w 461853"/>
                  <a:gd name="connsiteY5" fmla="*/ 137849 h 145469"/>
                  <a:gd name="connsiteX6" fmla="*/ 454233 w 461853"/>
                  <a:gd name="connsiteY6" fmla="*/ 145469 h 145469"/>
                  <a:gd name="connsiteX7" fmla="*/ 7620 w 461853"/>
                  <a:gd name="connsiteY7" fmla="*/ 145469 h 145469"/>
                  <a:gd name="connsiteX8" fmla="*/ 0 w 461853"/>
                  <a:gd name="connsiteY8" fmla="*/ 137849 h 145469"/>
                  <a:gd name="connsiteX9" fmla="*/ 0 w 461853"/>
                  <a:gd name="connsiteY9" fmla="*/ 107370 h 145469"/>
                  <a:gd name="connsiteX10" fmla="*/ 7620 w 461853"/>
                  <a:gd name="connsiteY10" fmla="*/ 99750 h 145469"/>
                  <a:gd name="connsiteX11" fmla="*/ 138414 w 461853"/>
                  <a:gd name="connsiteY11" fmla="*/ 99750 h 14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853" h="145469">
                    <a:moveTo>
                      <a:pt x="163351" y="0"/>
                    </a:moveTo>
                    <a:lnTo>
                      <a:pt x="298501" y="0"/>
                    </a:lnTo>
                    <a:lnTo>
                      <a:pt x="323439" y="99750"/>
                    </a:lnTo>
                    <a:lnTo>
                      <a:pt x="454233" y="99750"/>
                    </a:lnTo>
                    <a:cubicBezTo>
                      <a:pt x="458441" y="99750"/>
                      <a:pt x="461853" y="103162"/>
                      <a:pt x="461853" y="107370"/>
                    </a:cubicBezTo>
                    <a:lnTo>
                      <a:pt x="461853" y="137849"/>
                    </a:lnTo>
                    <a:cubicBezTo>
                      <a:pt x="461853" y="142057"/>
                      <a:pt x="458441" y="145469"/>
                      <a:pt x="454233" y="145469"/>
                    </a:cubicBezTo>
                    <a:lnTo>
                      <a:pt x="7620" y="145469"/>
                    </a:lnTo>
                    <a:cubicBezTo>
                      <a:pt x="3412" y="145469"/>
                      <a:pt x="0" y="142057"/>
                      <a:pt x="0" y="137849"/>
                    </a:cubicBezTo>
                    <a:lnTo>
                      <a:pt x="0" y="107370"/>
                    </a:lnTo>
                    <a:cubicBezTo>
                      <a:pt x="0" y="103162"/>
                      <a:pt x="3412" y="99750"/>
                      <a:pt x="7620" y="99750"/>
                    </a:cubicBezTo>
                    <a:lnTo>
                      <a:pt x="138414" y="99750"/>
                    </a:lnTo>
                    <a:close/>
                  </a:path>
                </a:pathLst>
              </a:custGeom>
              <a:solidFill>
                <a:schemeClr val="accent3">
                  <a:lumMod val="5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grpSp>
        <p:nvGrpSpPr>
          <p:cNvPr id="135" name="グループ化 134">
            <a:extLst>
              <a:ext uri="{FF2B5EF4-FFF2-40B4-BE49-F238E27FC236}">
                <a16:creationId xmlns:a16="http://schemas.microsoft.com/office/drawing/2014/main" id="{27967D28-31F1-36DF-18CE-DBB902879E99}"/>
              </a:ext>
            </a:extLst>
          </p:cNvPr>
          <p:cNvGrpSpPr/>
          <p:nvPr/>
        </p:nvGrpSpPr>
        <p:grpSpPr>
          <a:xfrm>
            <a:off x="4468888" y="5196713"/>
            <a:ext cx="1086958" cy="618724"/>
            <a:chOff x="28882" y="4958729"/>
            <a:chExt cx="814844" cy="463830"/>
          </a:xfrm>
        </p:grpSpPr>
        <p:grpSp>
          <p:nvGrpSpPr>
            <p:cNvPr id="136" name="グループ化 135">
              <a:extLst>
                <a:ext uri="{FF2B5EF4-FFF2-40B4-BE49-F238E27FC236}">
                  <a16:creationId xmlns:a16="http://schemas.microsoft.com/office/drawing/2014/main" id="{CBE26320-92D4-7D0F-7492-01221C326750}"/>
                </a:ext>
              </a:extLst>
            </p:cNvPr>
            <p:cNvGrpSpPr/>
            <p:nvPr/>
          </p:nvGrpSpPr>
          <p:grpSpPr>
            <a:xfrm>
              <a:off x="28882" y="4991403"/>
              <a:ext cx="324752" cy="431156"/>
              <a:chOff x="3997997" y="5302414"/>
              <a:chExt cx="407241" cy="540672"/>
            </a:xfrm>
            <a:solidFill>
              <a:schemeClr val="accent3">
                <a:lumMod val="50000"/>
              </a:schemeClr>
            </a:solidFill>
          </p:grpSpPr>
          <p:sp>
            <p:nvSpPr>
              <p:cNvPr id="141" name="楕円 140">
                <a:extLst>
                  <a:ext uri="{FF2B5EF4-FFF2-40B4-BE49-F238E27FC236}">
                    <a16:creationId xmlns:a16="http://schemas.microsoft.com/office/drawing/2014/main" id="{B77A7615-ED51-4B16-02F3-F5150D485B1B}"/>
                  </a:ext>
                </a:extLst>
              </p:cNvPr>
              <p:cNvSpPr/>
              <p:nvPr/>
            </p:nvSpPr>
            <p:spPr bwMode="auto">
              <a:xfrm>
                <a:off x="4064783" y="5302414"/>
                <a:ext cx="277620" cy="277620"/>
              </a:xfrm>
              <a:prstGeom prst="ellipse">
                <a:avLst/>
              </a:prstGeom>
              <a:solidFill>
                <a:srgbClr val="7575D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42" name="フローチャート: 論理積ゲート 141">
                <a:extLst>
                  <a:ext uri="{FF2B5EF4-FFF2-40B4-BE49-F238E27FC236}">
                    <a16:creationId xmlns:a16="http://schemas.microsoft.com/office/drawing/2014/main" id="{46652AA0-41EE-BE2B-5323-F2160A665D47}"/>
                  </a:ext>
                </a:extLst>
              </p:cNvPr>
              <p:cNvSpPr/>
              <p:nvPr/>
            </p:nvSpPr>
            <p:spPr bwMode="auto">
              <a:xfrm rot="16200000">
                <a:off x="4083966" y="5521814"/>
                <a:ext cx="235303" cy="407241"/>
              </a:xfrm>
              <a:prstGeom prst="flowChartDelay">
                <a:avLst/>
              </a:prstGeom>
              <a:solidFill>
                <a:srgbClr val="7575D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nvGrpSpPr>
            <p:cNvPr id="137" name="グループ化 136">
              <a:extLst>
                <a:ext uri="{FF2B5EF4-FFF2-40B4-BE49-F238E27FC236}">
                  <a16:creationId xmlns:a16="http://schemas.microsoft.com/office/drawing/2014/main" id="{6D8CDE87-5BF2-FEDE-160D-5A5705B26232}"/>
                </a:ext>
              </a:extLst>
            </p:cNvPr>
            <p:cNvGrpSpPr/>
            <p:nvPr/>
          </p:nvGrpSpPr>
          <p:grpSpPr>
            <a:xfrm>
              <a:off x="359258" y="4958729"/>
              <a:ext cx="484468" cy="462468"/>
              <a:chOff x="4394497" y="5131292"/>
              <a:chExt cx="739612" cy="706024"/>
            </a:xfrm>
          </p:grpSpPr>
          <p:sp>
            <p:nvSpPr>
              <p:cNvPr id="138" name="角丸四角形 81">
                <a:extLst>
                  <a:ext uri="{FF2B5EF4-FFF2-40B4-BE49-F238E27FC236}">
                    <a16:creationId xmlns:a16="http://schemas.microsoft.com/office/drawing/2014/main" id="{BC84419D-E0C4-4CA2-CBBF-A1259DDD2F37}"/>
                  </a:ext>
                </a:extLst>
              </p:cNvPr>
              <p:cNvSpPr/>
              <p:nvPr/>
            </p:nvSpPr>
            <p:spPr bwMode="auto">
              <a:xfrm>
                <a:off x="4394497" y="5131292"/>
                <a:ext cx="739612" cy="537467"/>
              </a:xfrm>
              <a:prstGeom prst="roundRect">
                <a:avLst>
                  <a:gd name="adj" fmla="val 10464"/>
                </a:avLst>
              </a:prstGeom>
              <a:solidFill>
                <a:srgbClr val="7575D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39" name="正方形/長方形 138">
                <a:extLst>
                  <a:ext uri="{FF2B5EF4-FFF2-40B4-BE49-F238E27FC236}">
                    <a16:creationId xmlns:a16="http://schemas.microsoft.com/office/drawing/2014/main" id="{90147717-E0F1-757F-0B32-6A9A7A953A2E}"/>
                  </a:ext>
                </a:extLst>
              </p:cNvPr>
              <p:cNvSpPr/>
              <p:nvPr/>
            </p:nvSpPr>
            <p:spPr bwMode="auto">
              <a:xfrm>
                <a:off x="4441293" y="5181174"/>
                <a:ext cx="646020" cy="386227"/>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40" name="フリーフォーム 83">
                <a:extLst>
                  <a:ext uri="{FF2B5EF4-FFF2-40B4-BE49-F238E27FC236}">
                    <a16:creationId xmlns:a16="http://schemas.microsoft.com/office/drawing/2014/main" id="{7EB91113-49D3-D49B-A2D6-71EFBC88953D}"/>
                  </a:ext>
                </a:extLst>
              </p:cNvPr>
              <p:cNvSpPr/>
              <p:nvPr/>
            </p:nvSpPr>
            <p:spPr bwMode="auto">
              <a:xfrm>
                <a:off x="4533377" y="5691847"/>
                <a:ext cx="461853" cy="145469"/>
              </a:xfrm>
              <a:custGeom>
                <a:avLst/>
                <a:gdLst>
                  <a:gd name="connsiteX0" fmla="*/ 163351 w 461853"/>
                  <a:gd name="connsiteY0" fmla="*/ 0 h 145469"/>
                  <a:gd name="connsiteX1" fmla="*/ 298501 w 461853"/>
                  <a:gd name="connsiteY1" fmla="*/ 0 h 145469"/>
                  <a:gd name="connsiteX2" fmla="*/ 323439 w 461853"/>
                  <a:gd name="connsiteY2" fmla="*/ 99750 h 145469"/>
                  <a:gd name="connsiteX3" fmla="*/ 454233 w 461853"/>
                  <a:gd name="connsiteY3" fmla="*/ 99750 h 145469"/>
                  <a:gd name="connsiteX4" fmla="*/ 461853 w 461853"/>
                  <a:gd name="connsiteY4" fmla="*/ 107370 h 145469"/>
                  <a:gd name="connsiteX5" fmla="*/ 461853 w 461853"/>
                  <a:gd name="connsiteY5" fmla="*/ 137849 h 145469"/>
                  <a:gd name="connsiteX6" fmla="*/ 454233 w 461853"/>
                  <a:gd name="connsiteY6" fmla="*/ 145469 h 145469"/>
                  <a:gd name="connsiteX7" fmla="*/ 7620 w 461853"/>
                  <a:gd name="connsiteY7" fmla="*/ 145469 h 145469"/>
                  <a:gd name="connsiteX8" fmla="*/ 0 w 461853"/>
                  <a:gd name="connsiteY8" fmla="*/ 137849 h 145469"/>
                  <a:gd name="connsiteX9" fmla="*/ 0 w 461853"/>
                  <a:gd name="connsiteY9" fmla="*/ 107370 h 145469"/>
                  <a:gd name="connsiteX10" fmla="*/ 7620 w 461853"/>
                  <a:gd name="connsiteY10" fmla="*/ 99750 h 145469"/>
                  <a:gd name="connsiteX11" fmla="*/ 138414 w 461853"/>
                  <a:gd name="connsiteY11" fmla="*/ 99750 h 14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853" h="145469">
                    <a:moveTo>
                      <a:pt x="163351" y="0"/>
                    </a:moveTo>
                    <a:lnTo>
                      <a:pt x="298501" y="0"/>
                    </a:lnTo>
                    <a:lnTo>
                      <a:pt x="323439" y="99750"/>
                    </a:lnTo>
                    <a:lnTo>
                      <a:pt x="454233" y="99750"/>
                    </a:lnTo>
                    <a:cubicBezTo>
                      <a:pt x="458441" y="99750"/>
                      <a:pt x="461853" y="103162"/>
                      <a:pt x="461853" y="107370"/>
                    </a:cubicBezTo>
                    <a:lnTo>
                      <a:pt x="461853" y="137849"/>
                    </a:lnTo>
                    <a:cubicBezTo>
                      <a:pt x="461853" y="142057"/>
                      <a:pt x="458441" y="145469"/>
                      <a:pt x="454233" y="145469"/>
                    </a:cubicBezTo>
                    <a:lnTo>
                      <a:pt x="7620" y="145469"/>
                    </a:lnTo>
                    <a:cubicBezTo>
                      <a:pt x="3412" y="145469"/>
                      <a:pt x="0" y="142057"/>
                      <a:pt x="0" y="137849"/>
                    </a:cubicBezTo>
                    <a:lnTo>
                      <a:pt x="0" y="107370"/>
                    </a:lnTo>
                    <a:cubicBezTo>
                      <a:pt x="0" y="103162"/>
                      <a:pt x="3412" y="99750"/>
                      <a:pt x="7620" y="99750"/>
                    </a:cubicBezTo>
                    <a:lnTo>
                      <a:pt x="138414" y="99750"/>
                    </a:lnTo>
                    <a:close/>
                  </a:path>
                </a:pathLst>
              </a:custGeom>
              <a:solidFill>
                <a:srgbClr val="7575D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grpSp>
        <p:nvGrpSpPr>
          <p:cNvPr id="143" name="グループ化 142">
            <a:extLst>
              <a:ext uri="{FF2B5EF4-FFF2-40B4-BE49-F238E27FC236}">
                <a16:creationId xmlns:a16="http://schemas.microsoft.com/office/drawing/2014/main" id="{E6A76C00-9CC8-1BCE-A708-35E20C17E887}"/>
              </a:ext>
            </a:extLst>
          </p:cNvPr>
          <p:cNvGrpSpPr/>
          <p:nvPr/>
        </p:nvGrpSpPr>
        <p:grpSpPr>
          <a:xfrm>
            <a:off x="6762874" y="5961666"/>
            <a:ext cx="720596" cy="410181"/>
            <a:chOff x="28882" y="4958729"/>
            <a:chExt cx="814844" cy="463830"/>
          </a:xfrm>
        </p:grpSpPr>
        <p:grpSp>
          <p:nvGrpSpPr>
            <p:cNvPr id="144" name="グループ化 143">
              <a:extLst>
                <a:ext uri="{FF2B5EF4-FFF2-40B4-BE49-F238E27FC236}">
                  <a16:creationId xmlns:a16="http://schemas.microsoft.com/office/drawing/2014/main" id="{F39EC007-03A5-4E21-8783-8B5B46777A3F}"/>
                </a:ext>
              </a:extLst>
            </p:cNvPr>
            <p:cNvGrpSpPr/>
            <p:nvPr/>
          </p:nvGrpSpPr>
          <p:grpSpPr>
            <a:xfrm>
              <a:off x="28882" y="4991403"/>
              <a:ext cx="324752" cy="431156"/>
              <a:chOff x="3997997" y="5302414"/>
              <a:chExt cx="407241" cy="540672"/>
            </a:xfrm>
            <a:solidFill>
              <a:schemeClr val="accent3">
                <a:lumMod val="50000"/>
              </a:schemeClr>
            </a:solidFill>
          </p:grpSpPr>
          <p:sp>
            <p:nvSpPr>
              <p:cNvPr id="149" name="楕円 148">
                <a:extLst>
                  <a:ext uri="{FF2B5EF4-FFF2-40B4-BE49-F238E27FC236}">
                    <a16:creationId xmlns:a16="http://schemas.microsoft.com/office/drawing/2014/main" id="{C02F6DFB-41DD-1B7D-D63C-B9CE2D21B316}"/>
                  </a:ext>
                </a:extLst>
              </p:cNvPr>
              <p:cNvSpPr/>
              <p:nvPr/>
            </p:nvSpPr>
            <p:spPr bwMode="auto">
              <a:xfrm>
                <a:off x="4064783" y="5302414"/>
                <a:ext cx="277620" cy="277620"/>
              </a:xfrm>
              <a:prstGeom prst="ellipse">
                <a:avLst/>
              </a:prstGeom>
              <a:gr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50" name="フローチャート: 論理積ゲート 149">
                <a:extLst>
                  <a:ext uri="{FF2B5EF4-FFF2-40B4-BE49-F238E27FC236}">
                    <a16:creationId xmlns:a16="http://schemas.microsoft.com/office/drawing/2014/main" id="{DB01F505-8AAE-4F42-C95C-696B4298D01F}"/>
                  </a:ext>
                </a:extLst>
              </p:cNvPr>
              <p:cNvSpPr/>
              <p:nvPr/>
            </p:nvSpPr>
            <p:spPr bwMode="auto">
              <a:xfrm rot="16200000">
                <a:off x="4083966" y="5521814"/>
                <a:ext cx="235303" cy="407241"/>
              </a:xfrm>
              <a:prstGeom prst="flowChartDelay">
                <a:avLst/>
              </a:prstGeom>
              <a:gr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nvGrpSpPr>
            <p:cNvPr id="145" name="グループ化 144">
              <a:extLst>
                <a:ext uri="{FF2B5EF4-FFF2-40B4-BE49-F238E27FC236}">
                  <a16:creationId xmlns:a16="http://schemas.microsoft.com/office/drawing/2014/main" id="{FE9CF7CF-6E63-342C-3542-79F43C5AEB87}"/>
                </a:ext>
              </a:extLst>
            </p:cNvPr>
            <p:cNvGrpSpPr/>
            <p:nvPr/>
          </p:nvGrpSpPr>
          <p:grpSpPr>
            <a:xfrm>
              <a:off x="359258" y="4958729"/>
              <a:ext cx="484468" cy="462468"/>
              <a:chOff x="4394497" y="5131292"/>
              <a:chExt cx="739612" cy="706024"/>
            </a:xfrm>
          </p:grpSpPr>
          <p:sp>
            <p:nvSpPr>
              <p:cNvPr id="146" name="角丸四角形 98">
                <a:extLst>
                  <a:ext uri="{FF2B5EF4-FFF2-40B4-BE49-F238E27FC236}">
                    <a16:creationId xmlns:a16="http://schemas.microsoft.com/office/drawing/2014/main" id="{B3FC5AF9-6732-F5FB-F126-C0CE3D917591}"/>
                  </a:ext>
                </a:extLst>
              </p:cNvPr>
              <p:cNvSpPr/>
              <p:nvPr/>
            </p:nvSpPr>
            <p:spPr bwMode="auto">
              <a:xfrm>
                <a:off x="4394497" y="5131292"/>
                <a:ext cx="739612" cy="537467"/>
              </a:xfrm>
              <a:prstGeom prst="roundRect">
                <a:avLst>
                  <a:gd name="adj" fmla="val 10464"/>
                </a:avLst>
              </a:prstGeom>
              <a:solidFill>
                <a:schemeClr val="accent3">
                  <a:lumMod val="5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47" name="正方形/長方形 146">
                <a:extLst>
                  <a:ext uri="{FF2B5EF4-FFF2-40B4-BE49-F238E27FC236}">
                    <a16:creationId xmlns:a16="http://schemas.microsoft.com/office/drawing/2014/main" id="{B887BFB8-4876-AFD1-B710-69E30FACAD2D}"/>
                  </a:ext>
                </a:extLst>
              </p:cNvPr>
              <p:cNvSpPr/>
              <p:nvPr/>
            </p:nvSpPr>
            <p:spPr bwMode="auto">
              <a:xfrm>
                <a:off x="4441293" y="5181174"/>
                <a:ext cx="646020" cy="386227"/>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148" name="フリーフォーム 100">
                <a:extLst>
                  <a:ext uri="{FF2B5EF4-FFF2-40B4-BE49-F238E27FC236}">
                    <a16:creationId xmlns:a16="http://schemas.microsoft.com/office/drawing/2014/main" id="{189FBDFE-4C54-275F-D792-84B21E63CFD1}"/>
                  </a:ext>
                </a:extLst>
              </p:cNvPr>
              <p:cNvSpPr/>
              <p:nvPr/>
            </p:nvSpPr>
            <p:spPr bwMode="auto">
              <a:xfrm>
                <a:off x="4533377" y="5691847"/>
                <a:ext cx="461853" cy="145469"/>
              </a:xfrm>
              <a:custGeom>
                <a:avLst/>
                <a:gdLst>
                  <a:gd name="connsiteX0" fmla="*/ 163351 w 461853"/>
                  <a:gd name="connsiteY0" fmla="*/ 0 h 145469"/>
                  <a:gd name="connsiteX1" fmla="*/ 298501 w 461853"/>
                  <a:gd name="connsiteY1" fmla="*/ 0 h 145469"/>
                  <a:gd name="connsiteX2" fmla="*/ 323439 w 461853"/>
                  <a:gd name="connsiteY2" fmla="*/ 99750 h 145469"/>
                  <a:gd name="connsiteX3" fmla="*/ 454233 w 461853"/>
                  <a:gd name="connsiteY3" fmla="*/ 99750 h 145469"/>
                  <a:gd name="connsiteX4" fmla="*/ 461853 w 461853"/>
                  <a:gd name="connsiteY4" fmla="*/ 107370 h 145469"/>
                  <a:gd name="connsiteX5" fmla="*/ 461853 w 461853"/>
                  <a:gd name="connsiteY5" fmla="*/ 137849 h 145469"/>
                  <a:gd name="connsiteX6" fmla="*/ 454233 w 461853"/>
                  <a:gd name="connsiteY6" fmla="*/ 145469 h 145469"/>
                  <a:gd name="connsiteX7" fmla="*/ 7620 w 461853"/>
                  <a:gd name="connsiteY7" fmla="*/ 145469 h 145469"/>
                  <a:gd name="connsiteX8" fmla="*/ 0 w 461853"/>
                  <a:gd name="connsiteY8" fmla="*/ 137849 h 145469"/>
                  <a:gd name="connsiteX9" fmla="*/ 0 w 461853"/>
                  <a:gd name="connsiteY9" fmla="*/ 107370 h 145469"/>
                  <a:gd name="connsiteX10" fmla="*/ 7620 w 461853"/>
                  <a:gd name="connsiteY10" fmla="*/ 99750 h 145469"/>
                  <a:gd name="connsiteX11" fmla="*/ 138414 w 461853"/>
                  <a:gd name="connsiteY11" fmla="*/ 99750 h 14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853" h="145469">
                    <a:moveTo>
                      <a:pt x="163351" y="0"/>
                    </a:moveTo>
                    <a:lnTo>
                      <a:pt x="298501" y="0"/>
                    </a:lnTo>
                    <a:lnTo>
                      <a:pt x="323439" y="99750"/>
                    </a:lnTo>
                    <a:lnTo>
                      <a:pt x="454233" y="99750"/>
                    </a:lnTo>
                    <a:cubicBezTo>
                      <a:pt x="458441" y="99750"/>
                      <a:pt x="461853" y="103162"/>
                      <a:pt x="461853" y="107370"/>
                    </a:cubicBezTo>
                    <a:lnTo>
                      <a:pt x="461853" y="137849"/>
                    </a:lnTo>
                    <a:cubicBezTo>
                      <a:pt x="461853" y="142057"/>
                      <a:pt x="458441" y="145469"/>
                      <a:pt x="454233" y="145469"/>
                    </a:cubicBezTo>
                    <a:lnTo>
                      <a:pt x="7620" y="145469"/>
                    </a:lnTo>
                    <a:cubicBezTo>
                      <a:pt x="3412" y="145469"/>
                      <a:pt x="0" y="142057"/>
                      <a:pt x="0" y="137849"/>
                    </a:cubicBezTo>
                    <a:lnTo>
                      <a:pt x="0" y="107370"/>
                    </a:lnTo>
                    <a:cubicBezTo>
                      <a:pt x="0" y="103162"/>
                      <a:pt x="3412" y="99750"/>
                      <a:pt x="7620" y="99750"/>
                    </a:cubicBezTo>
                    <a:lnTo>
                      <a:pt x="138414" y="99750"/>
                    </a:lnTo>
                    <a:close/>
                  </a:path>
                </a:pathLst>
              </a:custGeom>
              <a:solidFill>
                <a:schemeClr val="accent3">
                  <a:lumMod val="5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sp>
        <p:nvSpPr>
          <p:cNvPr id="151" name="テキスト ボックス 150">
            <a:extLst>
              <a:ext uri="{FF2B5EF4-FFF2-40B4-BE49-F238E27FC236}">
                <a16:creationId xmlns:a16="http://schemas.microsoft.com/office/drawing/2014/main" id="{861B38FE-A173-64C6-8870-F53D478035A9}"/>
              </a:ext>
            </a:extLst>
          </p:cNvPr>
          <p:cNvSpPr txBox="1"/>
          <p:nvPr/>
        </p:nvSpPr>
        <p:spPr>
          <a:xfrm>
            <a:off x="6692789" y="5658618"/>
            <a:ext cx="995340" cy="261610"/>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ユーザー</a:t>
            </a:r>
          </a:p>
        </p:txBody>
      </p:sp>
      <p:sp>
        <p:nvSpPr>
          <p:cNvPr id="152" name="スライド番号プレースホルダー 2">
            <a:extLst>
              <a:ext uri="{FF2B5EF4-FFF2-40B4-BE49-F238E27FC236}">
                <a16:creationId xmlns:a16="http://schemas.microsoft.com/office/drawing/2014/main" id="{89FE8D52-7FC0-71C6-3C44-FB3CCD4A6C58}"/>
              </a:ext>
            </a:extLst>
          </p:cNvPr>
          <p:cNvSpPr txBox="1">
            <a:spLocks/>
          </p:cNvSpPr>
          <p:nvPr/>
        </p:nvSpPr>
        <p:spPr>
          <a:xfrm>
            <a:off x="9754525" y="6609902"/>
            <a:ext cx="104195" cy="123111"/>
          </a:xfrm>
          <a:prstGeom prst="rect">
            <a:avLst/>
          </a:prstGeom>
        </p:spPr>
        <p:txBody>
          <a:bodyPr vert="horz" wrap="none" lIns="0" tIns="0" rIns="0" bIns="0" rtlCol="0" anchor="ctr">
            <a:noAutofit/>
          </a:bodyPr>
          <a:lstStyle>
            <a:defPPr>
              <a:defRPr lang="ja-JP"/>
            </a:defPPr>
            <a:lvl1pPr algn="ctr" rtl="0" eaLnBrk="0" fontAlgn="base" hangingPunct="0">
              <a:spcBef>
                <a:spcPct val="0"/>
              </a:spcBef>
              <a:spcAft>
                <a:spcPct val="0"/>
              </a:spcAft>
              <a:defRPr kumimoji="1" sz="1000" b="1" i="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MS UI Gothic" pitchFamily="50" charset="-128"/>
                <a:ea typeface="ＭＳ Ｐゴシック" pitchFamily="50" charset="-128"/>
                <a:cs typeface="+mn-cs"/>
              </a:defRPr>
            </a:lvl5pPr>
            <a:lvl6pPr marL="2286000" algn="l" defTabSz="914400" rtl="0" eaLnBrk="1" latinLnBrk="0" hangingPunct="1">
              <a:defRPr kumimoji="1" kern="1200">
                <a:solidFill>
                  <a:schemeClr val="tx1"/>
                </a:solidFill>
                <a:latin typeface="MS UI Gothic" pitchFamily="50" charset="-128"/>
                <a:ea typeface="ＭＳ Ｐゴシック" pitchFamily="50" charset="-128"/>
                <a:cs typeface="+mn-cs"/>
              </a:defRPr>
            </a:lvl6pPr>
            <a:lvl7pPr marL="2743200" algn="l" defTabSz="914400" rtl="0" eaLnBrk="1" latinLnBrk="0" hangingPunct="1">
              <a:defRPr kumimoji="1" kern="1200">
                <a:solidFill>
                  <a:schemeClr val="tx1"/>
                </a:solidFill>
                <a:latin typeface="MS UI Gothic" pitchFamily="50" charset="-128"/>
                <a:ea typeface="ＭＳ Ｐゴシック" pitchFamily="50" charset="-128"/>
                <a:cs typeface="+mn-cs"/>
              </a:defRPr>
            </a:lvl7pPr>
            <a:lvl8pPr marL="3200400" algn="l" defTabSz="914400" rtl="0" eaLnBrk="1" latinLnBrk="0" hangingPunct="1">
              <a:defRPr kumimoji="1" kern="1200">
                <a:solidFill>
                  <a:schemeClr val="tx1"/>
                </a:solidFill>
                <a:latin typeface="MS UI Gothic" pitchFamily="50" charset="-128"/>
                <a:ea typeface="ＭＳ Ｐゴシック" pitchFamily="50" charset="-128"/>
                <a:cs typeface="+mn-cs"/>
              </a:defRPr>
            </a:lvl8pPr>
            <a:lvl9pPr marL="3657600" algn="l" defTabSz="914400" rtl="0" eaLnBrk="1" latinLnBrk="0" hangingPunct="1">
              <a:defRPr kumimoji="1" kern="1200">
                <a:solidFill>
                  <a:schemeClr val="tx1"/>
                </a:solidFill>
                <a:latin typeface="MS UI Gothic" pitchFamily="50" charset="-128"/>
                <a:ea typeface="ＭＳ Ｐゴシック" pitchFamily="50" charset="-128"/>
                <a:cs typeface="+mn-cs"/>
              </a:defRPr>
            </a:lvl9pPr>
          </a:lstStyle>
          <a:p>
            <a:pPr defTabSz="422041" eaLnBrk="1" fontAlgn="auto" hangingPunct="1">
              <a:spcBef>
                <a:spcPts val="0"/>
              </a:spcBef>
              <a:spcAft>
                <a:spcPts val="0"/>
              </a:spcAft>
            </a:pPr>
            <a:fld id="{42B7693D-056F-4C2C-AC3F-A81764E5182A}" type="slidenum">
              <a:rPr lang="ja-JP" altLang="en-US" smtClean="0">
                <a:solidFill>
                  <a:prstClr val="black"/>
                </a:solidFill>
              </a:rPr>
              <a:pPr defTabSz="422041" eaLnBrk="1" fontAlgn="auto" hangingPunct="1">
                <a:spcBef>
                  <a:spcPts val="0"/>
                </a:spcBef>
                <a:spcAft>
                  <a:spcPts val="0"/>
                </a:spcAft>
              </a:pPr>
              <a:t>12</a:t>
            </a:fld>
            <a:endParaRPr lang="ja-JP" altLang="en-US" dirty="0">
              <a:solidFill>
                <a:prstClr val="black"/>
              </a:solidFill>
            </a:endParaRPr>
          </a:p>
        </p:txBody>
      </p:sp>
    </p:spTree>
    <p:extLst>
      <p:ext uri="{BB962C8B-B14F-4D97-AF65-F5344CB8AC3E}">
        <p14:creationId xmlns:p14="http://schemas.microsoft.com/office/powerpoint/2010/main" val="325405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2"/>
          <a:srcRect b="16532"/>
          <a:stretch/>
        </p:blipFill>
        <p:spPr>
          <a:xfrm>
            <a:off x="2080482" y="4895990"/>
            <a:ext cx="1647316" cy="1117460"/>
          </a:xfrm>
          <a:prstGeom prst="rect">
            <a:avLst/>
          </a:prstGeom>
        </p:spPr>
      </p:pic>
      <p:sp>
        <p:nvSpPr>
          <p:cNvPr id="4" name="下矢印 3"/>
          <p:cNvSpPr/>
          <p:nvPr/>
        </p:nvSpPr>
        <p:spPr>
          <a:xfrm rot="16200000">
            <a:off x="6742323" y="2279099"/>
            <a:ext cx="553450" cy="490492"/>
          </a:xfrm>
          <a:prstGeom prst="downArrow">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sz="35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064" t="44150" r="29104" b="33140"/>
          <a:stretch/>
        </p:blipFill>
        <p:spPr bwMode="auto">
          <a:xfrm>
            <a:off x="7545636" y="1900390"/>
            <a:ext cx="1007765" cy="133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下矢印 5"/>
          <p:cNvSpPr/>
          <p:nvPr/>
        </p:nvSpPr>
        <p:spPr>
          <a:xfrm rot="16200000">
            <a:off x="4431030" y="2314523"/>
            <a:ext cx="553450" cy="490492"/>
          </a:xfrm>
          <a:prstGeom prst="downArrow">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sz="3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下矢印 6"/>
          <p:cNvSpPr/>
          <p:nvPr/>
        </p:nvSpPr>
        <p:spPr>
          <a:xfrm rot="16200000">
            <a:off x="2041202" y="2277126"/>
            <a:ext cx="553450" cy="490492"/>
          </a:xfrm>
          <a:prstGeom prst="downArrow">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sz="3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88505" y="3135559"/>
            <a:ext cx="1767851"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大量の紙書類を受領</a:t>
            </a:r>
          </a:p>
        </p:txBody>
      </p:sp>
      <p:sp>
        <p:nvSpPr>
          <p:cNvPr id="9" name="テキスト ボックス 8"/>
          <p:cNvSpPr txBox="1"/>
          <p:nvPr/>
        </p:nvSpPr>
        <p:spPr>
          <a:xfrm>
            <a:off x="2601260" y="3124526"/>
            <a:ext cx="2495757"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入力担当者に書類を渡す</a:t>
            </a:r>
          </a:p>
        </p:txBody>
      </p:sp>
      <p:sp>
        <p:nvSpPr>
          <p:cNvPr id="10" name="テキスト ボックス 9"/>
          <p:cNvSpPr txBox="1"/>
          <p:nvPr/>
        </p:nvSpPr>
        <p:spPr>
          <a:xfrm>
            <a:off x="5121400" y="3090029"/>
            <a:ext cx="1546873"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人事システムに登録</a:t>
            </a:r>
          </a:p>
        </p:txBody>
      </p:sp>
      <p:sp>
        <p:nvSpPr>
          <p:cNvPr id="11" name="正方形/長方形 10"/>
          <p:cNvSpPr/>
          <p:nvPr/>
        </p:nvSpPr>
        <p:spPr>
          <a:xfrm>
            <a:off x="440834" y="1583687"/>
            <a:ext cx="8934221" cy="1881318"/>
          </a:xfrm>
          <a:prstGeom prst="rect">
            <a:avLst/>
          </a:prstGeom>
          <a:no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60513" y="1375938"/>
            <a:ext cx="1260312" cy="415498"/>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2000" b="1" dirty="0">
                <a:solidFill>
                  <a:schemeClr val="tx1"/>
                </a:solidFill>
                <a:latin typeface="Meiryo UI" pitchFamily="50" charset="-128"/>
                <a:ea typeface="Meiryo UI" pitchFamily="50" charset="-128"/>
                <a:cs typeface="Meiryo UI" pitchFamily="50" charset="-128"/>
              </a:rPr>
              <a:t>従来</a:t>
            </a: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13" name="下矢印 12"/>
          <p:cNvSpPr/>
          <p:nvPr/>
        </p:nvSpPr>
        <p:spPr>
          <a:xfrm>
            <a:off x="3623913" y="3672754"/>
            <a:ext cx="2586925" cy="463839"/>
          </a:xfrm>
          <a:prstGeom prst="downArrow">
            <a:avLst>
              <a:gd name="adj1" fmla="val 62519"/>
              <a:gd name="adj2" fmla="val 70321"/>
            </a:avLst>
          </a:prstGeom>
          <a:solidFill>
            <a:srgbClr val="000099"/>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sz="3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40834" y="4474894"/>
            <a:ext cx="8934221" cy="2000218"/>
          </a:xfrm>
          <a:prstGeom prst="rect">
            <a:avLst/>
          </a:prstGeom>
          <a:no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下矢印 14"/>
          <p:cNvSpPr/>
          <p:nvPr/>
        </p:nvSpPr>
        <p:spPr>
          <a:xfrm rot="16200000">
            <a:off x="7594763" y="5303122"/>
            <a:ext cx="588428" cy="490492"/>
          </a:xfrm>
          <a:prstGeom prst="downArrow">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sz="35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064" t="44150" r="29104" b="33140"/>
          <a:stretch/>
        </p:blipFill>
        <p:spPr bwMode="auto">
          <a:xfrm>
            <a:off x="8224679" y="4813284"/>
            <a:ext cx="856441" cy="141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557373" y="4254015"/>
            <a:ext cx="4151193" cy="441758"/>
          </a:xfrm>
          <a:prstGeom prst="rect">
            <a:avLst/>
          </a:prstGeom>
          <a:solidFill>
            <a:srgbClr val="FFCCFF"/>
          </a:solidFill>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altLang="ja-JP" sz="2000" b="1" dirty="0" err="1">
                <a:solidFill>
                  <a:schemeClr val="tx1"/>
                </a:solidFill>
                <a:latin typeface="Meiryo UI" pitchFamily="50" charset="-128"/>
                <a:ea typeface="Meiryo UI" pitchFamily="50" charset="-128"/>
                <a:cs typeface="Meiryo UI" pitchFamily="50" charset="-128"/>
              </a:rPr>
              <a:t>WinActor×AI-OCR</a:t>
            </a:r>
            <a:r>
              <a:rPr lang="ja-JP" altLang="en-US" sz="2000" b="1" dirty="0">
                <a:solidFill>
                  <a:schemeClr val="tx1"/>
                </a:solidFill>
                <a:latin typeface="Meiryo UI" pitchFamily="50" charset="-128"/>
                <a:ea typeface="Meiryo UI" pitchFamily="50" charset="-128"/>
                <a:cs typeface="Meiryo UI" pitchFamily="50" charset="-128"/>
              </a:rPr>
              <a:t>製品を活用</a:t>
            </a: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18" name="下矢印 17"/>
          <p:cNvSpPr/>
          <p:nvPr/>
        </p:nvSpPr>
        <p:spPr>
          <a:xfrm rot="16200000">
            <a:off x="1912432" y="5275502"/>
            <a:ext cx="588428" cy="490492"/>
          </a:xfrm>
          <a:prstGeom prst="downArrow">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sz="3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39506" y="6089711"/>
            <a:ext cx="2025158"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大量の紙書類を受領</a:t>
            </a:r>
          </a:p>
        </p:txBody>
      </p:sp>
      <p:sp>
        <p:nvSpPr>
          <p:cNvPr id="20" name="テキスト ボックス 19"/>
          <p:cNvSpPr txBox="1"/>
          <p:nvPr/>
        </p:nvSpPr>
        <p:spPr>
          <a:xfrm>
            <a:off x="6283461" y="5962457"/>
            <a:ext cx="1807707" cy="461665"/>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作成した取込データを</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システムへロボット入力</a:t>
            </a:r>
          </a:p>
        </p:txBody>
      </p:sp>
      <p:sp>
        <p:nvSpPr>
          <p:cNvPr id="21" name="下矢印 20"/>
          <p:cNvSpPr/>
          <p:nvPr/>
        </p:nvSpPr>
        <p:spPr>
          <a:xfrm rot="16200000">
            <a:off x="5735854" y="5275047"/>
            <a:ext cx="588428" cy="490492"/>
          </a:xfrm>
          <a:prstGeom prst="downArrow">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sz="3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89306" y="5964409"/>
            <a:ext cx="2803855" cy="461665"/>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AI-OCR</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製品で紙書類の内容を</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データ化</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&amp;</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システムへの取込データ作成</a:t>
            </a:r>
          </a:p>
        </p:txBody>
      </p:sp>
      <p:sp>
        <p:nvSpPr>
          <p:cNvPr id="23" name="テキスト ボックス 22"/>
          <p:cNvSpPr txBox="1"/>
          <p:nvPr/>
        </p:nvSpPr>
        <p:spPr>
          <a:xfrm>
            <a:off x="463704" y="741608"/>
            <a:ext cx="8911350"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従来の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OCR</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AI</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の学習機能を持たせることで、</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OCR</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の精度を高めることが可能</a:t>
            </a:r>
          </a:p>
        </p:txBody>
      </p:sp>
      <p:pic>
        <p:nvPicPr>
          <p:cNvPr id="24" name="Picture 10" descr="https://1.bp.blogspot.com/-v-UKcyhQ6Dw/VOsJhzAlK0I/AAAAAAAArpI/AD1q3yy-dmY/s800/syorui_yamadum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085" y="1900390"/>
            <a:ext cx="1380138" cy="12384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s://1.bp.blogspot.com/-v-UKcyhQ6Dw/VOsJhzAlK0I/AAAAAAAArpI/AD1q3yy-dmY/s800/syorui_yamadum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8" y="4880868"/>
            <a:ext cx="1369797" cy="1229213"/>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2385095" y="5984982"/>
            <a:ext cx="1127934" cy="461665"/>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入力担当者に</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書類を渡す</a:t>
            </a:r>
          </a:p>
        </p:txBody>
      </p:sp>
      <p:pic>
        <p:nvPicPr>
          <p:cNvPr id="29" name="Picture 22" descr="https://3.bp.blogspot.com/-33bVRe5-DUw/VCOJYSyroRI/AAAAAAAAmwg/citlLw6ke7U/s800/isogashii_ma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256" y="1756374"/>
            <a:ext cx="1509248" cy="1350797"/>
          </a:xfrm>
          <a:prstGeom prst="rect">
            <a:avLst/>
          </a:prstGeom>
          <a:noFill/>
          <a:extLst>
            <a:ext uri="{909E8E84-426E-40DD-AFC4-6F175D3DCCD1}">
              <a14:hiddenFill xmlns:a14="http://schemas.microsoft.com/office/drawing/2010/main">
                <a:solidFill>
                  <a:srgbClr val="FFFFFF"/>
                </a:solidFill>
              </a14:hiddenFill>
            </a:ext>
          </a:extLst>
        </p:spPr>
      </p:pic>
      <p:sp>
        <p:nvSpPr>
          <p:cNvPr id="30" name="下矢印 29"/>
          <p:cNvSpPr/>
          <p:nvPr/>
        </p:nvSpPr>
        <p:spPr>
          <a:xfrm rot="16200000">
            <a:off x="3351835" y="5244299"/>
            <a:ext cx="588428" cy="494373"/>
          </a:xfrm>
          <a:prstGeom prst="downArrow">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sz="35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7238149" y="1735981"/>
            <a:ext cx="1933050" cy="1558428"/>
            <a:chOff x="6540700" y="2392591"/>
            <a:chExt cx="2375678" cy="1558428"/>
          </a:xfrm>
        </p:grpSpPr>
        <p:pic>
          <p:nvPicPr>
            <p:cNvPr id="32" name="Picture 30" descr="https://illustimage.com/photo/dl/2133.png?201612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0700" y="2392591"/>
              <a:ext cx="2375678" cy="1558428"/>
            </a:xfrm>
            <a:prstGeom prst="rect">
              <a:avLst/>
            </a:prstGeom>
            <a:noFill/>
            <a:extLst>
              <a:ext uri="{909E8E84-426E-40DD-AFC4-6F175D3DCCD1}">
                <a14:hiddenFill xmlns:a14="http://schemas.microsoft.com/office/drawing/2010/main">
                  <a:solidFill>
                    <a:srgbClr val="FFFFFF"/>
                  </a:solidFill>
                </a14:hiddenFill>
              </a:ext>
            </a:extLst>
          </p:spPr>
        </p:pic>
        <p:sp>
          <p:nvSpPr>
            <p:cNvPr id="33" name="円/楕円 62"/>
            <p:cNvSpPr/>
            <p:nvPr/>
          </p:nvSpPr>
          <p:spPr>
            <a:xfrm>
              <a:off x="6654653" y="2914307"/>
              <a:ext cx="2021164" cy="491551"/>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3300"/>
                  </a:solidFill>
                  <a:latin typeface="HG行書体" panose="03000609000000000000" pitchFamily="65" charset="-128"/>
                  <a:ea typeface="HG行書体" panose="03000609000000000000" pitchFamily="65" charset="-128"/>
                  <a:cs typeface="Meiryo UI" panose="020B0604030504040204" pitchFamily="50" charset="-128"/>
                </a:rPr>
                <a:t>稼働増</a:t>
              </a:r>
            </a:p>
          </p:txBody>
        </p:sp>
      </p:grpSp>
      <p:pic>
        <p:nvPicPr>
          <p:cNvPr id="35" name="Picture 2" descr="RPA（ロボット構築）にプログラミングの知識は必要？不要？｜もりさん ...">
            <a:extLst>
              <a:ext uri="{FF2B5EF4-FFF2-40B4-BE49-F238E27FC236}">
                <a16:creationId xmlns:a16="http://schemas.microsoft.com/office/drawing/2014/main" id="{B2EAFDF8-F094-403E-8427-F5B945F9F7C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622" r="16024"/>
          <a:stretch/>
        </p:blipFill>
        <p:spPr bwMode="auto">
          <a:xfrm>
            <a:off x="6275314" y="4937330"/>
            <a:ext cx="1299734" cy="1040365"/>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265016" y="170389"/>
            <a:ext cx="6403257" cy="461647"/>
          </a:xfrm>
          <a:prstGeom prst="rect">
            <a:avLst/>
          </a:prstGeom>
          <a:noFill/>
        </p:spPr>
        <p:txBody>
          <a:bodyPr wrap="none" lIns="91423" tIns="45711" rIns="91423" bIns="45711" rtlCol="0">
            <a:spAutoFit/>
          </a:bodyPr>
          <a:lstStyle/>
          <a:p>
            <a:r>
              <a:rPr lang="en-US" altLang="ja-JP" sz="2400" b="1" dirty="0" err="1">
                <a:latin typeface="Meiryo UI" panose="020B0604030504040204" pitchFamily="50" charset="-128"/>
                <a:ea typeface="Meiryo UI" panose="020B0604030504040204" pitchFamily="50" charset="-128"/>
                <a:cs typeface="Meiryo UI" panose="020B0604030504040204" pitchFamily="50" charset="-128"/>
              </a:rPr>
              <a:t>WinActor×AI-OCR</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活用の「</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Before</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After</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6100" y="5300911"/>
            <a:ext cx="1535740" cy="348184"/>
          </a:xfrm>
          <a:prstGeom prst="rect">
            <a:avLst/>
          </a:prstGeom>
        </p:spPr>
      </p:pic>
      <p:pic>
        <p:nvPicPr>
          <p:cNvPr id="37" name="図 36">
            <a:extLst>
              <a:ext uri="{FF2B5EF4-FFF2-40B4-BE49-F238E27FC236}">
                <a16:creationId xmlns:a16="http://schemas.microsoft.com/office/drawing/2014/main" id="{3040028C-0E27-49E8-BFE8-78709B3E7637}"/>
              </a:ext>
            </a:extLst>
          </p:cNvPr>
          <p:cNvPicPr>
            <a:picLocks noChangeAspect="1"/>
          </p:cNvPicPr>
          <p:nvPr/>
        </p:nvPicPr>
        <p:blipFill>
          <a:blip r:embed="rId10"/>
          <a:stretch>
            <a:fillRect/>
          </a:stretch>
        </p:blipFill>
        <p:spPr>
          <a:xfrm>
            <a:off x="2742345" y="1872909"/>
            <a:ext cx="1560163" cy="1215285"/>
          </a:xfrm>
          <a:prstGeom prst="rect">
            <a:avLst/>
          </a:prstGeom>
        </p:spPr>
      </p:pic>
      <p:sp>
        <p:nvSpPr>
          <p:cNvPr id="3" name="スライド番号プレースホルダー 2">
            <a:extLst>
              <a:ext uri="{FF2B5EF4-FFF2-40B4-BE49-F238E27FC236}">
                <a16:creationId xmlns:a16="http://schemas.microsoft.com/office/drawing/2014/main" id="{13EF67B8-8E38-4563-24C5-77A0C43E7681}"/>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13</a:t>
            </a:fld>
            <a:endParaRPr lang="ja-JP" altLang="en-US" dirty="0">
              <a:solidFill>
                <a:prstClr val="black"/>
              </a:solidFill>
            </a:endParaRPr>
          </a:p>
        </p:txBody>
      </p:sp>
    </p:spTree>
    <p:extLst>
      <p:ext uri="{BB962C8B-B14F-4D97-AF65-F5344CB8AC3E}">
        <p14:creationId xmlns:p14="http://schemas.microsoft.com/office/powerpoint/2010/main" val="251192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768E77-AC8C-2BEA-E128-607AFE92C5A2}"/>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14</a:t>
            </a:fld>
            <a:endParaRPr lang="ja-JP" altLang="en-US" dirty="0">
              <a:solidFill>
                <a:prstClr val="black"/>
              </a:solidFill>
            </a:endParaRPr>
          </a:p>
        </p:txBody>
      </p:sp>
      <p:sp>
        <p:nvSpPr>
          <p:cNvPr id="2" name="タイトル 1">
            <a:extLst>
              <a:ext uri="{FF2B5EF4-FFF2-40B4-BE49-F238E27FC236}">
                <a16:creationId xmlns:a16="http://schemas.microsoft.com/office/drawing/2014/main" id="{DEAFDFFB-92DE-41C1-A738-492DFD2BFA3D}"/>
              </a:ext>
            </a:extLst>
          </p:cNvPr>
          <p:cNvSpPr>
            <a:spLocks noGrp="1"/>
          </p:cNvSpPr>
          <p:nvPr>
            <p:ph type="title" idx="4294967295"/>
          </p:nvPr>
        </p:nvSpPr>
        <p:spPr>
          <a:xfrm>
            <a:off x="0" y="176213"/>
            <a:ext cx="8755063" cy="417512"/>
          </a:xfrm>
        </p:spPr>
        <p:txBody>
          <a:bodyPr>
            <a:normAutofit fontScale="90000"/>
          </a:bodyPr>
          <a:lstStyle/>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その他サービス</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さまざまソリューションをご提供</a:t>
            </a:r>
            <a:endParaRPr kumimoji="1" lang="ja-JP" altLang="en-US" sz="2400" b="1"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69475045-F15D-417C-8DC4-EC37300F8B8B}"/>
              </a:ext>
            </a:extLst>
          </p:cNvPr>
          <p:cNvSpPr txBox="1">
            <a:spLocks/>
          </p:cNvSpPr>
          <p:nvPr/>
        </p:nvSpPr>
        <p:spPr>
          <a:xfrm>
            <a:off x="484632" y="692696"/>
            <a:ext cx="8778240" cy="720080"/>
          </a:xfrm>
          <a:prstGeom prst="rect">
            <a:avLst/>
          </a:prstGeom>
        </p:spPr>
        <p:txBody>
          <a:bodyPr>
            <a:noAutofit/>
          </a:bodyPr>
          <a:lstStyle>
            <a:lvl1pPr marL="342896" indent="-342896" algn="l" rtl="0" eaLnBrk="0" fontAlgn="base" hangingPunct="0">
              <a:spcBef>
                <a:spcPct val="20000"/>
              </a:spcBef>
              <a:spcAft>
                <a:spcPct val="0"/>
              </a:spcAft>
              <a:buChar char="•"/>
              <a:defRPr kumimoji="1">
                <a:solidFill>
                  <a:schemeClr val="tx1"/>
                </a:solidFill>
                <a:latin typeface="+mn-lt"/>
                <a:ea typeface="+mn-ea"/>
                <a:cs typeface="+mn-cs"/>
              </a:defRPr>
            </a:lvl1pPr>
            <a:lvl2pPr marL="742941" indent="-285746" algn="l" rtl="0" eaLnBrk="0" fontAlgn="base" hangingPunct="0">
              <a:spcBef>
                <a:spcPct val="20000"/>
              </a:spcBef>
              <a:spcAft>
                <a:spcPct val="0"/>
              </a:spcAft>
              <a:buChar char="–"/>
              <a:defRPr kumimoji="1">
                <a:solidFill>
                  <a:schemeClr val="tx1"/>
                </a:solidFill>
                <a:latin typeface="+mn-lt"/>
                <a:ea typeface="+mn-ea"/>
              </a:defRPr>
            </a:lvl2pPr>
            <a:lvl3pPr marL="1142987" indent="-228597" algn="l" rtl="0" eaLnBrk="0" fontAlgn="base" hangingPunct="0">
              <a:spcBef>
                <a:spcPct val="20000"/>
              </a:spcBef>
              <a:spcAft>
                <a:spcPct val="0"/>
              </a:spcAft>
              <a:buChar char="•"/>
              <a:defRPr kumimoji="1">
                <a:solidFill>
                  <a:schemeClr val="tx1"/>
                </a:solidFill>
                <a:latin typeface="+mn-lt"/>
                <a:ea typeface="+mn-ea"/>
              </a:defRPr>
            </a:lvl3pPr>
            <a:lvl4pPr marL="1600181" indent="-228597" algn="l" rtl="0" eaLnBrk="0" fontAlgn="base" hangingPunct="0">
              <a:spcBef>
                <a:spcPct val="20000"/>
              </a:spcBef>
              <a:spcAft>
                <a:spcPct val="0"/>
              </a:spcAft>
              <a:buChar char="–"/>
              <a:defRPr kumimoji="1">
                <a:solidFill>
                  <a:schemeClr val="tx1"/>
                </a:solidFill>
                <a:latin typeface="+mn-lt"/>
                <a:ea typeface="+mn-ea"/>
              </a:defRPr>
            </a:lvl4pPr>
            <a:lvl5pPr marL="2057376" indent="-228597" algn="l" rtl="0" eaLnBrk="0" fontAlgn="base" hangingPunct="0">
              <a:spcBef>
                <a:spcPct val="20000"/>
              </a:spcBef>
              <a:spcAft>
                <a:spcPct val="0"/>
              </a:spcAft>
              <a:buChar char="»"/>
              <a:defRPr kumimoji="1">
                <a:solidFill>
                  <a:schemeClr val="tx1"/>
                </a:solidFill>
                <a:latin typeface="+mn-lt"/>
                <a:ea typeface="+mn-ea"/>
              </a:defRPr>
            </a:lvl5pPr>
            <a:lvl6pPr marL="2514570" indent="-228597" algn="l" rtl="0" fontAlgn="base">
              <a:spcBef>
                <a:spcPct val="20000"/>
              </a:spcBef>
              <a:spcAft>
                <a:spcPct val="0"/>
              </a:spcAft>
              <a:buChar char="»"/>
              <a:defRPr kumimoji="1">
                <a:solidFill>
                  <a:schemeClr val="tx1"/>
                </a:solidFill>
                <a:latin typeface="+mn-lt"/>
                <a:ea typeface="+mn-ea"/>
              </a:defRPr>
            </a:lvl6pPr>
            <a:lvl7pPr marL="2971766" indent="-228597" algn="l" rtl="0" fontAlgn="base">
              <a:spcBef>
                <a:spcPct val="20000"/>
              </a:spcBef>
              <a:spcAft>
                <a:spcPct val="0"/>
              </a:spcAft>
              <a:buChar char="»"/>
              <a:defRPr kumimoji="1">
                <a:solidFill>
                  <a:schemeClr val="tx1"/>
                </a:solidFill>
                <a:latin typeface="+mn-lt"/>
                <a:ea typeface="+mn-ea"/>
              </a:defRPr>
            </a:lvl7pPr>
            <a:lvl8pPr marL="3428960" indent="-228597" algn="l" rtl="0" fontAlgn="base">
              <a:spcBef>
                <a:spcPct val="20000"/>
              </a:spcBef>
              <a:spcAft>
                <a:spcPct val="0"/>
              </a:spcAft>
              <a:buChar char="»"/>
              <a:defRPr kumimoji="1">
                <a:solidFill>
                  <a:schemeClr val="tx1"/>
                </a:solidFill>
                <a:latin typeface="+mn-lt"/>
                <a:ea typeface="+mn-ea"/>
              </a:defRPr>
            </a:lvl8pPr>
            <a:lvl9pPr marL="3886155" indent="-228597" algn="l" rtl="0" fontAlgn="base">
              <a:spcBef>
                <a:spcPct val="20000"/>
              </a:spcBef>
              <a:spcAft>
                <a:spcPct val="0"/>
              </a:spcAft>
              <a:buChar char="»"/>
              <a:defRPr kumimoji="1">
                <a:solidFill>
                  <a:schemeClr val="tx1"/>
                </a:solidFill>
                <a:latin typeface="+mn-lt"/>
                <a:ea typeface="+mn-ea"/>
              </a:defRPr>
            </a:lvl9pPr>
          </a:lstStyle>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従業員が実施する業務では、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RPA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化に向く</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作業以外に</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RPA</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では解決できないさまざまな業務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があります。弊社グループではそれらの業務に対しても、さまざまなソリューションのご提供が可能です。</a:t>
            </a:r>
          </a:p>
        </p:txBody>
      </p:sp>
      <p:grpSp>
        <p:nvGrpSpPr>
          <p:cNvPr id="39" name="グループ化 38">
            <a:extLst>
              <a:ext uri="{FF2B5EF4-FFF2-40B4-BE49-F238E27FC236}">
                <a16:creationId xmlns:a16="http://schemas.microsoft.com/office/drawing/2014/main" id="{ECCB35CC-B472-4685-BBE2-C0BED7841D56}"/>
              </a:ext>
            </a:extLst>
          </p:cNvPr>
          <p:cNvGrpSpPr/>
          <p:nvPr/>
        </p:nvGrpSpPr>
        <p:grpSpPr>
          <a:xfrm>
            <a:off x="1167451" y="2039611"/>
            <a:ext cx="2849841" cy="914400"/>
            <a:chOff x="1301346" y="2039611"/>
            <a:chExt cx="2849841" cy="914400"/>
          </a:xfrm>
        </p:grpSpPr>
        <p:pic>
          <p:nvPicPr>
            <p:cNvPr id="14" name="グラフィックス 13" descr="コール センター">
              <a:extLst>
                <a:ext uri="{FF2B5EF4-FFF2-40B4-BE49-F238E27FC236}">
                  <a16:creationId xmlns:a16="http://schemas.microsoft.com/office/drawing/2014/main" id="{F7A0C4DB-7EDB-48A0-981F-A5E342E575F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01346" y="2039611"/>
              <a:ext cx="914400" cy="914400"/>
            </a:xfrm>
            <a:prstGeom prst="rect">
              <a:avLst/>
            </a:prstGeom>
          </p:spPr>
        </p:pic>
        <p:sp>
          <p:nvSpPr>
            <p:cNvPr id="18" name="テキスト ボックス 17">
              <a:extLst>
                <a:ext uri="{FF2B5EF4-FFF2-40B4-BE49-F238E27FC236}">
                  <a16:creationId xmlns:a16="http://schemas.microsoft.com/office/drawing/2014/main" id="{C56F20F0-2096-49A8-940B-0E0DFF61774F}"/>
                </a:ext>
              </a:extLst>
            </p:cNvPr>
            <p:cNvSpPr txBox="1"/>
            <p:nvPr/>
          </p:nvSpPr>
          <p:spPr>
            <a:xfrm>
              <a:off x="2263196" y="2235201"/>
              <a:ext cx="1887991"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・お問い合わせ対応</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・テレアポ</a:t>
              </a:r>
              <a:endParaRPr lang="en-US" altLang="ja-JP" sz="1400" dirty="0">
                <a:latin typeface="Meiryo UI" panose="020B0604030504040204" pitchFamily="50" charset="-128"/>
                <a:ea typeface="Meiryo UI" panose="020B0604030504040204" pitchFamily="50" charset="-128"/>
              </a:endParaRPr>
            </a:p>
          </p:txBody>
        </p:sp>
      </p:grpSp>
      <p:grpSp>
        <p:nvGrpSpPr>
          <p:cNvPr id="38" name="グループ化 37">
            <a:extLst>
              <a:ext uri="{FF2B5EF4-FFF2-40B4-BE49-F238E27FC236}">
                <a16:creationId xmlns:a16="http://schemas.microsoft.com/office/drawing/2014/main" id="{4DCB541D-A2AD-436C-95DA-BCED329D76D2}"/>
              </a:ext>
            </a:extLst>
          </p:cNvPr>
          <p:cNvGrpSpPr/>
          <p:nvPr/>
        </p:nvGrpSpPr>
        <p:grpSpPr>
          <a:xfrm>
            <a:off x="1072177" y="3583926"/>
            <a:ext cx="3040389" cy="1193270"/>
            <a:chOff x="1110798" y="3263413"/>
            <a:chExt cx="3040389" cy="1193270"/>
          </a:xfrm>
        </p:grpSpPr>
        <p:sp>
          <p:nvSpPr>
            <p:cNvPr id="19" name="テキスト ボックス 18">
              <a:extLst>
                <a:ext uri="{FF2B5EF4-FFF2-40B4-BE49-F238E27FC236}">
                  <a16:creationId xmlns:a16="http://schemas.microsoft.com/office/drawing/2014/main" id="{6BAF51FC-64D4-4535-8072-3FCFFBEE9B77}"/>
                </a:ext>
              </a:extLst>
            </p:cNvPr>
            <p:cNvSpPr txBox="1"/>
            <p:nvPr/>
          </p:nvSpPr>
          <p:spPr>
            <a:xfrm>
              <a:off x="2263196" y="3706160"/>
              <a:ext cx="1887991"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・分析業務</a:t>
              </a:r>
              <a:endParaRPr lang="en-US" altLang="ja-JP" sz="1400" dirty="0">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56A5334D-D9D8-4948-AD96-3C9D89DF6C73}"/>
                </a:ext>
              </a:extLst>
            </p:cNvPr>
            <p:cNvGrpSpPr/>
            <p:nvPr/>
          </p:nvGrpSpPr>
          <p:grpSpPr>
            <a:xfrm>
              <a:off x="1110798" y="3263413"/>
              <a:ext cx="1295496" cy="1193270"/>
              <a:chOff x="1110798" y="3212666"/>
              <a:chExt cx="1295496" cy="1193270"/>
            </a:xfrm>
          </p:grpSpPr>
          <p:pic>
            <p:nvPicPr>
              <p:cNvPr id="10" name="グラフィックス 9" descr="統計">
                <a:extLst>
                  <a:ext uri="{FF2B5EF4-FFF2-40B4-BE49-F238E27FC236}">
                    <a16:creationId xmlns:a16="http://schemas.microsoft.com/office/drawing/2014/main" id="{8C1D50A6-8653-4D29-9E41-565618DA6D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0798" y="3212666"/>
                <a:ext cx="755703" cy="755703"/>
              </a:xfrm>
              <a:prstGeom prst="rect">
                <a:avLst/>
              </a:prstGeom>
            </p:spPr>
          </p:pic>
          <p:pic>
            <p:nvPicPr>
              <p:cNvPr id="23" name="グラフィックス 22" descr="棒グラフ (下降)">
                <a:extLst>
                  <a:ext uri="{FF2B5EF4-FFF2-40B4-BE49-F238E27FC236}">
                    <a16:creationId xmlns:a16="http://schemas.microsoft.com/office/drawing/2014/main" id="{68CDE4CF-D62F-428D-82F8-6553E7E18DF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50591" y="3650233"/>
                <a:ext cx="755703" cy="755703"/>
              </a:xfrm>
              <a:prstGeom prst="rect">
                <a:avLst/>
              </a:prstGeom>
            </p:spPr>
          </p:pic>
        </p:grpSp>
      </p:grpSp>
      <p:grpSp>
        <p:nvGrpSpPr>
          <p:cNvPr id="36" name="グループ化 35">
            <a:extLst>
              <a:ext uri="{FF2B5EF4-FFF2-40B4-BE49-F238E27FC236}">
                <a16:creationId xmlns:a16="http://schemas.microsoft.com/office/drawing/2014/main" id="{2F56811C-E724-416E-BD62-ED41062FA79F}"/>
              </a:ext>
            </a:extLst>
          </p:cNvPr>
          <p:cNvGrpSpPr/>
          <p:nvPr/>
        </p:nvGrpSpPr>
        <p:grpSpPr>
          <a:xfrm>
            <a:off x="1080553" y="5407110"/>
            <a:ext cx="3023637" cy="914400"/>
            <a:chOff x="1127550" y="5407110"/>
            <a:chExt cx="3023637" cy="914400"/>
          </a:xfrm>
        </p:grpSpPr>
        <p:grpSp>
          <p:nvGrpSpPr>
            <p:cNvPr id="17" name="グループ化 16">
              <a:extLst>
                <a:ext uri="{FF2B5EF4-FFF2-40B4-BE49-F238E27FC236}">
                  <a16:creationId xmlns:a16="http://schemas.microsoft.com/office/drawing/2014/main" id="{AFB267EA-F6AC-451D-AF83-5BC19BCC1589}"/>
                </a:ext>
              </a:extLst>
            </p:cNvPr>
            <p:cNvGrpSpPr/>
            <p:nvPr/>
          </p:nvGrpSpPr>
          <p:grpSpPr>
            <a:xfrm>
              <a:off x="1127550" y="5407110"/>
              <a:ext cx="1261993" cy="914400"/>
              <a:chOff x="1178764" y="3545915"/>
              <a:chExt cx="1261993" cy="914400"/>
            </a:xfrm>
          </p:grpSpPr>
          <p:pic>
            <p:nvPicPr>
              <p:cNvPr id="12" name="グラフィックス 11" descr="ドキュメント">
                <a:extLst>
                  <a:ext uri="{FF2B5EF4-FFF2-40B4-BE49-F238E27FC236}">
                    <a16:creationId xmlns:a16="http://schemas.microsoft.com/office/drawing/2014/main" id="{091D8C6C-7419-4E6F-AEF0-A2D85993849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78764" y="3545915"/>
                <a:ext cx="516155" cy="516155"/>
              </a:xfrm>
              <a:prstGeom prst="rect">
                <a:avLst/>
              </a:prstGeom>
            </p:spPr>
          </p:pic>
          <p:pic>
            <p:nvPicPr>
              <p:cNvPr id="16" name="グラフィックス 15" descr="郵便受け">
                <a:extLst>
                  <a:ext uri="{FF2B5EF4-FFF2-40B4-BE49-F238E27FC236}">
                    <a16:creationId xmlns:a16="http://schemas.microsoft.com/office/drawing/2014/main" id="{381EAC01-5317-4E9A-9817-310F3B6DF51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526357" y="3545915"/>
                <a:ext cx="914400" cy="914400"/>
              </a:xfrm>
              <a:prstGeom prst="rect">
                <a:avLst/>
              </a:prstGeom>
            </p:spPr>
          </p:pic>
        </p:grpSp>
        <p:sp>
          <p:nvSpPr>
            <p:cNvPr id="25" name="テキスト ボックス 24">
              <a:extLst>
                <a:ext uri="{FF2B5EF4-FFF2-40B4-BE49-F238E27FC236}">
                  <a16:creationId xmlns:a16="http://schemas.microsoft.com/office/drawing/2014/main" id="{FB6537FF-394E-4AD8-9EE8-C45723620F1D}"/>
                </a:ext>
              </a:extLst>
            </p:cNvPr>
            <p:cNvSpPr txBox="1"/>
            <p:nvPr/>
          </p:nvSpPr>
          <p:spPr>
            <a:xfrm>
              <a:off x="2263196" y="5602700"/>
              <a:ext cx="1887991"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・郵送業務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・申請受付業務</a:t>
              </a:r>
              <a:endParaRPr lang="en-US" altLang="ja-JP" sz="1400" dirty="0">
                <a:latin typeface="Meiryo UI" panose="020B0604030504040204" pitchFamily="50" charset="-128"/>
                <a:ea typeface="Meiryo UI" panose="020B0604030504040204" pitchFamily="50" charset="-128"/>
              </a:endParaRPr>
            </a:p>
          </p:txBody>
        </p:sp>
      </p:grpSp>
      <p:cxnSp>
        <p:nvCxnSpPr>
          <p:cNvPr id="30" name="直線コネクタ 29">
            <a:extLst>
              <a:ext uri="{FF2B5EF4-FFF2-40B4-BE49-F238E27FC236}">
                <a16:creationId xmlns:a16="http://schemas.microsoft.com/office/drawing/2014/main" id="{7F0D6760-0681-4D9C-8BA9-2C2AA218A998}"/>
              </a:ext>
            </a:extLst>
          </p:cNvPr>
          <p:cNvCxnSpPr/>
          <p:nvPr/>
        </p:nvCxnSpPr>
        <p:spPr bwMode="auto">
          <a:xfrm>
            <a:off x="1014745" y="1913641"/>
            <a:ext cx="3155253" cy="0"/>
          </a:xfrm>
          <a:prstGeom prst="line">
            <a:avLst/>
          </a:prstGeom>
          <a:solidFill>
            <a:srgbClr val="FFCCFF"/>
          </a:solidFill>
          <a:ln w="3810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a:extLst>
              <a:ext uri="{FF2B5EF4-FFF2-40B4-BE49-F238E27FC236}">
                <a16:creationId xmlns:a16="http://schemas.microsoft.com/office/drawing/2014/main" id="{53139028-9BDC-419B-8613-4D5EEE3A595D}"/>
              </a:ext>
            </a:extLst>
          </p:cNvPr>
          <p:cNvSpPr txBox="1"/>
          <p:nvPr/>
        </p:nvSpPr>
        <p:spPr>
          <a:xfrm>
            <a:off x="987477" y="1527141"/>
            <a:ext cx="3209788" cy="369332"/>
          </a:xfrm>
          <a:prstGeom prst="rect">
            <a:avLst/>
          </a:prstGeom>
          <a:no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RPA</a:t>
            </a:r>
            <a:r>
              <a:rPr kumimoji="1" lang="ja-JP" altLang="en-US" dirty="0">
                <a:latin typeface="Meiryo UI" panose="020B0604030504040204" pitchFamily="50" charset="-128"/>
                <a:ea typeface="Meiryo UI" panose="020B0604030504040204" pitchFamily="50" charset="-128"/>
              </a:rPr>
              <a:t>以外の業務</a:t>
            </a:r>
          </a:p>
        </p:txBody>
      </p:sp>
      <p:pic>
        <p:nvPicPr>
          <p:cNvPr id="32" name="図 31">
            <a:extLst>
              <a:ext uri="{FF2B5EF4-FFF2-40B4-BE49-F238E27FC236}">
                <a16:creationId xmlns:a16="http://schemas.microsoft.com/office/drawing/2014/main" id="{FE521511-76CB-4B18-B105-1A82A7406D2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373309" y="3644249"/>
            <a:ext cx="1233085" cy="726182"/>
          </a:xfrm>
          <a:prstGeom prst="rect">
            <a:avLst/>
          </a:prstGeom>
          <a:ln>
            <a:solidFill>
              <a:schemeClr val="bg1">
                <a:lumMod val="75000"/>
              </a:schemeClr>
            </a:solidFill>
          </a:ln>
        </p:spPr>
      </p:pic>
      <p:sp>
        <p:nvSpPr>
          <p:cNvPr id="33" name="円柱 32">
            <a:extLst>
              <a:ext uri="{FF2B5EF4-FFF2-40B4-BE49-F238E27FC236}">
                <a16:creationId xmlns:a16="http://schemas.microsoft.com/office/drawing/2014/main" id="{DD325B39-F3BF-401F-B1A3-A6F8A5353998}"/>
              </a:ext>
            </a:extLst>
          </p:cNvPr>
          <p:cNvSpPr/>
          <p:nvPr/>
        </p:nvSpPr>
        <p:spPr bwMode="auto">
          <a:xfrm>
            <a:off x="6316593" y="2726681"/>
            <a:ext cx="936104" cy="619755"/>
          </a:xfrm>
          <a:prstGeom prst="can">
            <a:avLst/>
          </a:prstGeom>
          <a:solidFill>
            <a:schemeClr val="accent2"/>
          </a:solidFill>
          <a:ln w="19050" cap="flat" cmpd="sng" algn="ctr">
            <a:solidFill>
              <a:schemeClr val="accent6">
                <a:lumMod val="20000"/>
                <a:lumOff val="80000"/>
              </a:schemeClr>
            </a:solidFill>
            <a:prstDash val="solid"/>
            <a:miter lim="800000"/>
          </a:ln>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FAQ</a:t>
            </a:r>
            <a:endParaRPr kumimoji="0" lang="ja-JP" altLang="en-US" sz="1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Picture 10" descr="http://2.bp.blogspot.com/-S1ZjkYqOjao/VRThOl3ijqI/AAAAAAAAscM/t8YbA6CV5d0/s800/job_telephone_operator.png">
            <a:extLst>
              <a:ext uri="{FF2B5EF4-FFF2-40B4-BE49-F238E27FC236}">
                <a16:creationId xmlns:a16="http://schemas.microsoft.com/office/drawing/2014/main" id="{DE93DA08-969B-4660-9849-C8BEBB3F8604}"/>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351180" y="1711807"/>
            <a:ext cx="1013991" cy="11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a:extLst>
              <a:ext uri="{FF2B5EF4-FFF2-40B4-BE49-F238E27FC236}">
                <a16:creationId xmlns:a16="http://schemas.microsoft.com/office/drawing/2014/main" id="{FD4FA3BD-BFB0-48F6-8815-F28951B79AA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989852" y="4359757"/>
            <a:ext cx="1864350" cy="738665"/>
          </a:xfrm>
          <a:prstGeom prst="rect">
            <a:avLst/>
          </a:prstGeom>
          <a:ln>
            <a:solidFill>
              <a:schemeClr val="bg1">
                <a:lumMod val="75000"/>
              </a:schemeClr>
            </a:solidFill>
          </a:ln>
        </p:spPr>
      </p:pic>
      <p:sp>
        <p:nvSpPr>
          <p:cNvPr id="40" name="矢印: 左 39">
            <a:extLst>
              <a:ext uri="{FF2B5EF4-FFF2-40B4-BE49-F238E27FC236}">
                <a16:creationId xmlns:a16="http://schemas.microsoft.com/office/drawing/2014/main" id="{43C18757-D8D1-4424-86E4-A849211EBB6F}"/>
              </a:ext>
            </a:extLst>
          </p:cNvPr>
          <p:cNvSpPr/>
          <p:nvPr/>
        </p:nvSpPr>
        <p:spPr bwMode="auto">
          <a:xfrm>
            <a:off x="4132550" y="2360117"/>
            <a:ext cx="2118209" cy="357367"/>
          </a:xfrm>
          <a:prstGeom prst="leftArrow">
            <a:avLst/>
          </a:prstGeom>
          <a:solidFill>
            <a:schemeClr val="bg1">
              <a:lumMod val="7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3F0B2691-7953-47CE-B788-9E877A427AA9}"/>
              </a:ext>
            </a:extLst>
          </p:cNvPr>
          <p:cNvSpPr txBox="1"/>
          <p:nvPr/>
        </p:nvSpPr>
        <p:spPr>
          <a:xfrm>
            <a:off x="4372615" y="2027452"/>
            <a:ext cx="2086248" cy="415498"/>
          </a:xfrm>
          <a:prstGeom prst="rect">
            <a:avLst/>
          </a:prstGeom>
          <a:noFill/>
        </p:spPr>
        <p:txBody>
          <a:bodyPr wrap="square" rtlCol="0">
            <a:spAutoFit/>
          </a:bodyPr>
          <a:lstStyle/>
          <a:p>
            <a:r>
              <a:rPr kumimoji="1" lang="en-US" altLang="ja-JP" sz="1050" b="1" dirty="0">
                <a:latin typeface="Meiryo UI" panose="020B0604030504040204" pitchFamily="50" charset="-128"/>
                <a:ea typeface="Meiryo UI" panose="020B0604030504040204" pitchFamily="50" charset="-128"/>
              </a:rPr>
              <a:t>FAQ</a:t>
            </a:r>
            <a:r>
              <a:rPr kumimoji="1" lang="ja-JP" altLang="en-US" sz="1050" b="1" dirty="0">
                <a:latin typeface="Meiryo UI" panose="020B0604030504040204" pitchFamily="50" charset="-128"/>
                <a:ea typeface="Meiryo UI" panose="020B0604030504040204" pitchFamily="50" charset="-128"/>
              </a:rPr>
              <a:t>作成、コンサルティング</a:t>
            </a:r>
            <a:endParaRPr kumimoji="1"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コールセンター代行　　　等</a:t>
            </a:r>
            <a:endParaRPr kumimoji="1" lang="ja-JP" altLang="en-US" sz="1050" b="1" dirty="0">
              <a:latin typeface="Meiryo UI" panose="020B0604030504040204" pitchFamily="50" charset="-128"/>
              <a:ea typeface="Meiryo UI" panose="020B0604030504040204" pitchFamily="50" charset="-128"/>
            </a:endParaRPr>
          </a:p>
        </p:txBody>
      </p:sp>
      <p:sp>
        <p:nvSpPr>
          <p:cNvPr id="42" name="矢印: 左 41">
            <a:extLst>
              <a:ext uri="{FF2B5EF4-FFF2-40B4-BE49-F238E27FC236}">
                <a16:creationId xmlns:a16="http://schemas.microsoft.com/office/drawing/2014/main" id="{A185F466-B4F1-4E88-99C7-27B7419C773F}"/>
              </a:ext>
            </a:extLst>
          </p:cNvPr>
          <p:cNvSpPr/>
          <p:nvPr/>
        </p:nvSpPr>
        <p:spPr bwMode="auto">
          <a:xfrm>
            <a:off x="4132550" y="4038715"/>
            <a:ext cx="2118209" cy="357367"/>
          </a:xfrm>
          <a:prstGeom prst="leftArrow">
            <a:avLst/>
          </a:prstGeom>
          <a:solidFill>
            <a:schemeClr val="bg1">
              <a:lumMod val="7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9EB280C1-F53C-458D-B052-3A7D3FE32B92}"/>
              </a:ext>
            </a:extLst>
          </p:cNvPr>
          <p:cNvSpPr txBox="1"/>
          <p:nvPr/>
        </p:nvSpPr>
        <p:spPr>
          <a:xfrm>
            <a:off x="4307299" y="3721351"/>
            <a:ext cx="2086248" cy="415498"/>
          </a:xfrm>
          <a:prstGeom prst="rect">
            <a:avLst/>
          </a:prstGeom>
          <a:noFill/>
        </p:spPr>
        <p:txBody>
          <a:bodyPr wrap="square" rtlCol="0">
            <a:spAutoFit/>
          </a:bodyPr>
          <a:lstStyle/>
          <a:p>
            <a:r>
              <a:rPr lang="en-US" altLang="ja-JP" sz="1050" b="1" dirty="0">
                <a:latin typeface="Meiryo UI" panose="020B0604030504040204" pitchFamily="50" charset="-128"/>
                <a:ea typeface="Meiryo UI" panose="020B0604030504040204" pitchFamily="50" charset="-128"/>
              </a:rPr>
              <a:t>VOC</a:t>
            </a:r>
            <a:r>
              <a:rPr lang="ja-JP" altLang="en-US" sz="1050" b="1" dirty="0">
                <a:latin typeface="Meiryo UI" panose="020B0604030504040204" pitchFamily="50" charset="-128"/>
                <a:ea typeface="Meiryo UI" panose="020B0604030504040204" pitchFamily="50" charset="-128"/>
              </a:rPr>
              <a:t>分析</a:t>
            </a:r>
            <a:endParaRPr kumimoji="1" lang="en-US" altLang="ja-JP" sz="1050" b="1" dirty="0">
              <a:latin typeface="Meiryo UI" panose="020B0604030504040204" pitchFamily="50" charset="-128"/>
              <a:ea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rPr>
              <a:t>Web</a:t>
            </a:r>
            <a:r>
              <a:rPr lang="ja-JP" altLang="en-US" sz="1050" b="1" dirty="0">
                <a:latin typeface="Meiryo UI" panose="020B0604030504040204" pitchFamily="50" charset="-128"/>
                <a:ea typeface="Meiryo UI" panose="020B0604030504040204" pitchFamily="50" charset="-128"/>
              </a:rPr>
              <a:t>分析　　　等</a:t>
            </a:r>
            <a:endParaRPr kumimoji="1" lang="ja-JP" altLang="en-US" sz="1050" b="1" dirty="0">
              <a:latin typeface="Meiryo UI" panose="020B0604030504040204" pitchFamily="50" charset="-128"/>
              <a:ea typeface="Meiryo UI" panose="020B0604030504040204" pitchFamily="50" charset="-128"/>
            </a:endParaRPr>
          </a:p>
        </p:txBody>
      </p:sp>
      <p:sp>
        <p:nvSpPr>
          <p:cNvPr id="44" name="矢印: 左 43">
            <a:extLst>
              <a:ext uri="{FF2B5EF4-FFF2-40B4-BE49-F238E27FC236}">
                <a16:creationId xmlns:a16="http://schemas.microsoft.com/office/drawing/2014/main" id="{E4FFBD66-4470-40FF-948D-79AAC250282A}"/>
              </a:ext>
            </a:extLst>
          </p:cNvPr>
          <p:cNvSpPr/>
          <p:nvPr/>
        </p:nvSpPr>
        <p:spPr bwMode="auto">
          <a:xfrm>
            <a:off x="4132550" y="5565898"/>
            <a:ext cx="2118209" cy="357367"/>
          </a:xfrm>
          <a:prstGeom prst="leftArrow">
            <a:avLst/>
          </a:prstGeom>
          <a:solidFill>
            <a:schemeClr val="bg1">
              <a:lumMod val="7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56DA7D26-1E95-4127-AC7C-59B0635B987D}"/>
              </a:ext>
            </a:extLst>
          </p:cNvPr>
          <p:cNvSpPr txBox="1"/>
          <p:nvPr/>
        </p:nvSpPr>
        <p:spPr>
          <a:xfrm>
            <a:off x="4359404" y="5394916"/>
            <a:ext cx="2086248" cy="253916"/>
          </a:xfrm>
          <a:prstGeom prst="rect">
            <a:avLst/>
          </a:prstGeom>
          <a:noFill/>
        </p:spPr>
        <p:txBody>
          <a:bodyPr wrap="square" rtlCol="0">
            <a:spAutoFit/>
          </a:bodyPr>
          <a:lstStyle/>
          <a:p>
            <a:r>
              <a:rPr lang="en-US" altLang="ja-JP" sz="1050" b="1" dirty="0">
                <a:latin typeface="Meiryo UI" panose="020B0604030504040204" pitchFamily="50" charset="-128"/>
                <a:ea typeface="Meiryo UI" panose="020B0604030504040204" pitchFamily="50" charset="-128"/>
              </a:rPr>
              <a:t>BPO</a:t>
            </a:r>
            <a:r>
              <a:rPr lang="ja-JP" altLang="en-US" sz="1050" b="1" dirty="0">
                <a:latin typeface="Meiryo UI" panose="020B0604030504040204" pitchFamily="50" charset="-128"/>
                <a:ea typeface="Meiryo UI" panose="020B0604030504040204" pitchFamily="50" charset="-128"/>
              </a:rPr>
              <a:t>　　　</a:t>
            </a:r>
            <a:endParaRPr kumimoji="1" lang="ja-JP" altLang="en-US" sz="1050" b="1" dirty="0">
              <a:latin typeface="Meiryo UI" panose="020B0604030504040204" pitchFamily="50" charset="-128"/>
              <a:ea typeface="Meiryo UI" panose="020B0604030504040204" pitchFamily="50" charset="-128"/>
            </a:endParaRPr>
          </a:p>
        </p:txBody>
      </p:sp>
      <p:pic>
        <p:nvPicPr>
          <p:cNvPr id="1026" name="Picture 2" descr="申請書のイラスト | かわいいフリー素材集 いらすとや">
            <a:extLst>
              <a:ext uri="{FF2B5EF4-FFF2-40B4-BE49-F238E27FC236}">
                <a16:creationId xmlns:a16="http://schemas.microsoft.com/office/drawing/2014/main" id="{01E02501-88C2-4DDA-9716-025C71BB6775}"/>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05973" y="5350568"/>
            <a:ext cx="845207" cy="926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資料・書類の入った封筒のイラスト | かわいいフリー素材集 いらすとや">
            <a:extLst>
              <a:ext uri="{FF2B5EF4-FFF2-40B4-BE49-F238E27FC236}">
                <a16:creationId xmlns:a16="http://schemas.microsoft.com/office/drawing/2014/main" id="{D03D55A3-D44B-40C9-8929-71EE61188A06}"/>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320699" y="5716157"/>
            <a:ext cx="941764" cy="10193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2.bp.blogspot.com/-S1ZjkYqOjao/VRThOl3ijqI/AAAAAAAAscM/t8YbA6CV5d0/s800/job_telephone_operator.png">
            <a:extLst>
              <a:ext uri="{FF2B5EF4-FFF2-40B4-BE49-F238E27FC236}">
                <a16:creationId xmlns:a16="http://schemas.microsoft.com/office/drawing/2014/main" id="{14F7DD39-8DB7-4853-9620-785923A1D6A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053412" y="5350568"/>
            <a:ext cx="831215" cy="92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0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6B20119-9E54-FD3A-040E-00D68127A366}"/>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15</a:t>
            </a:fld>
            <a:endParaRPr lang="ja-JP" altLang="en-US" dirty="0">
              <a:solidFill>
                <a:prstClr val="black"/>
              </a:solidFill>
            </a:endParaRPr>
          </a:p>
        </p:txBody>
      </p:sp>
      <p:sp>
        <p:nvSpPr>
          <p:cNvPr id="2" name="タイトル 1">
            <a:extLst>
              <a:ext uri="{FF2B5EF4-FFF2-40B4-BE49-F238E27FC236}">
                <a16:creationId xmlns:a16="http://schemas.microsoft.com/office/drawing/2014/main" id="{D6D46101-D9D1-4E4E-8136-2FCA3782496E}"/>
              </a:ext>
            </a:extLst>
          </p:cNvPr>
          <p:cNvSpPr>
            <a:spLocks noGrp="1"/>
          </p:cNvSpPr>
          <p:nvPr>
            <p:ph type="title" idx="4294967295"/>
          </p:nvPr>
        </p:nvSpPr>
        <p:spPr>
          <a:xfrm>
            <a:off x="0" y="187325"/>
            <a:ext cx="8915400" cy="417513"/>
          </a:xfrm>
        </p:spPr>
        <p:txBody>
          <a:bodyPr>
            <a:normAutofit fontScale="90000"/>
          </a:bodyPr>
          <a:lstStyle/>
          <a:p>
            <a:r>
              <a:rPr kumimoji="1" lang="ja-JP" altLang="en-US" sz="2400" b="1" dirty="0">
                <a:latin typeface="Meiryo UI" panose="020B0604030504040204" pitchFamily="50" charset="-128"/>
                <a:ea typeface="Meiryo UI" panose="020B0604030504040204" pitchFamily="50" charset="-128"/>
              </a:rPr>
              <a:t>動作環境</a:t>
            </a:r>
          </a:p>
        </p:txBody>
      </p:sp>
      <p:graphicFrame>
        <p:nvGraphicFramePr>
          <p:cNvPr id="5" name="表 4">
            <a:extLst>
              <a:ext uri="{FF2B5EF4-FFF2-40B4-BE49-F238E27FC236}">
                <a16:creationId xmlns:a16="http://schemas.microsoft.com/office/drawing/2014/main" id="{D6F1C497-66B0-4E4A-A958-EF5CDB9E05C2}"/>
              </a:ext>
            </a:extLst>
          </p:cNvPr>
          <p:cNvGraphicFramePr>
            <a:graphicFrameLocks noGrp="1"/>
          </p:cNvGraphicFramePr>
          <p:nvPr>
            <p:extLst>
              <p:ext uri="{D42A27DB-BD31-4B8C-83A1-F6EECF244321}">
                <p14:modId xmlns:p14="http://schemas.microsoft.com/office/powerpoint/2010/main" val="189714321"/>
              </p:ext>
            </p:extLst>
          </p:nvPr>
        </p:nvGraphicFramePr>
        <p:xfrm>
          <a:off x="596048" y="1023218"/>
          <a:ext cx="8017083" cy="4834904"/>
        </p:xfrm>
        <a:graphic>
          <a:graphicData uri="http://schemas.openxmlformats.org/drawingml/2006/table">
            <a:tbl>
              <a:tblPr>
                <a:tableStyleId>{5940675A-B579-460E-94D1-54222C63F5DA}</a:tableStyleId>
              </a:tblPr>
              <a:tblGrid>
                <a:gridCol w="1859731">
                  <a:extLst>
                    <a:ext uri="{9D8B030D-6E8A-4147-A177-3AD203B41FA5}">
                      <a16:colId xmlns:a16="http://schemas.microsoft.com/office/drawing/2014/main" val="1415717495"/>
                    </a:ext>
                  </a:extLst>
                </a:gridCol>
                <a:gridCol w="6157352">
                  <a:extLst>
                    <a:ext uri="{9D8B030D-6E8A-4147-A177-3AD203B41FA5}">
                      <a16:colId xmlns:a16="http://schemas.microsoft.com/office/drawing/2014/main" val="2380890776"/>
                    </a:ext>
                  </a:extLst>
                </a:gridCol>
              </a:tblGrid>
              <a:tr h="722657">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対応</a:t>
                      </a:r>
                      <a:r>
                        <a:rPr lang="en-US" sz="1400" b="1" dirty="0">
                          <a:solidFill>
                            <a:schemeClr val="bg1"/>
                          </a:solidFill>
                          <a:latin typeface="Meiryo UI" panose="020B0604030504040204" pitchFamily="50" charset="-128"/>
                          <a:ea typeface="Meiryo UI" panose="020B0604030504040204" pitchFamily="50" charset="-128"/>
                        </a:rPr>
                        <a:t>OS</a:t>
                      </a:r>
                    </a:p>
                  </a:txBody>
                  <a:tcPr marL="36000" marR="36000" marT="36000" marB="36000" anchor="ctr">
                    <a:solidFill>
                      <a:schemeClr val="accent2"/>
                    </a:solidFill>
                  </a:tcPr>
                </a:tc>
                <a:tc>
                  <a:txBody>
                    <a:bodyPr/>
                    <a:lstStyle/>
                    <a:p>
                      <a:r>
                        <a:rPr lang="en-US" altLang="ja-JP" sz="1400" dirty="0">
                          <a:latin typeface="Meiryo UI" panose="020B0604030504040204" pitchFamily="50" charset="-128"/>
                          <a:ea typeface="Meiryo UI" panose="020B0604030504040204" pitchFamily="50" charset="-128"/>
                        </a:rPr>
                        <a:t>Microsoft Windows 10 Pro, Microsoft Windows 11 Pro, Microsoft Windows Server 2016, Microsoft Windows Server 2019, Microsoft Windows Server 2022</a:t>
                      </a:r>
                    </a:p>
                  </a:txBody>
                  <a:tcPr marL="36000" marR="36000" marT="36000" marB="36000" anchor="ctr"/>
                </a:tc>
                <a:extLst>
                  <a:ext uri="{0D108BD9-81ED-4DB2-BD59-A6C34878D82A}">
                    <a16:rowId xmlns:a16="http://schemas.microsoft.com/office/drawing/2014/main" val="1937092025"/>
                  </a:ext>
                </a:extLst>
              </a:tr>
              <a:tr h="653720">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実行環境</a:t>
                      </a:r>
                    </a:p>
                  </a:txBody>
                  <a:tcPr marL="36000" marR="36000" marT="36000" marB="36000" anchor="ctr">
                    <a:solidFill>
                      <a:schemeClr val="accent2"/>
                    </a:solidFill>
                  </a:tcPr>
                </a:tc>
                <a:tc>
                  <a:txBody>
                    <a:bodyPr/>
                    <a:lstStyle/>
                    <a:p>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Microsoft .NET Framework 4.8</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以上</a:t>
                      </a:r>
                      <a:endParaRPr lang="ja-JP" altLang="en-US" sz="110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232142664"/>
                  </a:ext>
                </a:extLst>
              </a:tr>
              <a:tr h="963543">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対応ブラウザ</a:t>
                      </a:r>
                    </a:p>
                  </a:txBody>
                  <a:tcPr marL="36000" marR="36000" marT="36000" marB="36000" anchor="ctr">
                    <a:solidFill>
                      <a:schemeClr val="accent2"/>
                    </a:solidFill>
                  </a:tcPr>
                </a:tc>
                <a:tc>
                  <a:txBody>
                    <a:bodyPr/>
                    <a:lstStyle/>
                    <a:p>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自動記録 </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自動操作対応：</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Google Chrome, Mozilla Firefox, Microsoft Edge(Chromium</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版</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Chrome/Edge</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を利用する場合、</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Ver.100</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以降をご利用ください。</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Firefox</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を利用する場合、</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Ver.96</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以降をご利用ください。</a:t>
                      </a:r>
                      <a:endParaRPr lang="en-US" altLang="ja-JP" sz="140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984964588"/>
                  </a:ext>
                </a:extLst>
              </a:tr>
              <a:tr h="400591">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推奨</a:t>
                      </a:r>
                      <a:r>
                        <a:rPr lang="en-US" sz="1400" b="1" dirty="0">
                          <a:solidFill>
                            <a:schemeClr val="bg1"/>
                          </a:solidFill>
                          <a:latin typeface="Meiryo UI" panose="020B0604030504040204" pitchFamily="50" charset="-128"/>
                          <a:ea typeface="Meiryo UI" panose="020B0604030504040204" pitchFamily="50" charset="-128"/>
                        </a:rPr>
                        <a:t>CPU</a:t>
                      </a:r>
                    </a:p>
                  </a:txBody>
                  <a:tcPr marL="36000" marR="36000" marT="36000" marB="36000" anchor="ctr">
                    <a:solidFill>
                      <a:schemeClr val="accent2"/>
                    </a:solidFill>
                  </a:tcPr>
                </a:tc>
                <a:tc>
                  <a:txBody>
                    <a:bodyPr/>
                    <a:lstStyle/>
                    <a:p>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Core i3-6100 (2</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コア </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3.7GHz)</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以上の</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x86</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x64</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プロセッサー</a:t>
                      </a:r>
                      <a:endParaRPr lang="en-US" altLang="ja-JP" sz="1100" baseline="3000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221352994"/>
                  </a:ext>
                </a:extLst>
              </a:tr>
              <a:tr h="433802">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ハードディスク</a:t>
                      </a:r>
                    </a:p>
                  </a:txBody>
                  <a:tcPr marL="36000" marR="36000" marT="36000" marB="36000" anchor="ctr">
                    <a:solidFill>
                      <a:schemeClr val="accent2"/>
                    </a:solidFill>
                  </a:tcPr>
                </a:tc>
                <a:tc>
                  <a:txBody>
                    <a:bodyPr/>
                    <a:lstStyle/>
                    <a:p>
                      <a:r>
                        <a:rPr lang="ja-JP" altLang="en-US" sz="1400" dirty="0">
                          <a:latin typeface="Meiryo UI" panose="020B0604030504040204" pitchFamily="50" charset="-128"/>
                          <a:ea typeface="Meiryo UI" panose="020B0604030504040204" pitchFamily="50" charset="-128"/>
                        </a:rPr>
                        <a:t>空き容量 </a:t>
                      </a:r>
                      <a:r>
                        <a:rPr lang="en-US" altLang="ja-JP" sz="1400" dirty="0">
                          <a:latin typeface="Meiryo UI" panose="020B0604030504040204" pitchFamily="50" charset="-128"/>
                          <a:ea typeface="Meiryo UI" panose="020B0604030504040204" pitchFamily="50" charset="-128"/>
                        </a:rPr>
                        <a:t>3.0GB</a:t>
                      </a:r>
                      <a:r>
                        <a:rPr lang="ja-JP" altLang="en-US" sz="1400" dirty="0">
                          <a:latin typeface="Meiryo UI" panose="020B0604030504040204" pitchFamily="50" charset="-128"/>
                          <a:ea typeface="Meiryo UI" panose="020B0604030504040204" pitchFamily="50" charset="-128"/>
                        </a:rPr>
                        <a:t>以上</a:t>
                      </a:r>
                    </a:p>
                  </a:txBody>
                  <a:tcPr marL="36000" marR="36000" marT="36000" marB="36000" anchor="ctr"/>
                </a:tc>
                <a:extLst>
                  <a:ext uri="{0D108BD9-81ED-4DB2-BD59-A6C34878D82A}">
                    <a16:rowId xmlns:a16="http://schemas.microsoft.com/office/drawing/2014/main" val="1092654157"/>
                  </a:ext>
                </a:extLst>
              </a:tr>
              <a:tr h="400591">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メモリ</a:t>
                      </a:r>
                    </a:p>
                  </a:txBody>
                  <a:tcPr marL="36000" marR="36000" marT="36000" marB="36000" anchor="ctr">
                    <a:solidFill>
                      <a:schemeClr val="accent2"/>
                    </a:solidFill>
                  </a:tcPr>
                </a:tc>
                <a:tc>
                  <a:txBody>
                    <a:bodyPr/>
                    <a:lstStyle/>
                    <a:p>
                      <a:r>
                        <a:rPr lang="en-US" sz="1400" dirty="0">
                          <a:latin typeface="Meiryo UI" panose="020B0604030504040204" pitchFamily="50" charset="-128"/>
                          <a:ea typeface="Meiryo UI" panose="020B0604030504040204" pitchFamily="50" charset="-128"/>
                        </a:rPr>
                        <a:t>2.0GB</a:t>
                      </a:r>
                      <a:r>
                        <a:rPr lang="ja-JP" altLang="en-US" sz="1400" dirty="0">
                          <a:latin typeface="Meiryo UI" panose="020B0604030504040204" pitchFamily="50" charset="-128"/>
                          <a:ea typeface="Meiryo UI" panose="020B0604030504040204" pitchFamily="50" charset="-128"/>
                        </a:rPr>
                        <a:t>以上</a:t>
                      </a:r>
                    </a:p>
                  </a:txBody>
                  <a:tcPr marL="36000" marR="36000" marT="36000" marB="36000" anchor="ctr"/>
                </a:tc>
                <a:extLst>
                  <a:ext uri="{0D108BD9-81ED-4DB2-BD59-A6C34878D82A}">
                    <a16:rowId xmlns:a16="http://schemas.microsoft.com/office/drawing/2014/main" val="2895797636"/>
                  </a:ext>
                </a:extLst>
              </a:tr>
              <a:tr h="1260000">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ディスプレイ</a:t>
                      </a:r>
                    </a:p>
                  </a:txBody>
                  <a:tcPr marL="36000" marR="36000" marT="36000" marB="36000" anchor="ctr">
                    <a:solidFill>
                      <a:schemeClr val="accent2"/>
                    </a:solidFill>
                  </a:tcPr>
                </a:tc>
                <a:tc>
                  <a:txBody>
                    <a:bodyPr/>
                    <a:lstStyle/>
                    <a:p>
                      <a:r>
                        <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rPr>
                        <a:t>FHD(1920×1080)</a:t>
                      </a:r>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が表示可能であるもの</a:t>
                      </a:r>
                      <a:endParaRPr kumimoji="1" lang="en-US" altLang="ja-JP" sz="1400" b="0" i="0" kern="1200" dirty="0">
                        <a:solidFill>
                          <a:schemeClr val="tx1"/>
                        </a:solidFill>
                        <a:effectLst/>
                        <a:latin typeface="Meiryo UI" panose="020B0604030504040204" pitchFamily="50" charset="-128"/>
                        <a:ea typeface="Meiryo UI" panose="020B0604030504040204" pitchFamily="50" charset="-128"/>
                        <a:cs typeface="+mn-cs"/>
                      </a:endParaRPr>
                    </a:p>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高解像度のディスプレイを使用する際に、</a:t>
                      </a:r>
                      <a:r>
                        <a:rPr lang="en-US" altLang="ja-JP" sz="1400" dirty="0">
                          <a:solidFill>
                            <a:schemeClr val="tx1"/>
                          </a:solidFill>
                          <a:latin typeface="Meiryo UI" panose="020B0604030504040204" pitchFamily="50" charset="-128"/>
                          <a:ea typeface="Meiryo UI" panose="020B0604030504040204" pitchFamily="50" charset="-128"/>
                        </a:rPr>
                        <a:t>Windows</a:t>
                      </a:r>
                      <a:r>
                        <a:rPr lang="ja-JP" altLang="en-US" sz="1400" dirty="0">
                          <a:solidFill>
                            <a:schemeClr val="tx1"/>
                          </a:solidFill>
                          <a:latin typeface="Meiryo UI" panose="020B0604030504040204" pitchFamily="50" charset="-128"/>
                          <a:ea typeface="Meiryo UI" panose="020B0604030504040204" pitchFamily="50" charset="-128"/>
                        </a:rPr>
                        <a:t>の設定でテキストやアプリのサイズを変更している場合、文字やアイコンのレイアウト崩れが発生することがあります。</a:t>
                      </a:r>
                    </a:p>
                  </a:txBody>
                  <a:tcPr marL="36000" marR="36000" marT="36000" marB="36000" anchor="ctr"/>
                </a:tc>
                <a:extLst>
                  <a:ext uri="{0D108BD9-81ED-4DB2-BD59-A6C34878D82A}">
                    <a16:rowId xmlns:a16="http://schemas.microsoft.com/office/drawing/2014/main" val="3583313481"/>
                  </a:ext>
                </a:extLst>
              </a:tr>
            </a:tbl>
          </a:graphicData>
        </a:graphic>
      </p:graphicFrame>
      <p:sp>
        <p:nvSpPr>
          <p:cNvPr id="6" name="正方形/長方形 5">
            <a:extLst>
              <a:ext uri="{FF2B5EF4-FFF2-40B4-BE49-F238E27FC236}">
                <a16:creationId xmlns:a16="http://schemas.microsoft.com/office/drawing/2014/main" id="{48D44829-EF87-4CC4-8589-AF48DCE36395}"/>
              </a:ext>
            </a:extLst>
          </p:cNvPr>
          <p:cNvSpPr/>
          <p:nvPr/>
        </p:nvSpPr>
        <p:spPr>
          <a:xfrm>
            <a:off x="654386" y="620688"/>
            <a:ext cx="4572000" cy="369332"/>
          </a:xfrm>
          <a:prstGeom prst="rect">
            <a:avLst/>
          </a:prstGeom>
        </p:spPr>
        <p:txBody>
          <a:bodyPr>
            <a:spAutoFit/>
          </a:bodyPr>
          <a:lstStyle/>
          <a:p>
            <a:r>
              <a:rPr lang="en-US" altLang="ja-JP" b="1" dirty="0" err="1">
                <a:latin typeface="Meiryo UI" panose="020B0604030504040204" pitchFamily="50" charset="-128"/>
                <a:ea typeface="Meiryo UI" panose="020B0604030504040204" pitchFamily="50" charset="-128"/>
              </a:rPr>
              <a:t>WinActor</a:t>
            </a:r>
            <a:r>
              <a:rPr lang="en-US" altLang="ja-JP" b="1" dirty="0">
                <a:latin typeface="Meiryo UI" panose="020B0604030504040204" pitchFamily="50" charset="-128"/>
                <a:ea typeface="Meiryo UI" panose="020B0604030504040204" pitchFamily="50" charset="-128"/>
              </a:rPr>
              <a:t> (Ver.7.</a:t>
            </a:r>
            <a:r>
              <a:rPr lang="ja-JP" altLang="en-US" b="1" dirty="0">
                <a:latin typeface="Meiryo UI" panose="020B0604030504040204" pitchFamily="50" charset="-128"/>
                <a:ea typeface="Meiryo UI" panose="020B0604030504040204" pitchFamily="50" charset="-128"/>
              </a:rPr>
              <a:t>５</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ノードロック版</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957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7ADE5AE-867D-3CD7-2775-4C813D2B819D}"/>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16</a:t>
            </a:fld>
            <a:endParaRPr lang="ja-JP" altLang="en-US" dirty="0">
              <a:solidFill>
                <a:prstClr val="black"/>
              </a:solidFill>
            </a:endParaRPr>
          </a:p>
        </p:txBody>
      </p:sp>
      <p:sp>
        <p:nvSpPr>
          <p:cNvPr id="2" name="タイトル 1">
            <a:extLst>
              <a:ext uri="{FF2B5EF4-FFF2-40B4-BE49-F238E27FC236}">
                <a16:creationId xmlns:a16="http://schemas.microsoft.com/office/drawing/2014/main" id="{A7C38C27-9F60-4AB5-9972-DD6711FA564E}"/>
              </a:ext>
            </a:extLst>
          </p:cNvPr>
          <p:cNvSpPr>
            <a:spLocks noGrp="1"/>
          </p:cNvSpPr>
          <p:nvPr>
            <p:ph type="title" idx="4294967295"/>
          </p:nvPr>
        </p:nvSpPr>
        <p:spPr>
          <a:xfrm>
            <a:off x="0" y="133350"/>
            <a:ext cx="8915400" cy="417513"/>
          </a:xfrm>
        </p:spPr>
        <p:txBody>
          <a:bodyPr>
            <a:normAutofit fontScale="90000"/>
          </a:bodyPr>
          <a:lstStyle/>
          <a:p>
            <a:r>
              <a:rPr lang="ja-JP" altLang="en-US" sz="2400" b="1" dirty="0">
                <a:latin typeface="Meiryo UI" panose="020B0604030504040204" pitchFamily="50" charset="-128"/>
                <a:ea typeface="Meiryo UI" panose="020B0604030504040204" pitchFamily="50" charset="-128"/>
              </a:rPr>
              <a:t>サポートメニューご提供価格</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446113C8-40EF-42B7-A144-8FA6A8575157}"/>
              </a:ext>
            </a:extLst>
          </p:cNvPr>
          <p:cNvGraphicFramePr>
            <a:graphicFrameLocks noGrp="1"/>
          </p:cNvGraphicFramePr>
          <p:nvPr>
            <p:extLst>
              <p:ext uri="{D42A27DB-BD31-4B8C-83A1-F6EECF244321}">
                <p14:modId xmlns:p14="http://schemas.microsoft.com/office/powerpoint/2010/main" val="3497296039"/>
              </p:ext>
            </p:extLst>
          </p:nvPr>
        </p:nvGraphicFramePr>
        <p:xfrm>
          <a:off x="171980" y="686379"/>
          <a:ext cx="9529362" cy="5429010"/>
        </p:xfrm>
        <a:graphic>
          <a:graphicData uri="http://schemas.openxmlformats.org/drawingml/2006/table">
            <a:tbl>
              <a:tblPr firstRow="1" bandRow="1">
                <a:tableStyleId>{21E4AEA4-8DFA-4A89-87EB-49C32662AFE0}</a:tableStyleId>
              </a:tblPr>
              <a:tblGrid>
                <a:gridCol w="1636783">
                  <a:extLst>
                    <a:ext uri="{9D8B030D-6E8A-4147-A177-3AD203B41FA5}">
                      <a16:colId xmlns:a16="http://schemas.microsoft.com/office/drawing/2014/main" val="110261140"/>
                    </a:ext>
                  </a:extLst>
                </a:gridCol>
                <a:gridCol w="915925">
                  <a:extLst>
                    <a:ext uri="{9D8B030D-6E8A-4147-A177-3AD203B41FA5}">
                      <a16:colId xmlns:a16="http://schemas.microsoft.com/office/drawing/2014/main" val="606904877"/>
                    </a:ext>
                  </a:extLst>
                </a:gridCol>
                <a:gridCol w="1016443">
                  <a:extLst>
                    <a:ext uri="{9D8B030D-6E8A-4147-A177-3AD203B41FA5}">
                      <a16:colId xmlns:a16="http://schemas.microsoft.com/office/drawing/2014/main" val="840996556"/>
                    </a:ext>
                  </a:extLst>
                </a:gridCol>
                <a:gridCol w="1517888">
                  <a:extLst>
                    <a:ext uri="{9D8B030D-6E8A-4147-A177-3AD203B41FA5}">
                      <a16:colId xmlns:a16="http://schemas.microsoft.com/office/drawing/2014/main" val="3214637565"/>
                    </a:ext>
                  </a:extLst>
                </a:gridCol>
                <a:gridCol w="1593182">
                  <a:extLst>
                    <a:ext uri="{9D8B030D-6E8A-4147-A177-3AD203B41FA5}">
                      <a16:colId xmlns:a16="http://schemas.microsoft.com/office/drawing/2014/main" val="1846105274"/>
                    </a:ext>
                  </a:extLst>
                </a:gridCol>
                <a:gridCol w="2849141">
                  <a:extLst>
                    <a:ext uri="{9D8B030D-6E8A-4147-A177-3AD203B41FA5}">
                      <a16:colId xmlns:a16="http://schemas.microsoft.com/office/drawing/2014/main" val="3464981521"/>
                    </a:ext>
                  </a:extLst>
                </a:gridCol>
              </a:tblGrid>
              <a:tr h="314902">
                <a:tc gridSpan="4">
                  <a:txBody>
                    <a:bodyPr/>
                    <a:lstStyle/>
                    <a:p>
                      <a:pPr algn="ctr"/>
                      <a:r>
                        <a:rPr kumimoji="1" lang="ja-JP" altLang="en-US" sz="1050" dirty="0">
                          <a:latin typeface="Meiryo UI" panose="020B0604030504040204" pitchFamily="50" charset="-128"/>
                          <a:ea typeface="Meiryo UI" panose="020B0604030504040204" pitchFamily="50" charset="-128"/>
                        </a:rPr>
                        <a:t>メニュー名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金額</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税抜</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2785904"/>
                  </a:ext>
                </a:extLst>
              </a:tr>
              <a:tr h="176009">
                <a:tc rowSpan="4">
                  <a:txBody>
                    <a:bodyPr/>
                    <a:lstStyle/>
                    <a:p>
                      <a:r>
                        <a:rPr kumimoji="1" lang="ja-JP" altLang="en-US" sz="1100" b="1" u="none" strike="noStrike" cap="none" normalizeH="0" baseline="0" dirty="0">
                          <a:ln>
                            <a:noFill/>
                          </a:ln>
                          <a:effectLst/>
                          <a:latin typeface="Meiryo UI" panose="020B0604030504040204" pitchFamily="50" charset="-128"/>
                          <a:ea typeface="Meiryo UI" panose="020B0604030504040204" pitchFamily="50" charset="-128"/>
                        </a:rPr>
                        <a:t>シナリオ作成</a:t>
                      </a:r>
                      <a:endParaRPr kumimoji="1" lang="en-US" altLang="ja-JP" sz="1100" b="1" u="none" strike="noStrike" cap="none" normalizeH="0" baseline="0" dirty="0">
                        <a:ln>
                          <a:noFill/>
                        </a:ln>
                        <a:effectLst/>
                        <a:latin typeface="Meiryo UI" panose="020B0604030504040204" pitchFamily="50" charset="-128"/>
                        <a:ea typeface="Meiryo UI" panose="020B0604030504040204" pitchFamily="50" charset="-128"/>
                      </a:endParaRPr>
                    </a:p>
                    <a:p>
                      <a:r>
                        <a:rPr kumimoji="1" lang="ja-JP" altLang="en-US" sz="1100" b="1" u="none" strike="noStrike" cap="none" normalizeH="0" baseline="0" dirty="0">
                          <a:ln>
                            <a:noFill/>
                          </a:ln>
                          <a:effectLst/>
                          <a:latin typeface="Meiryo UI" panose="020B0604030504040204" pitchFamily="50" charset="-128"/>
                          <a:ea typeface="Meiryo UI" panose="020B0604030504040204" pitchFamily="50" charset="-128"/>
                        </a:rPr>
                        <a:t>勉強会</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l"/>
                      <a:r>
                        <a:rPr kumimoji="1" lang="en-US" altLang="ja-JP" sz="1000" b="1" dirty="0">
                          <a:latin typeface="Meiryo UI" panose="020B0604030504040204" pitchFamily="50" charset="-128"/>
                          <a:ea typeface="Meiryo UI" panose="020B0604030504040204" pitchFamily="50" charset="-128"/>
                        </a:rPr>
                        <a:t>1</a:t>
                      </a:r>
                      <a:r>
                        <a:rPr kumimoji="1" lang="ja-JP" altLang="en-US" sz="1000" b="1" dirty="0">
                          <a:latin typeface="Meiryo UI" panose="020B0604030504040204" pitchFamily="50" charset="-128"/>
                          <a:ea typeface="Meiryo UI" panose="020B0604030504040204" pitchFamily="50" charset="-128"/>
                        </a:rPr>
                        <a:t>名～</a:t>
                      </a:r>
                      <a:r>
                        <a:rPr kumimoji="1" lang="en-US" altLang="ja-JP" sz="1000" b="1" dirty="0">
                          <a:latin typeface="Meiryo UI" panose="020B0604030504040204" pitchFamily="50" charset="-128"/>
                          <a:ea typeface="Meiryo UI" panose="020B0604030504040204" pitchFamily="50" charset="-128"/>
                        </a:rPr>
                        <a:t>3</a:t>
                      </a:r>
                      <a:r>
                        <a:rPr kumimoji="1" lang="ja-JP" altLang="en-US" sz="1000" b="1" dirty="0">
                          <a:latin typeface="Meiryo UI" panose="020B0604030504040204" pitchFamily="50" charset="-128"/>
                          <a:ea typeface="Meiryo UI" panose="020B0604030504040204" pitchFamily="50" charset="-128"/>
                        </a:rPr>
                        <a:t>名</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solidFill>
                            <a:schemeClr val="tx1"/>
                          </a:solidFill>
                          <a:latin typeface="Meiryo UI" panose="020B0604030504040204" pitchFamily="50" charset="-128"/>
                          <a:ea typeface="Meiryo UI" panose="020B0604030504040204" pitchFamily="50" charset="-128"/>
                        </a:rPr>
                        <a:t>300,000</a:t>
                      </a:r>
                      <a:r>
                        <a:rPr kumimoji="1" lang="ja-JP" altLang="en-US" sz="1000" b="0" dirty="0">
                          <a:solidFill>
                            <a:schemeClr val="tx1"/>
                          </a:solidFill>
                          <a:latin typeface="Meiryo UI" panose="020B0604030504040204" pitchFamily="50" charset="-128"/>
                          <a:ea typeface="Meiryo UI" panose="020B0604030504040204" pitchFamily="50" charset="-128"/>
                        </a:rPr>
                        <a:t>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r>
                        <a:rPr lang="ja-JP" altLang="en-US" sz="1000" dirty="0">
                          <a:latin typeface="Meiryo UI" panose="020B0604030504040204" pitchFamily="50" charset="-128"/>
                          <a:ea typeface="Meiryo UI" panose="020B0604030504040204" pitchFamily="50" charset="-128"/>
                        </a:rPr>
                        <a:t>・交通費、宿泊費は別途実費請求させていただきます。</a:t>
                      </a:r>
                      <a:endParaRPr lang="en-US" altLang="ja-JP" sz="1000" dirty="0">
                        <a:latin typeface="Meiryo UI" panose="020B0604030504040204" pitchFamily="50" charset="-128"/>
                        <a:ea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191018"/>
                  </a:ext>
                </a:extLst>
              </a:tr>
              <a:tr h="15828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a:r>
                        <a:rPr kumimoji="1" lang="ja-JP" altLang="en-US" sz="1000" b="1" dirty="0">
                          <a:solidFill>
                            <a:schemeClr val="dk1"/>
                          </a:solidFill>
                          <a:latin typeface="Meiryo UI" panose="020B0604030504040204" pitchFamily="50" charset="-128"/>
                          <a:ea typeface="Meiryo UI" panose="020B0604030504040204" pitchFamily="50" charset="-128"/>
                          <a:cs typeface="+mn-cs"/>
                        </a:rPr>
                        <a:t>フル機能版ライセンスセットの場合</a:t>
                      </a: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dk1"/>
                          </a:solidFill>
                          <a:latin typeface="+mn-lt"/>
                          <a:ea typeface="+mn-ea"/>
                          <a:cs typeface="+mn-cs"/>
                        </a:rPr>
                        <a:t>ﾌﾙ機能版ﾗｲｾﾝｽｾｯﾄの場合</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200,000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9741376"/>
                  </a:ext>
                </a:extLst>
              </a:tr>
              <a:tr h="21029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latin typeface="Meiryo UI" panose="020B0604030504040204" pitchFamily="50" charset="-128"/>
                          <a:ea typeface="Meiryo UI" panose="020B0604030504040204" pitchFamily="50" charset="-128"/>
                        </a:rPr>
                        <a:t>4</a:t>
                      </a:r>
                      <a:r>
                        <a:rPr kumimoji="1" lang="ja-JP" altLang="en-US" sz="1000" b="1" dirty="0">
                          <a:latin typeface="Meiryo UI" panose="020B0604030504040204" pitchFamily="50" charset="-128"/>
                          <a:ea typeface="Meiryo UI" panose="020B0604030504040204" pitchFamily="50" charset="-128"/>
                        </a:rPr>
                        <a:t>名～</a:t>
                      </a:r>
                      <a:r>
                        <a:rPr kumimoji="1" lang="en-US" altLang="ja-JP" sz="1000" b="1" dirty="0">
                          <a:latin typeface="Meiryo UI" panose="020B0604030504040204" pitchFamily="50" charset="-128"/>
                          <a:ea typeface="Meiryo UI" panose="020B0604030504040204" pitchFamily="50" charset="-128"/>
                        </a:rPr>
                        <a:t>5</a:t>
                      </a:r>
                      <a:r>
                        <a:rPr kumimoji="1" lang="ja-JP" altLang="en-US" sz="1000" b="1" dirty="0">
                          <a:latin typeface="Meiryo UI" panose="020B0604030504040204" pitchFamily="50" charset="-128"/>
                          <a:ea typeface="Meiryo UI" panose="020B0604030504040204" pitchFamily="50" charset="-128"/>
                        </a:rPr>
                        <a:t>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ja-JP" alt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latin typeface="Meiryo UI" panose="020B0604030504040204" pitchFamily="50" charset="-128"/>
                          <a:ea typeface="Meiryo UI" panose="020B0604030504040204" pitchFamily="50" charset="-128"/>
                        </a:rPr>
                        <a:t>450,000</a:t>
                      </a:r>
                      <a:r>
                        <a:rPr kumimoji="1" lang="ja-JP" altLang="en-US" sz="1000" b="0" dirty="0">
                          <a:latin typeface="Meiryo UI" panose="020B0604030504040204" pitchFamily="50" charset="-128"/>
                          <a:ea typeface="Meiryo UI" panose="020B0604030504040204" pitchFamily="50" charset="-128"/>
                        </a:rPr>
                        <a:t>円</a:t>
                      </a:r>
                      <a:endParaRPr kumimoji="1" lang="en-US" altLang="ja-JP"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576350"/>
                  </a:ext>
                </a:extLst>
              </a:tr>
              <a:tr h="26744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a:r>
                        <a:rPr kumimoji="1" lang="ja-JP" altLang="en-US" sz="1000" b="1" dirty="0">
                          <a:solidFill>
                            <a:schemeClr val="dk1"/>
                          </a:solidFill>
                          <a:latin typeface="Meiryo UI" panose="020B0604030504040204" pitchFamily="50" charset="-128"/>
                          <a:ea typeface="Meiryo UI" panose="020B0604030504040204" pitchFamily="50" charset="-128"/>
                          <a:cs typeface="+mn-cs"/>
                        </a:rPr>
                        <a:t>フル機能版ライセンスセットの場合</a:t>
                      </a: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dk1"/>
                          </a:solidFill>
                          <a:latin typeface="+mn-lt"/>
                          <a:ea typeface="+mn-ea"/>
                          <a:cs typeface="+mn-cs"/>
                        </a:rPr>
                        <a:t>ﾌﾙ機能版ﾗｲｾﾝｽｾｯﾄの場合</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300,000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4879155"/>
                  </a:ext>
                </a:extLst>
              </a:tr>
              <a:tr h="736997">
                <a:tc>
                  <a:txBody>
                    <a:bodyPr/>
                    <a:lstStyle/>
                    <a:p>
                      <a:r>
                        <a:rPr kumimoji="1" lang="ja-JP" altLang="en-US" sz="1100" b="1" dirty="0">
                          <a:latin typeface="Meiryo UI" panose="020B0604030504040204" pitchFamily="50" charset="-128"/>
                          <a:ea typeface="Meiryo UI" panose="020B0604030504040204" pitchFamily="50" charset="-128"/>
                        </a:rPr>
                        <a:t>シナリオ</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作成技術支援</a:t>
                      </a:r>
                      <a:endParaRPr kumimoji="1" lang="en-US" altLang="ja-JP" sz="11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l"/>
                      <a:r>
                        <a:rPr kumimoji="1" lang="en-US" altLang="ja-JP" sz="1000" b="1" dirty="0">
                          <a:latin typeface="Meiryo UI" panose="020B0604030504040204" pitchFamily="50" charset="-128"/>
                          <a:ea typeface="Meiryo UI" panose="020B0604030504040204" pitchFamily="50" charset="-128"/>
                        </a:rPr>
                        <a:t>1</a:t>
                      </a:r>
                      <a:r>
                        <a:rPr kumimoji="1" lang="ja-JP" altLang="en-US" sz="1000" b="1" dirty="0">
                          <a:latin typeface="Meiryo UI" panose="020B0604030504040204" pitchFamily="50" charset="-128"/>
                          <a:ea typeface="Meiryo UI" panose="020B0604030504040204" pitchFamily="50" charset="-128"/>
                        </a:rPr>
                        <a:t>日コース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lang="ja-JP" altLang="en-US"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latin typeface="Meiryo UI" panose="020B0604030504040204" pitchFamily="50" charset="-128"/>
                          <a:ea typeface="Meiryo UI" panose="020B0604030504040204" pitchFamily="50" charset="-128"/>
                        </a:rPr>
                        <a:t>66,000</a:t>
                      </a:r>
                      <a:r>
                        <a:rPr kumimoji="1" lang="ja-JP" altLang="en-US" sz="1000" b="0" dirty="0">
                          <a:latin typeface="Meiryo UI" panose="020B0604030504040204" pitchFamily="50" charset="-128"/>
                          <a:ea typeface="Meiryo UI" panose="020B0604030504040204" pitchFamily="50" charset="-128"/>
                        </a:rPr>
                        <a:t>円</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日</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拠点、平日</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時～</a:t>
                      </a:r>
                      <a:r>
                        <a:rPr lang="en-US" altLang="ja-JP" sz="1000" dirty="0">
                          <a:latin typeface="Meiryo UI" panose="020B0604030504040204" pitchFamily="50" charset="-128"/>
                          <a:ea typeface="Meiryo UI" panose="020B0604030504040204" pitchFamily="50" charset="-128"/>
                        </a:rPr>
                        <a:t>17</a:t>
                      </a:r>
                      <a:r>
                        <a:rPr lang="ja-JP" altLang="en-US" sz="1000" dirty="0">
                          <a:latin typeface="Meiryo UI" panose="020B0604030504040204" pitchFamily="50" charset="-128"/>
                          <a:ea typeface="Meiryo UI" panose="020B0604030504040204" pitchFamily="50" charset="-128"/>
                        </a:rPr>
                        <a:t>時まで</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・交通費、宿泊費は別途実費請求させていただきます。</a:t>
                      </a:r>
                      <a:endParaRPr lang="en-US" altLang="ja-JP" sz="10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・当日の要件追加等による作業時間超過分は、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9,000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円／時間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でのご請求となります。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374573"/>
                  </a:ext>
                </a:extLst>
              </a:tr>
              <a:tr h="165973">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WinActor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あんしんサポート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eiryo UI" panose="020B0604030504040204" pitchFamily="50" charset="-128"/>
                          <a:ea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rPr>
                        <a:t>年間プラン</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rPr>
                        <a:t>70</a:t>
                      </a:r>
                      <a:r>
                        <a:rPr kumimoji="1" lang="ja-JP" altLang="en-US" sz="1000" b="1" dirty="0">
                          <a:solidFill>
                            <a:schemeClr val="tx1"/>
                          </a:solidFill>
                          <a:latin typeface="Meiryo UI" panose="020B0604030504040204" pitchFamily="50" charset="-128"/>
                          <a:ea typeface="Meiryo UI" panose="020B0604030504040204" pitchFamily="50" charset="-128"/>
                        </a:rPr>
                        <a:t>ｲﾝｼﾃﾞﾝﾄ</a:t>
                      </a:r>
                      <a:r>
                        <a:rPr kumimoji="1" lang="en-US" altLang="ja-JP" sz="1000" b="1" baseline="30000" dirty="0">
                          <a:solidFill>
                            <a:schemeClr val="tx1"/>
                          </a:solidFill>
                          <a:latin typeface="Meiryo UI" panose="020B0604030504040204" pitchFamily="50" charset="-128"/>
                          <a:ea typeface="Meiryo UI" panose="020B0604030504040204" pitchFamily="50" charset="-128"/>
                        </a:rPr>
                        <a:t>※</a:t>
                      </a:r>
                      <a:r>
                        <a:rPr kumimoji="1" lang="ja-JP" altLang="en-US" sz="1000" b="1" baseline="30000" dirty="0">
                          <a:solidFill>
                            <a:schemeClr val="tx1"/>
                          </a:solidFill>
                          <a:latin typeface="Meiryo UI" panose="020B0604030504040204" pitchFamily="50" charset="-128"/>
                          <a:ea typeface="Meiryo UI" panose="020B0604030504040204" pitchFamily="50" charset="-128"/>
                        </a:rPr>
                        <a:t>２</a:t>
                      </a:r>
                      <a:r>
                        <a:rPr kumimoji="1" lang="ja-JP" altLang="en-US" sz="1000" b="1" dirty="0">
                          <a:solidFill>
                            <a:schemeClr val="tx1"/>
                          </a:solidFill>
                          <a:latin typeface="Meiryo UI" panose="020B0604030504040204" pitchFamily="50" charset="-128"/>
                          <a:ea typeface="Meiryo UI" panose="020B0604030504040204" pitchFamily="50" charset="-128"/>
                        </a:rPr>
                        <a:t>）</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endParaRPr kumimoji="1" lang="en-US" altLang="ja-JP"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300,000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・フル機能版年間ライセンスをご契約後のサポートです。</a:t>
                      </a:r>
                      <a:endPar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0035005"/>
                  </a:ext>
                </a:extLst>
              </a:tr>
              <a:tr h="37685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nchor="ctr"/>
                </a:tc>
                <a:tc hMerge="1" vMerge="1">
                  <a:txBody>
                    <a:bodyPr/>
                    <a:lstStyle/>
                    <a:p>
                      <a:endParaRPr kumimoji="1" lang="ja-JP" altLang="en-US"/>
                    </a:p>
                  </a:txBody>
                  <a:tcPr/>
                </a:tc>
                <a:tc>
                  <a:txBody>
                    <a:bodyPr/>
                    <a:lstStyle/>
                    <a:p>
                      <a:pPr algn="l"/>
                      <a:r>
                        <a:rPr kumimoji="1" lang="ja-JP" altLang="en-US"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ｼﾅﾘｵ作成勉強会ｾｯﾄ</a:t>
                      </a:r>
                      <a:r>
                        <a:rPr kumimoji="1" lang="en-US" altLang="ja-JP"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割引価格</a:t>
                      </a:r>
                      <a:endParaRPr kumimoji="1" lang="en-US" altLang="ja-JP"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250,000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en-US" altLang="ja-JP" sz="10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922349201"/>
                  </a:ext>
                </a:extLst>
              </a:tr>
              <a:tr h="18121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a:r>
                        <a:rPr kumimoji="1" lang="ja-JP" altLang="en-US"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en-US" altLang="ja-JP"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200,000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en-US" altLang="ja-JP" sz="10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952784"/>
                  </a:ext>
                </a:extLst>
              </a:tr>
              <a:tr h="180059">
                <a:tc vMerge="1">
                  <a:txBody>
                    <a:bodyPr/>
                    <a:lstStyle/>
                    <a:p>
                      <a:endParaRPr kumimoji="1" lang="ja-JP" altLang="en-US"/>
                    </a:p>
                  </a:txBody>
                  <a:tcPr/>
                </a:tc>
                <a:tc rowSpan="3"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eiryo UI" panose="020B0604030504040204" pitchFamily="50" charset="-128"/>
                          <a:ea typeface="Meiryo UI" panose="020B0604030504040204" pitchFamily="50" charset="-128"/>
                        </a:rPr>
                        <a:t>6</a:t>
                      </a:r>
                      <a:r>
                        <a:rPr kumimoji="1" lang="ja-JP" altLang="en-US" sz="1000" b="1" dirty="0">
                          <a:solidFill>
                            <a:schemeClr val="tx1"/>
                          </a:solidFill>
                          <a:latin typeface="Meiryo UI" panose="020B0604030504040204" pitchFamily="50" charset="-128"/>
                          <a:ea typeface="Meiryo UI" panose="020B0604030504040204" pitchFamily="50" charset="-128"/>
                        </a:rPr>
                        <a:t>か月間プラン</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rPr>
                        <a:t>30</a:t>
                      </a:r>
                      <a:r>
                        <a:rPr kumimoji="1" lang="ja-JP" altLang="en-US" sz="1000" b="1" dirty="0">
                          <a:solidFill>
                            <a:schemeClr val="tx1"/>
                          </a:solidFill>
                          <a:latin typeface="Meiryo UI" panose="020B0604030504040204" pitchFamily="50" charset="-128"/>
                          <a:ea typeface="Meiryo UI" panose="020B0604030504040204" pitchFamily="50" charset="-128"/>
                        </a:rPr>
                        <a:t>ｲﾝｼﾃﾞﾝﾄ</a:t>
                      </a:r>
                      <a:r>
                        <a:rPr kumimoji="1" lang="en-US" altLang="ja-JP" sz="1000" b="1" baseline="30000" dirty="0">
                          <a:solidFill>
                            <a:schemeClr val="tx1"/>
                          </a:solidFill>
                          <a:latin typeface="Meiryo UI" panose="020B0604030504040204" pitchFamily="50" charset="-128"/>
                          <a:ea typeface="Meiryo UI" panose="020B0604030504040204" pitchFamily="50" charset="-128"/>
                        </a:rPr>
                        <a:t>※</a:t>
                      </a:r>
                      <a:r>
                        <a:rPr kumimoji="1" lang="ja-JP" altLang="en-US" sz="1000" b="1" baseline="30000" dirty="0">
                          <a:solidFill>
                            <a:schemeClr val="tx1"/>
                          </a:solidFill>
                          <a:latin typeface="Meiryo UI" panose="020B0604030504040204" pitchFamily="50" charset="-128"/>
                          <a:ea typeface="Meiryo UI" panose="020B0604030504040204" pitchFamily="50" charset="-128"/>
                        </a:rPr>
                        <a:t>２</a:t>
                      </a:r>
                      <a:r>
                        <a:rPr kumimoji="1" lang="ja-JP" altLang="en-US" sz="1000" b="1" dirty="0">
                          <a:solidFill>
                            <a:schemeClr val="tx1"/>
                          </a:solidFill>
                          <a:latin typeface="Meiryo UI" panose="020B0604030504040204" pitchFamily="50" charset="-128"/>
                          <a:ea typeface="Meiryo UI" panose="020B0604030504040204" pitchFamily="50" charset="-128"/>
                        </a:rPr>
                        <a:t>）</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a:txBody>
                    <a:bodyPr/>
                    <a:lstStyle/>
                    <a:p>
                      <a:pPr algn="l"/>
                      <a:endParaRPr kumimoji="1" lang="en-US" altLang="ja-JP"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200,000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619187"/>
                  </a:ext>
                </a:extLst>
              </a:tr>
              <a:tr h="225779">
                <a:tc vMerge="1">
                  <a:txBody>
                    <a:bodyPr/>
                    <a:lstStyle/>
                    <a:p>
                      <a:endParaRPr kumimoji="1" lang="ja-JP" altLang="en-US"/>
                    </a:p>
                  </a:txBody>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a:txBody>
                    <a:bodyPr/>
                    <a:lstStyle/>
                    <a:p>
                      <a:pPr algn="l"/>
                      <a:r>
                        <a:rPr kumimoji="1" lang="ja-JP" altLang="en-US"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ｼﾅﾘｵ作成勉強会ｾｯﾄ</a:t>
                      </a:r>
                      <a:r>
                        <a:rPr kumimoji="1" lang="en-US" altLang="ja-JP"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割引価格</a:t>
                      </a:r>
                      <a:endParaRPr kumimoji="1" lang="en-US" altLang="ja-JP"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150,000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en-US" altLang="ja-JP" sz="10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06974"/>
                  </a:ext>
                </a:extLst>
              </a:tr>
              <a:tr h="314902">
                <a:tc vMerge="1">
                  <a:txBody>
                    <a:bodyPr/>
                    <a:lstStyle/>
                    <a:p>
                      <a:endParaRPr kumimoji="1" lang="ja-JP" altLang="en-US"/>
                    </a:p>
                  </a:txBody>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a:txBody>
                    <a:bodyPr/>
                    <a:lstStyle/>
                    <a:p>
                      <a:pPr algn="l"/>
                      <a:r>
                        <a:rPr kumimoji="1" lang="ja-JP" altLang="en-US"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en-US" altLang="ja-JP" sz="10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100,000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en-US" altLang="ja-JP" sz="10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018104"/>
                  </a:ext>
                </a:extLst>
              </a:tr>
              <a:tr h="31589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Meiryo UI" panose="020B0604030504040204" pitchFamily="50" charset="-128"/>
                          <a:ea typeface="Meiryo UI" panose="020B0604030504040204" pitchFamily="50" charset="-128"/>
                        </a:rPr>
                        <a:t>評価版サポート</a:t>
                      </a:r>
                      <a:r>
                        <a:rPr kumimoji="1" lang="en-US" altLang="ja-JP" sz="1000" b="1" baseline="30000" dirty="0">
                          <a:latin typeface="Meiryo UI" panose="020B0604030504040204" pitchFamily="50" charset="-128"/>
                          <a:ea typeface="Meiryo UI" panose="020B0604030504040204" pitchFamily="50" charset="-128"/>
                        </a:rPr>
                        <a:t>※</a:t>
                      </a:r>
                      <a:r>
                        <a:rPr kumimoji="1" lang="ja-JP" altLang="en-US" sz="1000" b="1" baseline="30000" dirty="0">
                          <a:latin typeface="Meiryo UI" panose="020B0604030504040204" pitchFamily="50" charset="-128"/>
                          <a:ea typeface="Meiryo UI" panose="020B0604030504040204" pitchFamily="50" charset="-128"/>
                        </a:rPr>
                        <a:t>３</a:t>
                      </a:r>
                      <a:endParaRPr kumimoji="1" lang="en-US" altLang="ja-JP" sz="1000" b="1" baseline="300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日間・</a:t>
                      </a:r>
                      <a:r>
                        <a:rPr kumimoji="1" lang="en-US" altLang="ja-JP" sz="1000" b="1" dirty="0">
                          <a:latin typeface="Meiryo UI" panose="020B0604030504040204" pitchFamily="50" charset="-128"/>
                          <a:ea typeface="Meiryo UI" panose="020B0604030504040204" pitchFamily="50" charset="-128"/>
                        </a:rPr>
                        <a:t>10</a:t>
                      </a:r>
                      <a:r>
                        <a:rPr kumimoji="1" lang="ja-JP" altLang="en-US" sz="1000" b="1" dirty="0">
                          <a:latin typeface="Meiryo UI" panose="020B0604030504040204" pitchFamily="50" charset="-128"/>
                          <a:ea typeface="Meiryo UI" panose="020B0604030504040204" pitchFamily="50" charset="-128"/>
                        </a:rPr>
                        <a:t>ｲﾝｼﾃﾞﾝﾄ</a:t>
                      </a:r>
                      <a:r>
                        <a:rPr kumimoji="1" lang="en-US" altLang="ja-JP" sz="1000" b="1" baseline="30000" dirty="0">
                          <a:latin typeface="Meiryo UI" panose="020B0604030504040204" pitchFamily="50" charset="-128"/>
                          <a:ea typeface="Meiryo UI" panose="020B0604030504040204" pitchFamily="50" charset="-128"/>
                        </a:rPr>
                        <a:t>※</a:t>
                      </a:r>
                      <a:r>
                        <a:rPr kumimoji="1" lang="ja-JP" altLang="en-US" sz="1000" b="1" baseline="30000" dirty="0">
                          <a:latin typeface="Meiryo UI" panose="020B0604030504040204" pitchFamily="50" charset="-128"/>
                          <a:ea typeface="Meiryo UI" panose="020B0604030504040204" pitchFamily="50" charset="-128"/>
                        </a:rPr>
                        <a:t>２</a:t>
                      </a:r>
                      <a:r>
                        <a:rPr kumimoji="1" lang="ja-JP" altLang="en-US" sz="1000" b="1" dirty="0">
                          <a:latin typeface="Meiryo UI" panose="020B0604030504040204" pitchFamily="50" charset="-128"/>
                          <a:ea typeface="Meiryo UI" panose="020B0604030504040204" pitchFamily="50" charset="-128"/>
                        </a:rPr>
                        <a:t>）</a:t>
                      </a:r>
                      <a:endParaRPr kumimoji="1" lang="en-US" altLang="ja-JP" sz="10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lang="ja-JP" altLang="en-US"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050" b="0" dirty="0">
                          <a:latin typeface="Meiryo UI" panose="020B0604030504040204" pitchFamily="50" charset="-128"/>
                          <a:ea typeface="Meiryo UI" panose="020B0604030504040204" pitchFamily="50" charset="-128"/>
                        </a:rPr>
                        <a:t>無料</a:t>
                      </a:r>
                      <a:endParaRPr kumimoji="1" lang="en-US" altLang="ja-JP"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Meiryo UI" panose="020B0604030504040204" pitchFamily="50" charset="-128"/>
                          <a:ea typeface="Meiryo UI" panose="020B0604030504040204" pitchFamily="50" charset="-128"/>
                          <a:cs typeface="+mn-cs"/>
                        </a:rPr>
                        <a:t>・評価版ご利用時のサポートです。</a:t>
                      </a:r>
                      <a:endParaRPr lang="en-US" altLang="ja-JP" sz="1000" b="0" dirty="0">
                        <a:solidFill>
                          <a:schemeClr val="dk1"/>
                        </a:solidFill>
                        <a:latin typeface="Meiryo UI" panose="020B0604030504040204" pitchFamily="50" charset="-128"/>
                        <a:ea typeface="Meiryo UI" panose="020B0604030504040204" pitchFamily="50" charset="-128"/>
                        <a:cs typeface="+mn-cs"/>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6805553"/>
                  </a:ext>
                </a:extLst>
              </a:tr>
              <a:tr h="28541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Meiryo UI" panose="020B0604030504040204" pitchFamily="50" charset="-128"/>
                          <a:ea typeface="Meiryo UI" panose="020B0604030504040204" pitchFamily="50" charset="-128"/>
                        </a:rPr>
                        <a:t>フル機能版新規サポート</a:t>
                      </a:r>
                      <a:endParaRPr kumimoji="1" lang="en-US" altLang="ja-JP" sz="1000" b="1" baseline="300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3</a:t>
                      </a:r>
                      <a:r>
                        <a:rPr kumimoji="1" lang="ja-JP" altLang="en-US" sz="1000" b="1" dirty="0">
                          <a:latin typeface="Meiryo UI" panose="020B0604030504040204" pitchFamily="50" charset="-128"/>
                          <a:ea typeface="Meiryo UI" panose="020B0604030504040204" pitchFamily="50" charset="-128"/>
                        </a:rPr>
                        <a:t>ヶ月間・</a:t>
                      </a:r>
                      <a:r>
                        <a:rPr kumimoji="1" lang="en-US" altLang="ja-JP" sz="1000" b="1" dirty="0">
                          <a:latin typeface="Meiryo UI" panose="020B0604030504040204" pitchFamily="50" charset="-128"/>
                          <a:ea typeface="Meiryo UI" panose="020B0604030504040204" pitchFamily="50" charset="-128"/>
                        </a:rPr>
                        <a:t>15</a:t>
                      </a:r>
                      <a:r>
                        <a:rPr kumimoji="1" lang="ja-JP" altLang="en-US" sz="1000" b="1" dirty="0">
                          <a:latin typeface="Meiryo UI" panose="020B0604030504040204" pitchFamily="50" charset="-128"/>
                          <a:ea typeface="Meiryo UI" panose="020B0604030504040204" pitchFamily="50" charset="-128"/>
                        </a:rPr>
                        <a:t>ｲﾝｼﾃﾞﾝﾄ</a:t>
                      </a:r>
                      <a:r>
                        <a:rPr kumimoji="1" lang="en-US" altLang="ja-JP" sz="1000" b="1" baseline="30000" dirty="0">
                          <a:latin typeface="Meiryo UI" panose="020B0604030504040204" pitchFamily="50" charset="-128"/>
                          <a:ea typeface="Meiryo UI" panose="020B0604030504040204" pitchFamily="50" charset="-128"/>
                        </a:rPr>
                        <a:t>※</a:t>
                      </a:r>
                      <a:r>
                        <a:rPr kumimoji="1" lang="ja-JP" altLang="en-US" sz="1000" b="1" baseline="30000" dirty="0">
                          <a:latin typeface="Meiryo UI" panose="020B0604030504040204" pitchFamily="50" charset="-128"/>
                          <a:ea typeface="Meiryo UI" panose="020B0604030504040204" pitchFamily="50" charset="-128"/>
                        </a:rPr>
                        <a:t>２</a:t>
                      </a:r>
                      <a:r>
                        <a:rPr kumimoji="1" lang="ja-JP" altLang="en-US" sz="1000" b="1" dirty="0">
                          <a:latin typeface="Meiryo UI" panose="020B0604030504040204" pitchFamily="50" charset="-128"/>
                          <a:ea typeface="Meiryo UI" panose="020B0604030504040204" pitchFamily="50" charset="-128"/>
                        </a:rPr>
                        <a:t>）</a:t>
                      </a:r>
                      <a:endParaRPr kumimoji="1" lang="en-US" altLang="ja-JP" sz="10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kumimoji="1" lang="ja-JP" altLang="en-US" sz="1000" b="0" dirty="0">
                          <a:latin typeface="Meiryo UI" panose="020B0604030504040204" pitchFamily="50" charset="-128"/>
                          <a:ea typeface="Meiryo UI" panose="020B0604030504040204" pitchFamily="50" charset="-128"/>
                        </a:rPr>
                        <a:t>無料</a:t>
                      </a:r>
                      <a:endParaRPr kumimoji="1" lang="en-US" altLang="ja-JP"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Meiryo UI" panose="020B0604030504040204" pitchFamily="50" charset="-128"/>
                          <a:ea typeface="Meiryo UI" panose="020B0604030504040204" pitchFamily="50" charset="-128"/>
                          <a:cs typeface="+mn-cs"/>
                        </a:rPr>
                        <a:t>・フル機能版新規ご導入時のサポートです。</a:t>
                      </a:r>
                      <a:endParaRPr lang="en-US" altLang="ja-JP" sz="1000" b="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Meiryo UI" panose="020B0604030504040204" pitchFamily="50" charset="-128"/>
                          <a:ea typeface="Meiryo UI" panose="020B0604030504040204" pitchFamily="50" charset="-128"/>
                          <a:cs typeface="+mn-cs"/>
                        </a:rPr>
                        <a:t>・ライセンス利用開始日から</a:t>
                      </a:r>
                      <a:r>
                        <a:rPr lang="en-US" altLang="ja-JP" sz="1000" b="0" dirty="0">
                          <a:solidFill>
                            <a:schemeClr val="dk1"/>
                          </a:solidFill>
                          <a:latin typeface="Meiryo UI" panose="020B0604030504040204" pitchFamily="50" charset="-128"/>
                          <a:ea typeface="Meiryo UI" panose="020B0604030504040204" pitchFamily="50" charset="-128"/>
                          <a:cs typeface="+mn-cs"/>
                        </a:rPr>
                        <a:t>3</a:t>
                      </a:r>
                      <a:r>
                        <a:rPr lang="ja-JP" altLang="en-US" sz="1000" b="0" dirty="0">
                          <a:solidFill>
                            <a:schemeClr val="dk1"/>
                          </a:solidFill>
                          <a:latin typeface="Meiryo UI" panose="020B0604030504040204" pitchFamily="50" charset="-128"/>
                          <a:ea typeface="Meiryo UI" panose="020B0604030504040204" pitchFamily="50" charset="-128"/>
                          <a:cs typeface="+mn-cs"/>
                        </a:rPr>
                        <a:t>ヶ月間</a:t>
                      </a:r>
                      <a:endParaRPr lang="en-US" altLang="ja-JP" sz="1000" b="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Meiryo UI" panose="020B0604030504040204" pitchFamily="50" charset="-128"/>
                          <a:ea typeface="Meiryo UI" panose="020B0604030504040204" pitchFamily="50" charset="-128"/>
                          <a:cs typeface="+mn-cs"/>
                        </a:rPr>
                        <a:t>　ご利用いただけます。</a:t>
                      </a:r>
                      <a:endParaRPr lang="en-US" altLang="ja-JP" sz="1000" b="0" dirty="0">
                        <a:solidFill>
                          <a:schemeClr val="dk1"/>
                        </a:solidFill>
                        <a:latin typeface="Meiryo UI" panose="020B0604030504040204" pitchFamily="50" charset="-128"/>
                        <a:ea typeface="Meiryo UI" panose="020B0604030504040204" pitchFamily="50" charset="-128"/>
                        <a:cs typeface="+mn-cs"/>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839"/>
                  </a:ext>
                </a:extLst>
              </a:tr>
              <a:tr h="496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WinActor</a:t>
                      </a:r>
                      <a:r>
                        <a:rPr kumimoji="1" lang="en-US" altLang="ja-JP" sz="11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ラーニングサービス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err="1">
                          <a:latin typeface="Meiryo UI" panose="020B0604030504040204" pitchFamily="50" charset="-128"/>
                          <a:ea typeface="Meiryo UI" panose="020B0604030504040204" pitchFamily="50" charset="-128"/>
                        </a:rPr>
                        <a:t>WinActor</a:t>
                      </a:r>
                      <a:r>
                        <a:rPr kumimoji="1" lang="ja-JP" altLang="en-US" sz="1000" b="1" dirty="0">
                          <a:latin typeface="Meiryo UI" panose="020B0604030504040204" pitchFamily="50" charset="-128"/>
                          <a:ea typeface="Meiryo UI" panose="020B0604030504040204" pitchFamily="50" charset="-128"/>
                        </a:rPr>
                        <a:t>　公式講座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kumimoji="1" lang="en-US" altLang="ja-JP" sz="900" b="0" dirty="0">
                          <a:latin typeface="Meiryo UI" panose="020B0604030504040204" pitchFamily="50" charset="-128"/>
                          <a:ea typeface="Meiryo UI" panose="020B0604030504040204" pitchFamily="50" charset="-128"/>
                        </a:rPr>
                        <a:t>10,000</a:t>
                      </a:r>
                      <a:r>
                        <a:rPr kumimoji="1" lang="ja-JP" altLang="en-US" sz="900" b="0" dirty="0">
                          <a:latin typeface="Meiryo UI" panose="020B0604030504040204" pitchFamily="50" charset="-128"/>
                          <a:ea typeface="Meiryo UI" panose="020B0604030504040204" pitchFamily="50" charset="-128"/>
                        </a:rPr>
                        <a:t>円</a:t>
                      </a:r>
                      <a:r>
                        <a:rPr kumimoji="1" lang="en-US" altLang="ja-JP" sz="800" b="0" dirty="0">
                          <a:latin typeface="Meiryo UI" panose="020B0604030504040204" pitchFamily="50" charset="-128"/>
                          <a:ea typeface="Meiryo UI" panose="020B0604030504040204" pitchFamily="50" charset="-128"/>
                        </a:rPr>
                        <a:t>/ID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Meiryo UI" panose="020B0604030504040204" pitchFamily="50" charset="-128"/>
                          <a:ea typeface="Meiryo UI" panose="020B0604030504040204" pitchFamily="50" charset="-128"/>
                          <a:cs typeface="+mn-cs"/>
                        </a:rPr>
                        <a:t>・</a:t>
                      </a:r>
                      <a:r>
                        <a:rPr lang="en-US" altLang="ja-JP" sz="1000" b="0" dirty="0">
                          <a:solidFill>
                            <a:schemeClr val="dk1"/>
                          </a:solidFill>
                          <a:latin typeface="Meiryo UI" panose="020B0604030504040204" pitchFamily="50" charset="-128"/>
                          <a:ea typeface="Meiryo UI" panose="020B0604030504040204" pitchFamily="50" charset="-128"/>
                          <a:cs typeface="+mn-cs"/>
                        </a:rPr>
                        <a:t>WinActor</a:t>
                      </a:r>
                      <a:r>
                        <a:rPr lang="en-US" altLang="ja-JP" sz="1000" baseline="30000" dirty="0">
                          <a:latin typeface="Meiryo UI" panose="020B0604030504040204" pitchFamily="50" charset="-128"/>
                          <a:ea typeface="Meiryo UI" panose="020B0604030504040204" pitchFamily="50" charset="-128"/>
                        </a:rPr>
                        <a:t>®</a:t>
                      </a:r>
                      <a:r>
                        <a:rPr lang="ja-JP" altLang="en-US" sz="1000" b="0" dirty="0">
                          <a:solidFill>
                            <a:schemeClr val="dk1"/>
                          </a:solidFill>
                          <a:latin typeface="Meiryo UI" panose="020B0604030504040204" pitchFamily="50" charset="-128"/>
                          <a:ea typeface="Meiryo UI" panose="020B0604030504040204" pitchFamily="50" charset="-128"/>
                          <a:cs typeface="+mn-cs"/>
                        </a:rPr>
                        <a:t>ご契約いただいたお客さまに</a:t>
                      </a:r>
                      <a:endParaRPr lang="en-US" altLang="ja-JP" sz="1000" b="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Meiryo UI" panose="020B0604030504040204" pitchFamily="50" charset="-128"/>
                          <a:ea typeface="Meiryo UI" panose="020B0604030504040204" pitchFamily="50" charset="-128"/>
                          <a:cs typeface="+mn-cs"/>
                        </a:rPr>
                        <a:t>　ご利用いただけるサービスです。</a:t>
                      </a:r>
                      <a:endParaRPr lang="en-US" altLang="ja-JP" sz="1000" b="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Meiryo UI" panose="020B0604030504040204" pitchFamily="50" charset="-128"/>
                          <a:ea typeface="Meiryo UI" panose="020B0604030504040204" pitchFamily="50" charset="-128"/>
                          <a:cs typeface="+mn-cs"/>
                        </a:rPr>
                        <a:t>・受講開始日から</a:t>
                      </a:r>
                      <a:r>
                        <a:rPr lang="en-US" altLang="ja-JP" sz="1000" b="0" dirty="0">
                          <a:solidFill>
                            <a:schemeClr val="dk1"/>
                          </a:solidFill>
                          <a:latin typeface="Meiryo UI" panose="020B0604030504040204" pitchFamily="50" charset="-128"/>
                          <a:ea typeface="Meiryo UI" panose="020B0604030504040204" pitchFamily="50" charset="-128"/>
                          <a:cs typeface="+mn-cs"/>
                        </a:rPr>
                        <a:t>90</a:t>
                      </a:r>
                      <a:r>
                        <a:rPr lang="ja-JP" altLang="en-US" sz="1000" b="0" dirty="0">
                          <a:solidFill>
                            <a:schemeClr val="dk1"/>
                          </a:solidFill>
                          <a:latin typeface="Meiryo UI" panose="020B0604030504040204" pitchFamily="50" charset="-128"/>
                          <a:ea typeface="Meiryo UI" panose="020B0604030504040204" pitchFamily="50" charset="-128"/>
                          <a:cs typeface="+mn-cs"/>
                        </a:rPr>
                        <a:t>日間ご利用いただけます。</a:t>
                      </a:r>
                      <a:endParaRPr lang="en-US" altLang="ja-JP" sz="1000" b="0" dirty="0">
                        <a:solidFill>
                          <a:schemeClr val="dk1"/>
                        </a:solidFill>
                        <a:latin typeface="Meiryo UI" panose="020B0604030504040204" pitchFamily="50" charset="-128"/>
                        <a:ea typeface="Meiryo UI" panose="020B0604030504040204" pitchFamily="50" charset="-128"/>
                        <a:cs typeface="+mn-cs"/>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7625863"/>
                  </a:ext>
                </a:extLst>
              </a:tr>
            </a:tbl>
          </a:graphicData>
        </a:graphic>
      </p:graphicFrame>
      <p:sp>
        <p:nvSpPr>
          <p:cNvPr id="5" name="テキスト ボックス 4">
            <a:extLst>
              <a:ext uri="{FF2B5EF4-FFF2-40B4-BE49-F238E27FC236}">
                <a16:creationId xmlns:a16="http://schemas.microsoft.com/office/drawing/2014/main" id="{5E52C06D-E041-442A-B979-F703C9DA5462}"/>
              </a:ext>
            </a:extLst>
          </p:cNvPr>
          <p:cNvSpPr txBox="1"/>
          <p:nvPr/>
        </p:nvSpPr>
        <p:spPr>
          <a:xfrm>
            <a:off x="152767" y="6108677"/>
            <a:ext cx="9537145" cy="584775"/>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NTT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ProCX</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が提供するシナリオ作成勉強会と、本サポート同時申込みの場合に適用します。（勉強会お申込みから</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日以内であれば同時申込みといたします）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27000" indent="-127000"/>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１インシデントの総対応時間は３時間までとし、それを超える場合は、別途追加インシデントのご案内をする場合がございます。１回のお問合せで複数のシナリオに関するお問合わせの場合、シナリオ単位でインシデント消費するものとします。詳細は、「</a:t>
            </a:r>
            <a:r>
              <a:rPr lang="en-US" altLang="ja-JP" sz="800" dirty="0">
                <a:latin typeface="Meiryo UI" panose="020B0604030504040204" pitchFamily="50" charset="-128"/>
                <a:ea typeface="Meiryo UI" panose="020B0604030504040204" pitchFamily="50" charset="-128"/>
              </a:rPr>
              <a:t>WinActor</a:t>
            </a:r>
            <a:r>
              <a:rPr lang="ja-JP" altLang="en-US" sz="800" dirty="0">
                <a:latin typeface="Meiryo UI" panose="020B0604030504040204" pitchFamily="50" charset="-128"/>
                <a:ea typeface="Meiryo UI" panose="020B0604030504040204" pitchFamily="50" charset="-128"/>
              </a:rPr>
              <a:t>あんしんサポート利用規約」　をご確認ください。</a:t>
            </a:r>
            <a:endParaRPr lang="en-US" altLang="ja-JP" sz="800" dirty="0">
              <a:latin typeface="Meiryo UI" panose="020B0604030504040204" pitchFamily="50" charset="-128"/>
              <a:ea typeface="Meiryo UI" panose="020B0604030504040204" pitchFamily="50" charset="-128"/>
            </a:endParaRPr>
          </a:p>
          <a:p>
            <a:pPr marL="127000" indent="-127000"/>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NTT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ProCX</a:t>
            </a:r>
            <a:r>
              <a:rPr lang="ja-JP" altLang="en-US" sz="800" dirty="0">
                <a:latin typeface="Meiryo UI" panose="020B0604030504040204" pitchFamily="50" charset="-128"/>
                <a:ea typeface="Meiryo UI" panose="020B0604030504040204" pitchFamily="50" charset="-128"/>
              </a:rPr>
              <a:t>または弊社代理店よりご提供する</a:t>
            </a:r>
            <a:r>
              <a:rPr lang="en-US" altLang="ja-JP" sz="800" dirty="0">
                <a:latin typeface="Meiryo UI" panose="020B0604030504040204" pitchFamily="50" charset="-128"/>
                <a:ea typeface="Meiryo UI" panose="020B0604030504040204" pitchFamily="50" charset="-128"/>
              </a:rPr>
              <a:t>WinActor</a:t>
            </a:r>
            <a:r>
              <a:rPr lang="en-US" altLang="ja-JP" sz="800" baseline="300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評価版ライセンス（</a:t>
            </a:r>
            <a:r>
              <a:rPr lang="en-US" altLang="ja-JP" sz="800" dirty="0">
                <a:latin typeface="Meiryo UI" panose="020B0604030504040204" pitchFamily="50" charset="-128"/>
                <a:ea typeface="Meiryo UI" panose="020B0604030504040204" pitchFamily="50" charset="-128"/>
              </a:rPr>
              <a:t>30</a:t>
            </a:r>
            <a:r>
              <a:rPr lang="ja-JP" altLang="en-US" sz="800" dirty="0">
                <a:latin typeface="Meiryo UI" panose="020B0604030504040204" pitchFamily="50" charset="-128"/>
                <a:ea typeface="Meiryo UI" panose="020B0604030504040204" pitchFamily="50" charset="-128"/>
              </a:rPr>
              <a:t>日間）利用申込みと同時にお申込みいただけます。</a:t>
            </a:r>
            <a:endParaRPr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774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CD96A5-5807-DE70-C092-24A2F1783A3C}"/>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17</a:t>
            </a:fld>
            <a:endParaRPr lang="ja-JP" altLang="en-US" dirty="0">
              <a:solidFill>
                <a:prstClr val="black"/>
              </a:solidFill>
            </a:endParaRPr>
          </a:p>
        </p:txBody>
      </p:sp>
      <p:sp>
        <p:nvSpPr>
          <p:cNvPr id="3" name="コンテンツ プレースホルダー 2"/>
          <p:cNvSpPr>
            <a:spLocks noGrp="1"/>
          </p:cNvSpPr>
          <p:nvPr>
            <p:ph idx="4294967295"/>
          </p:nvPr>
        </p:nvSpPr>
        <p:spPr>
          <a:xfrm>
            <a:off x="634314" y="2882771"/>
            <a:ext cx="8915400" cy="649287"/>
          </a:xfrm>
        </p:spPr>
        <p:txBody>
          <a:bodyPr/>
          <a:lstStyle/>
          <a:p>
            <a:pPr marL="0" indent="0" algn="ctr">
              <a:buNone/>
            </a:pPr>
            <a:r>
              <a:rPr kumimoji="1" lang="ja-JP" altLang="en-US" sz="3200" b="1" dirty="0">
                <a:latin typeface="Meiryo UI" panose="020B0604030504040204" pitchFamily="50" charset="-128"/>
                <a:ea typeface="Meiryo UI" panose="020B0604030504040204" pitchFamily="50" charset="-128"/>
              </a:rPr>
              <a:t>サポートサービス詳細</a:t>
            </a:r>
          </a:p>
        </p:txBody>
      </p:sp>
    </p:spTree>
    <p:extLst>
      <p:ext uri="{BB962C8B-B14F-4D97-AF65-F5344CB8AC3E}">
        <p14:creationId xmlns:p14="http://schemas.microsoft.com/office/powerpoint/2010/main" val="582198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0573DE2-BE80-39DD-74AA-555BB593748D}"/>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18</a:t>
            </a:fld>
            <a:endParaRPr lang="ja-JP" altLang="en-US" dirty="0">
              <a:solidFill>
                <a:prstClr val="black"/>
              </a:solidFill>
            </a:endParaRPr>
          </a:p>
        </p:txBody>
      </p:sp>
      <p:sp>
        <p:nvSpPr>
          <p:cNvPr id="2" name="タイトル 1">
            <a:extLst>
              <a:ext uri="{FF2B5EF4-FFF2-40B4-BE49-F238E27FC236}">
                <a16:creationId xmlns:a16="http://schemas.microsoft.com/office/drawing/2014/main" id="{83F6C0B5-CE62-4AD3-8477-E2E15922141B}"/>
              </a:ext>
            </a:extLst>
          </p:cNvPr>
          <p:cNvSpPr>
            <a:spLocks noGrp="1"/>
          </p:cNvSpPr>
          <p:nvPr>
            <p:ph type="title" idx="4294967295"/>
          </p:nvPr>
        </p:nvSpPr>
        <p:spPr>
          <a:xfrm>
            <a:off x="0" y="103188"/>
            <a:ext cx="8915400" cy="417512"/>
          </a:xfrm>
        </p:spPr>
        <p:txBody>
          <a:bodyPr>
            <a:normAutofit fontScale="90000"/>
          </a:bodyPr>
          <a:lstStyle/>
          <a:p>
            <a:r>
              <a:rPr lang="en-US" altLang="ja-JP" dirty="0"/>
              <a:t>	</a:t>
            </a:r>
            <a:r>
              <a:rPr lang="ja-JP" altLang="en-US" sz="2400" b="1" dirty="0">
                <a:latin typeface="Meiryo UI" panose="020B0604030504040204" pitchFamily="50" charset="-128"/>
                <a:ea typeface="Meiryo UI" panose="020B0604030504040204" pitchFamily="50" charset="-128"/>
              </a:rPr>
              <a:t>ハンズオンセミナー</a:t>
            </a:r>
            <a:endParaRPr kumimoji="1" lang="ja-JP" altLang="en-US" sz="2400" b="1" dirty="0">
              <a:latin typeface="Meiryo UI" panose="020B0604030504040204" pitchFamily="50" charset="-128"/>
              <a:ea typeface="Meiryo UI" panose="020B0604030504040204" pitchFamily="50" charset="-128"/>
            </a:endParaRPr>
          </a:p>
        </p:txBody>
      </p:sp>
      <p:sp>
        <p:nvSpPr>
          <p:cNvPr id="4" name="テキスト ボックス 2">
            <a:extLst>
              <a:ext uri="{FF2B5EF4-FFF2-40B4-BE49-F238E27FC236}">
                <a16:creationId xmlns:a16="http://schemas.microsoft.com/office/drawing/2014/main" id="{38777A3B-E5BD-485F-8CBC-19CCE3CFA0BF}"/>
              </a:ext>
            </a:extLst>
          </p:cNvPr>
          <p:cNvSpPr txBox="1">
            <a:spLocks noChangeArrowheads="1"/>
          </p:cNvSpPr>
          <p:nvPr/>
        </p:nvSpPr>
        <p:spPr bwMode="auto">
          <a:xfrm>
            <a:off x="86377" y="1772439"/>
            <a:ext cx="1965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hangingPunct="1"/>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◆ハンズオンセミナー概要</a:t>
            </a:r>
          </a:p>
        </p:txBody>
      </p:sp>
      <p:sp>
        <p:nvSpPr>
          <p:cNvPr id="6" name="正方形/長方形 5">
            <a:extLst>
              <a:ext uri="{FF2B5EF4-FFF2-40B4-BE49-F238E27FC236}">
                <a16:creationId xmlns:a16="http://schemas.microsoft.com/office/drawing/2014/main" id="{BD53D2DF-38D4-45A2-9AEE-F519C417457E}"/>
              </a:ext>
            </a:extLst>
          </p:cNvPr>
          <p:cNvSpPr/>
          <p:nvPr/>
        </p:nvSpPr>
        <p:spPr bwMode="auto">
          <a:xfrm>
            <a:off x="285657" y="2112676"/>
            <a:ext cx="1990756" cy="398169"/>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対象者</a:t>
            </a:r>
            <a:endPar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26CC73CE-C315-4BE6-8A08-6C7AD9BFEF44}"/>
              </a:ext>
            </a:extLst>
          </p:cNvPr>
          <p:cNvSpPr/>
          <p:nvPr/>
        </p:nvSpPr>
        <p:spPr bwMode="auto">
          <a:xfrm>
            <a:off x="2370869" y="2112676"/>
            <a:ext cx="7344685" cy="39816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en-US" altLang="ja-JP"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WinActor</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の導入を検討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している企業・団体のお客さま（実務担当者さま）</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A37223EF-B944-43BE-98B3-8C1DBC08BBCD}"/>
              </a:ext>
            </a:extLst>
          </p:cNvPr>
          <p:cNvSpPr/>
          <p:nvPr/>
        </p:nvSpPr>
        <p:spPr bwMode="auto">
          <a:xfrm>
            <a:off x="285657" y="2563519"/>
            <a:ext cx="1990756" cy="398169"/>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料金</a:t>
            </a:r>
          </a:p>
        </p:txBody>
      </p:sp>
      <p:sp>
        <p:nvSpPr>
          <p:cNvPr id="9" name="正方形/長方形 8">
            <a:extLst>
              <a:ext uri="{FF2B5EF4-FFF2-40B4-BE49-F238E27FC236}">
                <a16:creationId xmlns:a16="http://schemas.microsoft.com/office/drawing/2014/main" id="{96BEC22D-2A56-483C-848E-5F67E56A03A8}"/>
              </a:ext>
            </a:extLst>
          </p:cNvPr>
          <p:cNvSpPr/>
          <p:nvPr/>
        </p:nvSpPr>
        <p:spPr bwMode="auto">
          <a:xfrm>
            <a:off x="2370276" y="2563519"/>
            <a:ext cx="7345278" cy="39816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無料</a:t>
            </a:r>
          </a:p>
        </p:txBody>
      </p:sp>
      <p:sp>
        <p:nvSpPr>
          <p:cNvPr id="10" name="正方形/長方形 9">
            <a:extLst>
              <a:ext uri="{FF2B5EF4-FFF2-40B4-BE49-F238E27FC236}">
                <a16:creationId xmlns:a16="http://schemas.microsoft.com/office/drawing/2014/main" id="{D5443C55-0848-4D55-A8AA-820AB692A6B0}"/>
              </a:ext>
            </a:extLst>
          </p:cNvPr>
          <p:cNvSpPr/>
          <p:nvPr/>
        </p:nvSpPr>
        <p:spPr bwMode="auto">
          <a:xfrm>
            <a:off x="285657" y="3022394"/>
            <a:ext cx="1990756" cy="398169"/>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所要時間</a:t>
            </a:r>
          </a:p>
        </p:txBody>
      </p:sp>
      <p:sp>
        <p:nvSpPr>
          <p:cNvPr id="11" name="正方形/長方形 10">
            <a:extLst>
              <a:ext uri="{FF2B5EF4-FFF2-40B4-BE49-F238E27FC236}">
                <a16:creationId xmlns:a16="http://schemas.microsoft.com/office/drawing/2014/main" id="{E78BE22C-942A-4B7F-B185-C8DEDA3CFCA8}"/>
              </a:ext>
            </a:extLst>
          </p:cNvPr>
          <p:cNvSpPr/>
          <p:nvPr/>
        </p:nvSpPr>
        <p:spPr bwMode="auto">
          <a:xfrm>
            <a:off x="2370276" y="3022393"/>
            <a:ext cx="7345278" cy="39816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時間半程度</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E7E8B34-DA2E-4923-86E9-7DDE0180550A}"/>
              </a:ext>
            </a:extLst>
          </p:cNvPr>
          <p:cNvSpPr/>
          <p:nvPr/>
        </p:nvSpPr>
        <p:spPr bwMode="auto">
          <a:xfrm>
            <a:off x="285657" y="3474108"/>
            <a:ext cx="1990756" cy="653538"/>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内容</a:t>
            </a:r>
          </a:p>
        </p:txBody>
      </p:sp>
      <p:sp>
        <p:nvSpPr>
          <p:cNvPr id="13" name="正方形/長方形 12">
            <a:extLst>
              <a:ext uri="{FF2B5EF4-FFF2-40B4-BE49-F238E27FC236}">
                <a16:creationId xmlns:a16="http://schemas.microsoft.com/office/drawing/2014/main" id="{9295E2A4-6484-4D7C-856A-A4D05247D795}"/>
              </a:ext>
            </a:extLst>
          </p:cNvPr>
          <p:cNvSpPr/>
          <p:nvPr/>
        </p:nvSpPr>
        <p:spPr bwMode="auto">
          <a:xfrm>
            <a:off x="2370869" y="3474108"/>
            <a:ext cx="7344685" cy="65353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・基本的な操作方法</a:t>
            </a: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・シナリオ作成演習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基礎編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・質疑（サンプルシナリオ作成等）</a:t>
            </a:r>
          </a:p>
        </p:txBody>
      </p:sp>
      <p:sp>
        <p:nvSpPr>
          <p:cNvPr id="14" name="正方形/長方形 13">
            <a:extLst>
              <a:ext uri="{FF2B5EF4-FFF2-40B4-BE49-F238E27FC236}">
                <a16:creationId xmlns:a16="http://schemas.microsoft.com/office/drawing/2014/main" id="{52694B1D-21FC-4F07-B84C-7DA78D2F3D12}"/>
              </a:ext>
            </a:extLst>
          </p:cNvPr>
          <p:cNvSpPr/>
          <p:nvPr/>
        </p:nvSpPr>
        <p:spPr bwMode="auto">
          <a:xfrm>
            <a:off x="270904" y="4197243"/>
            <a:ext cx="1990756" cy="398169"/>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場所</a:t>
            </a:r>
          </a:p>
        </p:txBody>
      </p:sp>
      <p:sp>
        <p:nvSpPr>
          <p:cNvPr id="15" name="正方形/長方形 14">
            <a:extLst>
              <a:ext uri="{FF2B5EF4-FFF2-40B4-BE49-F238E27FC236}">
                <a16:creationId xmlns:a16="http://schemas.microsoft.com/office/drawing/2014/main" id="{5D65EC76-F169-48A6-9F81-A5CBB3608B55}"/>
              </a:ext>
            </a:extLst>
          </p:cNvPr>
          <p:cNvSpPr/>
          <p:nvPr/>
        </p:nvSpPr>
        <p:spPr bwMode="auto">
          <a:xfrm>
            <a:off x="2370276" y="4197243"/>
            <a:ext cx="7345278" cy="39816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お客さま事業所等</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7D8BBFBA-87E9-45C1-AC01-3145B7902B88}"/>
              </a:ext>
            </a:extLst>
          </p:cNvPr>
          <p:cNvSpPr/>
          <p:nvPr/>
        </p:nvSpPr>
        <p:spPr bwMode="auto">
          <a:xfrm>
            <a:off x="270904" y="4664451"/>
            <a:ext cx="1990756" cy="398169"/>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参加条件</a:t>
            </a:r>
            <a:endPar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5A1447F8-EB68-4FC2-A822-03C3C3925A71}"/>
              </a:ext>
            </a:extLst>
          </p:cNvPr>
          <p:cNvSpPr/>
          <p:nvPr/>
        </p:nvSpPr>
        <p:spPr bwMode="auto">
          <a:xfrm>
            <a:off x="2370274" y="4664451"/>
            <a:ext cx="7345279" cy="39816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WinActor</a:t>
            </a:r>
            <a:r>
              <a:rPr lang="en-US" altLang="ja-JP" sz="1200" baseline="300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の動作環境を満たすノート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をご準備いただける方が対象です。</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4101E7A4-EF93-49FC-90F9-78966B90C5C7}"/>
              </a:ext>
            </a:extLst>
          </p:cNvPr>
          <p:cNvSpPr/>
          <p:nvPr/>
        </p:nvSpPr>
        <p:spPr bwMode="auto">
          <a:xfrm>
            <a:off x="285657" y="5643442"/>
            <a:ext cx="1990756" cy="398169"/>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定員</a:t>
            </a:r>
          </a:p>
        </p:txBody>
      </p:sp>
      <p:sp>
        <p:nvSpPr>
          <p:cNvPr id="19" name="正方形/長方形 18">
            <a:extLst>
              <a:ext uri="{FF2B5EF4-FFF2-40B4-BE49-F238E27FC236}">
                <a16:creationId xmlns:a16="http://schemas.microsoft.com/office/drawing/2014/main" id="{F0F7C248-25C5-42C8-8EB4-6DA685BE4008}"/>
              </a:ext>
            </a:extLst>
          </p:cNvPr>
          <p:cNvSpPr/>
          <p:nvPr/>
        </p:nvSpPr>
        <p:spPr bwMode="auto">
          <a:xfrm>
            <a:off x="2370276" y="5643442"/>
            <a:ext cx="7345278" cy="39816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名さままで</a:t>
            </a:r>
          </a:p>
        </p:txBody>
      </p:sp>
      <p:sp>
        <p:nvSpPr>
          <p:cNvPr id="20" name="正方形/長方形 19">
            <a:extLst>
              <a:ext uri="{FF2B5EF4-FFF2-40B4-BE49-F238E27FC236}">
                <a16:creationId xmlns:a16="http://schemas.microsoft.com/office/drawing/2014/main" id="{1AA72904-C8E3-4759-8BB0-48FBA3933B90}"/>
              </a:ext>
            </a:extLst>
          </p:cNvPr>
          <p:cNvSpPr/>
          <p:nvPr/>
        </p:nvSpPr>
        <p:spPr bwMode="auto">
          <a:xfrm>
            <a:off x="285657" y="6107244"/>
            <a:ext cx="1990756" cy="542185"/>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21" name="正方形/長方形 20">
            <a:extLst>
              <a:ext uri="{FF2B5EF4-FFF2-40B4-BE49-F238E27FC236}">
                <a16:creationId xmlns:a16="http://schemas.microsoft.com/office/drawing/2014/main" id="{D246BAD9-4AB4-4EE6-BC01-F056DC9CA939}"/>
              </a:ext>
            </a:extLst>
          </p:cNvPr>
          <p:cNvSpPr/>
          <p:nvPr/>
        </p:nvSpPr>
        <p:spPr bwMode="auto">
          <a:xfrm>
            <a:off x="2370275" y="6107244"/>
            <a:ext cx="7345278" cy="542185"/>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・内容は、予告なく変更する場合がございます。</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F979EDB8-1D54-4428-AEC6-36673BDD345C}"/>
              </a:ext>
            </a:extLst>
          </p:cNvPr>
          <p:cNvSpPr/>
          <p:nvPr/>
        </p:nvSpPr>
        <p:spPr bwMode="auto">
          <a:xfrm>
            <a:off x="261257" y="5131504"/>
            <a:ext cx="1990756" cy="440358"/>
          </a:xfrm>
          <a:prstGeom prst="rect">
            <a:avLst/>
          </a:prstGeom>
          <a:solidFill>
            <a:srgbClr val="00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申込み方法</a:t>
            </a:r>
          </a:p>
        </p:txBody>
      </p:sp>
      <p:sp>
        <p:nvSpPr>
          <p:cNvPr id="23" name="正方形/長方形 22">
            <a:extLst>
              <a:ext uri="{FF2B5EF4-FFF2-40B4-BE49-F238E27FC236}">
                <a16:creationId xmlns:a16="http://schemas.microsoft.com/office/drawing/2014/main" id="{8C140FAC-44E7-487C-BC1A-084FD9CCF165}"/>
              </a:ext>
            </a:extLst>
          </p:cNvPr>
          <p:cNvSpPr/>
          <p:nvPr/>
        </p:nvSpPr>
        <p:spPr bwMode="auto">
          <a:xfrm>
            <a:off x="2370855" y="5131502"/>
            <a:ext cx="7345279" cy="440359"/>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弊社営業担当者へお申し出ください。</a:t>
            </a:r>
          </a:p>
        </p:txBody>
      </p:sp>
      <p:sp>
        <p:nvSpPr>
          <p:cNvPr id="24" name="角丸四角形 37">
            <a:extLst>
              <a:ext uri="{FF2B5EF4-FFF2-40B4-BE49-F238E27FC236}">
                <a16:creationId xmlns:a16="http://schemas.microsoft.com/office/drawing/2014/main" id="{1A1960E2-6F09-46B3-92CD-62A6A71DA1AC}"/>
              </a:ext>
            </a:extLst>
          </p:cNvPr>
          <p:cNvSpPr/>
          <p:nvPr/>
        </p:nvSpPr>
        <p:spPr>
          <a:xfrm>
            <a:off x="3013440" y="683205"/>
            <a:ext cx="4054496"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提供料金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税抜</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38">
            <a:extLst>
              <a:ext uri="{FF2B5EF4-FFF2-40B4-BE49-F238E27FC236}">
                <a16:creationId xmlns:a16="http://schemas.microsoft.com/office/drawing/2014/main" id="{22A16700-F4F7-4445-8812-1ABECECB1D97}"/>
              </a:ext>
            </a:extLst>
          </p:cNvPr>
          <p:cNvSpPr/>
          <p:nvPr/>
        </p:nvSpPr>
        <p:spPr>
          <a:xfrm>
            <a:off x="171445" y="683205"/>
            <a:ext cx="2731653"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26" name="角丸四角形 39">
            <a:extLst>
              <a:ext uri="{FF2B5EF4-FFF2-40B4-BE49-F238E27FC236}">
                <a16:creationId xmlns:a16="http://schemas.microsoft.com/office/drawing/2014/main" id="{69FE1596-283A-4C94-8A92-41C1F4C3C4BF}"/>
              </a:ext>
            </a:extLst>
          </p:cNvPr>
          <p:cNvSpPr/>
          <p:nvPr/>
        </p:nvSpPr>
        <p:spPr>
          <a:xfrm>
            <a:off x="7123443" y="683205"/>
            <a:ext cx="2731653"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28" name="角丸四角形 41">
            <a:extLst>
              <a:ext uri="{FF2B5EF4-FFF2-40B4-BE49-F238E27FC236}">
                <a16:creationId xmlns:a16="http://schemas.microsoft.com/office/drawing/2014/main" id="{11640908-255A-45DB-84B8-920B3D474E32}"/>
              </a:ext>
            </a:extLst>
          </p:cNvPr>
          <p:cNvSpPr/>
          <p:nvPr/>
        </p:nvSpPr>
        <p:spPr>
          <a:xfrm>
            <a:off x="171445" y="987382"/>
            <a:ext cx="2731653" cy="727118"/>
          </a:xfrm>
          <a:prstGeom prst="roundRect">
            <a:avLst>
              <a:gd name="adj" fmla="val 0"/>
            </a:avLst>
          </a:prstGeom>
          <a:noFill/>
          <a:ln>
            <a:solidFill>
              <a:schemeClr val="bg1">
                <a:lumMod val="65000"/>
              </a:schemeClr>
            </a:solidFill>
          </a:ln>
        </p:spPr>
        <p:txBody>
          <a:bodyPr wrap="square" rtlCol="0" anchor="ctr">
            <a:noAutofit/>
          </a:bodyPr>
          <a:lstStyle/>
          <a:p>
            <a:r>
              <a:rPr lang="ja-JP" altLang="en-US" sz="1100" dirty="0">
                <a:latin typeface="Meiryo UI" panose="020B0604030504040204" pitchFamily="50" charset="-128"/>
                <a:ea typeface="Meiryo UI" panose="020B0604030504040204" pitchFamily="50" charset="-128"/>
                <a:cs typeface="メイリオ"/>
              </a:rPr>
              <a:t>シナリオ作成の基礎をチュートリアルを活用しながらご体験いただきます。</a:t>
            </a:r>
          </a:p>
        </p:txBody>
      </p:sp>
      <p:sp>
        <p:nvSpPr>
          <p:cNvPr id="29" name="角丸四角形 42">
            <a:extLst>
              <a:ext uri="{FF2B5EF4-FFF2-40B4-BE49-F238E27FC236}">
                <a16:creationId xmlns:a16="http://schemas.microsoft.com/office/drawing/2014/main" id="{4EB381F9-B7A8-4C58-8035-E94E80482987}"/>
              </a:ext>
            </a:extLst>
          </p:cNvPr>
          <p:cNvSpPr/>
          <p:nvPr/>
        </p:nvSpPr>
        <p:spPr>
          <a:xfrm>
            <a:off x="7123443" y="987382"/>
            <a:ext cx="2731653" cy="727118"/>
          </a:xfrm>
          <a:prstGeom prst="roundRect">
            <a:avLst>
              <a:gd name="adj" fmla="val 0"/>
            </a:avLst>
          </a:prstGeom>
          <a:noFill/>
          <a:ln>
            <a:solidFill>
              <a:schemeClr val="bg1">
                <a:lumMod val="65000"/>
              </a:schemeClr>
            </a:solidFill>
          </a:ln>
        </p:spPr>
        <p:txBody>
          <a:bodyPr wrap="none" rtlCol="0" anchor="ctr">
            <a:no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・セミナーに必要な</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をご持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参いただく</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必要がございます。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44">
            <a:extLst>
              <a:ext uri="{FF2B5EF4-FFF2-40B4-BE49-F238E27FC236}">
                <a16:creationId xmlns:a16="http://schemas.microsoft.com/office/drawing/2014/main" id="{9DABD648-A762-4939-82A9-A9E0DF15DBD8}"/>
              </a:ext>
            </a:extLst>
          </p:cNvPr>
          <p:cNvSpPr/>
          <p:nvPr/>
        </p:nvSpPr>
        <p:spPr>
          <a:xfrm>
            <a:off x="3013440" y="987383"/>
            <a:ext cx="4054495" cy="727117"/>
          </a:xfrm>
          <a:prstGeom prst="roundRect">
            <a:avLst>
              <a:gd name="adj" fmla="val 0"/>
            </a:avLst>
          </a:prstGeom>
          <a:noFill/>
          <a:ln>
            <a:solidFill>
              <a:schemeClr val="bg1">
                <a:lumMod val="65000"/>
              </a:schemeClr>
            </a:solidFill>
          </a:ln>
        </p:spPr>
        <p:txBody>
          <a:bodyPr wrap="none" rtlCol="0" anchor="ctr">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無料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25">
            <a:extLst>
              <a:ext uri="{FF2B5EF4-FFF2-40B4-BE49-F238E27FC236}">
                <a16:creationId xmlns:a16="http://schemas.microsoft.com/office/drawing/2014/main" id="{D54FAC8B-06B7-BE07-FB0D-870D6DF82E1C}"/>
              </a:ext>
            </a:extLst>
          </p:cNvPr>
          <p:cNvSpPr/>
          <p:nvPr/>
        </p:nvSpPr>
        <p:spPr>
          <a:xfrm>
            <a:off x="171445" y="96587"/>
            <a:ext cx="594423" cy="551613"/>
          </a:xfrm>
          <a:prstGeom prst="ellipse">
            <a:avLst/>
          </a:prstGeom>
          <a:solidFill>
            <a:schemeClr val="accent6">
              <a:lumMod val="20000"/>
              <a:lumOff val="8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pic>
        <p:nvPicPr>
          <p:cNvPr id="34" name="Picture 10" descr="ãã½ã³ã³ãä½¿ãç·æ§ã®ã¤ã©ã¹ã">
            <a:extLst>
              <a:ext uri="{FF2B5EF4-FFF2-40B4-BE49-F238E27FC236}">
                <a16:creationId xmlns:a16="http://schemas.microsoft.com/office/drawing/2014/main" id="{1F78B298-BB3C-450F-885E-EE1753A0C7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71445" y="160699"/>
            <a:ext cx="575900" cy="50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2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8150" y="929690"/>
            <a:ext cx="9415534" cy="5693866"/>
          </a:xfrm>
          <a:prstGeom prst="rect">
            <a:avLst/>
          </a:prstGeom>
          <a:noFill/>
        </p:spPr>
        <p:txBody>
          <a:bodyPr wrap="square" numCol="2" rtlCol="0">
            <a:spAutoFit/>
          </a:bodyPr>
          <a:lstStyle/>
          <a:p>
            <a:pPr marL="361950" indent="-361950">
              <a:lnSpc>
                <a:spcPct val="200000"/>
              </a:lnSpc>
              <a:tabLst>
                <a:tab pos="3857625" algn="l"/>
              </a:tabLst>
            </a:pPr>
            <a:r>
              <a:rPr lang="en-US" altLang="ja-JP" sz="1400" b="1" dirty="0">
                <a:latin typeface="Meiryo UI" panose="020B0604030504040204" pitchFamily="50" charset="-128"/>
                <a:ea typeface="Meiryo UI" panose="020B0604030504040204" pitchFamily="50" charset="-128"/>
              </a:rPr>
              <a:t>RPA</a:t>
            </a:r>
            <a:r>
              <a:rPr lang="ja-JP" altLang="en-US" sz="1400" b="1" dirty="0">
                <a:latin typeface="Meiryo UI" panose="020B0604030504040204" pitchFamily="50" charset="-128"/>
                <a:ea typeface="Meiryo UI" panose="020B0604030504040204" pitchFamily="50" charset="-128"/>
              </a:rPr>
              <a:t>導入背景	</a:t>
            </a:r>
            <a:r>
              <a:rPr lang="en-US" altLang="ja-JP" sz="1400" b="1" dirty="0">
                <a:latin typeface="Meiryo UI" panose="020B0604030504040204" pitchFamily="50" charset="-128"/>
                <a:ea typeface="Meiryo UI" panose="020B0604030504040204" pitchFamily="50" charset="-128"/>
              </a:rPr>
              <a:t>P.02</a:t>
            </a:r>
          </a:p>
          <a:p>
            <a:pPr marL="361950" indent="-361950">
              <a:lnSpc>
                <a:spcPct val="200000"/>
              </a:lnSpc>
              <a:tabLst>
                <a:tab pos="3857625" algn="l"/>
              </a:tabLst>
            </a:pPr>
            <a:r>
              <a:rPr lang="ja-JP" altLang="en-US" sz="1400" b="1" dirty="0">
                <a:latin typeface="Meiryo UI" panose="020B0604030504040204" pitchFamily="50" charset="-128"/>
                <a:ea typeface="Meiryo UI" panose="020B0604030504040204" pitchFamily="50" charset="-128"/>
              </a:rPr>
              <a:t>よくあるお客さまの課題	</a:t>
            </a:r>
            <a:r>
              <a:rPr lang="en-US" altLang="ja-JP" sz="1400" b="1" dirty="0">
                <a:latin typeface="Meiryo UI" panose="020B0604030504040204" pitchFamily="50" charset="-128"/>
                <a:ea typeface="Meiryo UI" panose="020B0604030504040204" pitchFamily="50" charset="-128"/>
              </a:rPr>
              <a:t>P.03</a:t>
            </a:r>
          </a:p>
          <a:p>
            <a:pPr marL="361950" indent="-361950">
              <a:lnSpc>
                <a:spcPct val="200000"/>
              </a:lnSpc>
              <a:tabLst>
                <a:tab pos="3857625" algn="l"/>
              </a:tabLst>
            </a:pPr>
            <a:r>
              <a:rPr lang="en-US" altLang="ja-JP" sz="1400" b="1" dirty="0">
                <a:latin typeface="Meiryo UI" panose="020B0604030504040204" pitchFamily="50" charset="-128"/>
                <a:ea typeface="Meiryo UI" panose="020B0604030504040204" pitchFamily="50" charset="-128"/>
              </a:rPr>
              <a:t>RPA</a:t>
            </a:r>
            <a:r>
              <a:rPr lang="ja-JP" altLang="en-US" sz="1400" b="1" dirty="0">
                <a:latin typeface="Meiryo UI" panose="020B0604030504040204" pitchFamily="50" charset="-128"/>
                <a:ea typeface="Meiryo UI" panose="020B0604030504040204" pitchFamily="50" charset="-128"/>
              </a:rPr>
              <a:t>のご紹介	</a:t>
            </a:r>
            <a:r>
              <a:rPr lang="en-US" altLang="ja-JP" sz="1400" b="1" dirty="0">
                <a:latin typeface="Meiryo UI" panose="020B0604030504040204" pitchFamily="50" charset="-128"/>
                <a:ea typeface="Meiryo UI" panose="020B0604030504040204" pitchFamily="50" charset="-128"/>
              </a:rPr>
              <a:t>P.04</a:t>
            </a:r>
          </a:p>
          <a:p>
            <a:pPr marL="361950" indent="-361950">
              <a:lnSpc>
                <a:spcPct val="200000"/>
              </a:lnSpc>
              <a:tabLst>
                <a:tab pos="3857625" algn="l"/>
              </a:tabLst>
            </a:pPr>
            <a:r>
              <a:rPr lang="en-US" altLang="ja-JP" sz="1400" b="1" dirty="0">
                <a:latin typeface="Meiryo UI" panose="020B0604030504040204" pitchFamily="50" charset="-128"/>
                <a:ea typeface="Meiryo UI" panose="020B0604030504040204" pitchFamily="50" charset="-128"/>
              </a:rPr>
              <a:t>RPA</a:t>
            </a:r>
            <a:r>
              <a:rPr lang="ja-JP" altLang="en-US" sz="1400" b="1" dirty="0">
                <a:latin typeface="Meiryo UI" panose="020B0604030504040204" pitchFamily="50" charset="-128"/>
                <a:ea typeface="Meiryo UI" panose="020B0604030504040204" pitchFamily="50" charset="-128"/>
              </a:rPr>
              <a:t>の特徴	</a:t>
            </a:r>
            <a:r>
              <a:rPr lang="en-US" altLang="ja-JP" sz="1400" b="1" dirty="0">
                <a:latin typeface="Meiryo UI" panose="020B0604030504040204" pitchFamily="50" charset="-128"/>
                <a:ea typeface="Meiryo UI" panose="020B0604030504040204" pitchFamily="50" charset="-128"/>
              </a:rPr>
              <a:t>P.05</a:t>
            </a:r>
          </a:p>
          <a:p>
            <a:pPr marL="361950" indent="-361950">
              <a:lnSpc>
                <a:spcPct val="200000"/>
              </a:lnSpc>
              <a:tabLst>
                <a:tab pos="3857625" algn="l"/>
              </a:tabLst>
            </a:pPr>
            <a:r>
              <a:rPr lang="en-US" altLang="ja-JP" sz="1400" b="1" dirty="0">
                <a:latin typeface="Meiryo UI" panose="020B0604030504040204" pitchFamily="50" charset="-128"/>
                <a:ea typeface="Meiryo UI" panose="020B0604030504040204" pitchFamily="50" charset="-128"/>
              </a:rPr>
              <a:t>RPA</a:t>
            </a:r>
            <a:r>
              <a:rPr lang="ja-JP" altLang="en-US" sz="1400" b="1" dirty="0">
                <a:latin typeface="Meiryo UI" panose="020B0604030504040204" pitchFamily="50" charset="-128"/>
                <a:ea typeface="Meiryo UI" panose="020B0604030504040204" pitchFamily="50" charset="-128"/>
              </a:rPr>
              <a:t>の導入メリット	</a:t>
            </a:r>
            <a:r>
              <a:rPr lang="en-US" altLang="ja-JP" sz="1400" b="1" dirty="0">
                <a:latin typeface="Meiryo UI" panose="020B0604030504040204" pitchFamily="50" charset="-128"/>
                <a:ea typeface="Meiryo UI" panose="020B0604030504040204" pitchFamily="50" charset="-128"/>
              </a:rPr>
              <a:t>P.06</a:t>
            </a:r>
          </a:p>
          <a:p>
            <a:pPr marL="361950" indent="-361950">
              <a:lnSpc>
                <a:spcPct val="200000"/>
              </a:lnSpc>
              <a:tabLst>
                <a:tab pos="3857625" algn="l"/>
              </a:tabLst>
            </a:pPr>
            <a:r>
              <a:rPr lang="en-US" altLang="ja-JP" sz="1400" b="1" dirty="0">
                <a:latin typeface="Meiryo UI" panose="020B0604030504040204" pitchFamily="50" charset="-128"/>
                <a:ea typeface="Meiryo UI" panose="020B0604030504040204" pitchFamily="50" charset="-128"/>
              </a:rPr>
              <a:t>RPA</a:t>
            </a:r>
            <a:r>
              <a:rPr lang="ja-JP" altLang="en-US" sz="1400" b="1" dirty="0">
                <a:latin typeface="Meiryo UI" panose="020B0604030504040204" pitchFamily="50" charset="-128"/>
                <a:ea typeface="Meiryo UI" panose="020B0604030504040204" pitchFamily="50" charset="-128"/>
              </a:rPr>
              <a:t>ツール「</a:t>
            </a:r>
            <a:r>
              <a:rPr lang="en-US" altLang="ja-JP" sz="1400" b="1" dirty="0" err="1">
                <a:latin typeface="Meiryo UI" panose="020B0604030504040204" pitchFamily="50" charset="-128"/>
                <a:ea typeface="Meiryo UI" panose="020B0604030504040204" pitchFamily="50" charset="-128"/>
              </a:rPr>
              <a:t>WinActor</a:t>
            </a:r>
            <a:r>
              <a:rPr lang="ja-JP" altLang="en-US" sz="1400" b="1" dirty="0">
                <a:latin typeface="Meiryo UI" panose="020B0604030504040204" pitchFamily="50" charset="-128"/>
                <a:ea typeface="Meiryo UI" panose="020B0604030504040204" pitchFamily="50" charset="-128"/>
              </a:rPr>
              <a:t>」のご紹介	</a:t>
            </a:r>
            <a:r>
              <a:rPr lang="en-US" altLang="ja-JP" sz="1400" b="1" dirty="0">
                <a:latin typeface="Meiryo UI" panose="020B0604030504040204" pitchFamily="50" charset="-128"/>
                <a:ea typeface="Meiryo UI" panose="020B0604030504040204" pitchFamily="50" charset="-128"/>
              </a:rPr>
              <a:t>P.07</a:t>
            </a:r>
          </a:p>
          <a:p>
            <a:pPr marL="361950" indent="-361950">
              <a:lnSpc>
                <a:spcPct val="200000"/>
              </a:lnSpc>
              <a:tabLst>
                <a:tab pos="3857625" algn="l"/>
              </a:tabLst>
            </a:pPr>
            <a:r>
              <a:rPr lang="ja-JP" altLang="en-US" sz="1400" b="1" dirty="0">
                <a:latin typeface="Meiryo UI" panose="020B0604030504040204" pitchFamily="50" charset="-128"/>
                <a:ea typeface="Meiryo UI" panose="020B0604030504040204" pitchFamily="50" charset="-128"/>
              </a:rPr>
              <a:t>弊社内の「</a:t>
            </a:r>
            <a:r>
              <a:rPr lang="en-US" altLang="ja-JP" sz="1400" b="1" dirty="0" err="1">
                <a:latin typeface="Meiryo UI" panose="020B0604030504040204" pitchFamily="50" charset="-128"/>
                <a:ea typeface="Meiryo UI" panose="020B0604030504040204" pitchFamily="50" charset="-128"/>
              </a:rPr>
              <a:t>WinActor</a:t>
            </a:r>
            <a:r>
              <a:rPr lang="ja-JP" altLang="en-US" sz="1400" b="1" dirty="0">
                <a:latin typeface="Meiryo UI" panose="020B0604030504040204" pitchFamily="50" charset="-128"/>
                <a:ea typeface="Meiryo UI" panose="020B0604030504040204" pitchFamily="50" charset="-128"/>
              </a:rPr>
              <a:t>」活用状況	</a:t>
            </a:r>
            <a:r>
              <a:rPr lang="en-US" altLang="ja-JP" sz="1400" b="1" dirty="0">
                <a:latin typeface="Meiryo UI" panose="020B0604030504040204" pitchFamily="50" charset="-128"/>
                <a:ea typeface="Meiryo UI" panose="020B0604030504040204" pitchFamily="50" charset="-128"/>
              </a:rPr>
              <a:t>P.08</a:t>
            </a:r>
          </a:p>
          <a:p>
            <a:pPr marL="361950" indent="-361950">
              <a:lnSpc>
                <a:spcPct val="200000"/>
              </a:lnSpc>
              <a:tabLst>
                <a:tab pos="3857625" algn="l"/>
              </a:tabLst>
            </a:pPr>
            <a:r>
              <a:rPr lang="en-US" altLang="ja-JP" sz="1400" b="1" dirty="0">
                <a:latin typeface="Meiryo UI" panose="020B0604030504040204" pitchFamily="50" charset="-128"/>
                <a:ea typeface="Meiryo UI" panose="020B0604030504040204" pitchFamily="50" charset="-128"/>
              </a:rPr>
              <a:t>RPA</a:t>
            </a:r>
            <a:r>
              <a:rPr lang="ja-JP" altLang="en-US" sz="1400" b="1" dirty="0">
                <a:latin typeface="Meiryo UI" panose="020B0604030504040204" pitchFamily="50" charset="-128"/>
                <a:ea typeface="Meiryo UI" panose="020B0604030504040204" pitchFamily="50" charset="-128"/>
              </a:rPr>
              <a:t>導入に効果的な業務	</a:t>
            </a:r>
            <a:r>
              <a:rPr lang="en-US" altLang="ja-JP" sz="1400" b="1" dirty="0">
                <a:latin typeface="Meiryo UI" panose="020B0604030504040204" pitchFamily="50" charset="-128"/>
                <a:ea typeface="Meiryo UI" panose="020B0604030504040204" pitchFamily="50" charset="-128"/>
              </a:rPr>
              <a:t>P.09</a:t>
            </a:r>
          </a:p>
          <a:p>
            <a:pPr marL="361950" indent="-361950">
              <a:lnSpc>
                <a:spcPct val="200000"/>
              </a:lnSpc>
              <a:tabLst>
                <a:tab pos="3857625" algn="l"/>
              </a:tabLst>
            </a:pPr>
            <a:r>
              <a:rPr lang="en-US" altLang="ja-JP" sz="1400" b="1" dirty="0">
                <a:latin typeface="Meiryo UI" panose="020B0604030504040204" pitchFamily="50" charset="-128"/>
                <a:ea typeface="Meiryo UI" panose="020B0604030504040204" pitchFamily="50" charset="-128"/>
              </a:rPr>
              <a:t>RPA</a:t>
            </a:r>
            <a:r>
              <a:rPr lang="ja-JP" altLang="en-US" sz="1400" b="1" dirty="0">
                <a:latin typeface="Meiryo UI" panose="020B0604030504040204" pitchFamily="50" charset="-128"/>
                <a:ea typeface="Meiryo UI" panose="020B0604030504040204" pitchFamily="50" charset="-128"/>
              </a:rPr>
              <a:t>導入に効果を発揮しやすい業務例	</a:t>
            </a:r>
            <a:r>
              <a:rPr lang="en-US" altLang="ja-JP" sz="1400" b="1" dirty="0">
                <a:latin typeface="Meiryo UI" panose="020B0604030504040204" pitchFamily="50" charset="-128"/>
                <a:ea typeface="Meiryo UI" panose="020B0604030504040204" pitchFamily="50" charset="-128"/>
              </a:rPr>
              <a:t>P.10</a:t>
            </a:r>
          </a:p>
          <a:p>
            <a:pPr marL="361950" indent="-361950">
              <a:lnSpc>
                <a:spcPct val="200000"/>
              </a:lnSpc>
              <a:tabLst>
                <a:tab pos="3857625" algn="l"/>
              </a:tabLst>
            </a:pPr>
            <a:r>
              <a:rPr lang="ja-JP" altLang="en-US" sz="1400" b="1" dirty="0">
                <a:latin typeface="Meiryo UI" panose="020B0604030504040204" pitchFamily="50" charset="-128"/>
                <a:ea typeface="Meiryo UI" panose="020B0604030504040204" pitchFamily="50" charset="-128"/>
              </a:rPr>
              <a:t>検討から導入・運用までサポート	</a:t>
            </a:r>
            <a:r>
              <a:rPr lang="en-US" altLang="ja-JP" sz="1400" b="1" dirty="0">
                <a:latin typeface="Meiryo UI" panose="020B0604030504040204" pitchFamily="50" charset="-128"/>
                <a:ea typeface="Meiryo UI" panose="020B0604030504040204" pitchFamily="50" charset="-128"/>
              </a:rPr>
              <a:t>P.11</a:t>
            </a:r>
          </a:p>
          <a:p>
            <a:pPr marL="361950" indent="-361950">
              <a:lnSpc>
                <a:spcPct val="200000"/>
              </a:lnSpc>
              <a:tabLst>
                <a:tab pos="3857625" algn="l"/>
              </a:tabLst>
            </a:pPr>
            <a:r>
              <a:rPr lang="ja-JP" altLang="en-US" sz="1400" b="1" dirty="0">
                <a:latin typeface="Meiryo UI" panose="020B0604030504040204" pitchFamily="50" charset="-128"/>
                <a:ea typeface="Meiryo UI" panose="020B0604030504040204" pitchFamily="50" charset="-128"/>
              </a:rPr>
              <a:t>フル機能版ライセンスと実行版ライセンスの違い	</a:t>
            </a:r>
            <a:r>
              <a:rPr lang="en-US" altLang="ja-JP" sz="1400" b="1" dirty="0">
                <a:latin typeface="Meiryo UI" panose="020B0604030504040204" pitchFamily="50" charset="-128"/>
                <a:ea typeface="Meiryo UI" panose="020B0604030504040204" pitchFamily="50" charset="-128"/>
              </a:rPr>
              <a:t>P.12</a:t>
            </a:r>
          </a:p>
          <a:p>
            <a:pPr marL="361950" indent="-361950">
              <a:lnSpc>
                <a:spcPct val="200000"/>
              </a:lnSpc>
              <a:tabLst>
                <a:tab pos="3857625" algn="l"/>
              </a:tabLst>
            </a:pPr>
            <a:r>
              <a:rPr lang="en-US" altLang="ja-JP" sz="1400" b="1" dirty="0" err="1">
                <a:latin typeface="Meiryo UI" panose="020B0604030504040204" pitchFamily="50" charset="-128"/>
                <a:ea typeface="Meiryo UI" panose="020B0604030504040204" pitchFamily="50" charset="-128"/>
              </a:rPr>
              <a:t>WinActor×AI-OCR</a:t>
            </a:r>
            <a:r>
              <a:rPr lang="ja-JP" altLang="en-US" sz="1400" b="1" dirty="0">
                <a:latin typeface="Meiryo UI" panose="020B0604030504040204" pitchFamily="50" charset="-128"/>
                <a:ea typeface="Meiryo UI" panose="020B0604030504040204" pitchFamily="50" charset="-128"/>
              </a:rPr>
              <a:t>活用の「</a:t>
            </a:r>
            <a:r>
              <a:rPr lang="en-US" altLang="ja-JP" sz="1400" b="1" dirty="0">
                <a:latin typeface="Meiryo UI" panose="020B0604030504040204" pitchFamily="50" charset="-128"/>
                <a:ea typeface="Meiryo UI" panose="020B0604030504040204" pitchFamily="50" charset="-128"/>
              </a:rPr>
              <a:t>Before</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After</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P.13</a:t>
            </a:r>
          </a:p>
          <a:p>
            <a:pPr marL="361950">
              <a:lnSpc>
                <a:spcPct val="200000"/>
              </a:lnSpc>
              <a:tabLst>
                <a:tab pos="4124325" algn="l"/>
              </a:tabLst>
            </a:pPr>
            <a:endParaRPr lang="en-US" altLang="ja-JP" sz="1400" b="1" dirty="0">
              <a:latin typeface="Meiryo UI" panose="020B0604030504040204" pitchFamily="50" charset="-128"/>
              <a:ea typeface="Meiryo UI" panose="020B0604030504040204" pitchFamily="50" charset="-128"/>
            </a:endParaRPr>
          </a:p>
          <a:p>
            <a:pPr marL="361950">
              <a:lnSpc>
                <a:spcPct val="200000"/>
              </a:lnSpc>
              <a:tabLst>
                <a:tab pos="4124325" algn="l"/>
              </a:tabLst>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その他サービス</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さまざまソリューションをご提供	</a:t>
            </a:r>
            <a:r>
              <a:rPr lang="en-US" altLang="ja-JP" sz="1400" b="1" dirty="0">
                <a:latin typeface="Meiryo UI" panose="020B0604030504040204" pitchFamily="50" charset="-128"/>
                <a:ea typeface="Meiryo UI" panose="020B0604030504040204" pitchFamily="50" charset="-128"/>
              </a:rPr>
              <a:t>P.14</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動作環境	</a:t>
            </a:r>
            <a:r>
              <a:rPr lang="en-US" altLang="ja-JP" sz="1400" b="1" dirty="0">
                <a:latin typeface="Meiryo UI" panose="020B0604030504040204" pitchFamily="50" charset="-128"/>
                <a:ea typeface="Meiryo UI" panose="020B0604030504040204" pitchFamily="50" charset="-128"/>
              </a:rPr>
              <a:t>P.15</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サポートメニューご提供価格	</a:t>
            </a:r>
            <a:r>
              <a:rPr lang="en-US" altLang="ja-JP" sz="1400" b="1" dirty="0">
                <a:latin typeface="Meiryo UI" panose="020B0604030504040204" pitchFamily="50" charset="-128"/>
                <a:ea typeface="Meiryo UI" panose="020B0604030504040204" pitchFamily="50" charset="-128"/>
              </a:rPr>
              <a:t>P.16</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サポートサービス詳細	</a:t>
            </a:r>
            <a:r>
              <a:rPr lang="en-US" altLang="ja-JP" sz="1400" b="1" dirty="0">
                <a:latin typeface="Meiryo UI" panose="020B0604030504040204" pitchFamily="50" charset="-128"/>
                <a:ea typeface="Meiryo UI" panose="020B0604030504040204" pitchFamily="50" charset="-128"/>
              </a:rPr>
              <a:t>P.17</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rPr>
              <a:t>ー</a:t>
            </a:r>
            <a:r>
              <a:rPr lang="ja-JP" altLang="en-US" sz="1400" b="1" dirty="0">
                <a:latin typeface="Meiryo UI" panose="020B0604030504040204" pitchFamily="50" charset="-128"/>
                <a:ea typeface="Meiryo UI" panose="020B0604030504040204" pitchFamily="50" charset="-128"/>
              </a:rPr>
              <a:t>ハンズオンセミナー	</a:t>
            </a:r>
            <a:r>
              <a:rPr lang="en-US" altLang="ja-JP" sz="1400" b="1" dirty="0">
                <a:latin typeface="Meiryo UI" panose="020B0604030504040204" pitchFamily="50" charset="-128"/>
                <a:ea typeface="Meiryo UI" panose="020B0604030504040204" pitchFamily="50" charset="-128"/>
              </a:rPr>
              <a:t>P.18</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rPr>
              <a:t>ー</a:t>
            </a:r>
            <a:r>
              <a:rPr lang="ja-JP" altLang="en-US" sz="1400" b="1" dirty="0">
                <a:latin typeface="Meiryo UI" panose="020B0604030504040204" pitchFamily="50" charset="-128"/>
                <a:ea typeface="Meiryo UI" panose="020B0604030504040204" pitchFamily="50" charset="-128"/>
              </a:rPr>
              <a:t>シナリオ作成勉強会	</a:t>
            </a:r>
            <a:r>
              <a:rPr lang="en-US" altLang="ja-JP" sz="1400" b="1" dirty="0">
                <a:latin typeface="Meiryo UI" panose="020B0604030504040204" pitchFamily="50" charset="-128"/>
                <a:ea typeface="Meiryo UI" panose="020B0604030504040204" pitchFamily="50" charset="-128"/>
              </a:rPr>
              <a:t>P.19</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rPr>
              <a:t>ー</a:t>
            </a:r>
            <a:r>
              <a:rPr lang="ja-JP" altLang="en-US" sz="1400" b="1" dirty="0">
                <a:latin typeface="Meiryo UI" panose="020B0604030504040204" pitchFamily="50" charset="-128"/>
                <a:ea typeface="Meiryo UI" panose="020B0604030504040204" pitchFamily="50" charset="-128"/>
              </a:rPr>
              <a:t>シナリオ作成技術支援	</a:t>
            </a:r>
            <a:r>
              <a:rPr lang="en-US" altLang="ja-JP" sz="1400" b="1" dirty="0">
                <a:latin typeface="Meiryo UI" panose="020B0604030504040204" pitchFamily="50" charset="-128"/>
                <a:ea typeface="Meiryo UI" panose="020B0604030504040204" pitchFamily="50" charset="-128"/>
              </a:rPr>
              <a:t>P.20</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rPr>
              <a:t>ー</a:t>
            </a:r>
            <a:r>
              <a:rPr lang="en-US" altLang="ja-JP" sz="1400" b="1" dirty="0" err="1">
                <a:latin typeface="Meiryo UI" panose="020B0604030504040204" pitchFamily="50" charset="-128"/>
                <a:ea typeface="Meiryo UI" panose="020B0604030504040204" pitchFamily="50" charset="-128"/>
              </a:rPr>
              <a:t>WinActor</a:t>
            </a:r>
            <a:r>
              <a:rPr lang="ja-JP" altLang="en-US" sz="1400" b="1" dirty="0">
                <a:latin typeface="Meiryo UI" panose="020B0604030504040204" pitchFamily="50" charset="-128"/>
                <a:ea typeface="Meiryo UI" panose="020B0604030504040204" pitchFamily="50" charset="-128"/>
              </a:rPr>
              <a:t>あんしんサポート	</a:t>
            </a:r>
            <a:r>
              <a:rPr lang="en-US" altLang="ja-JP" sz="1400" b="1" dirty="0">
                <a:latin typeface="Meiryo UI" panose="020B0604030504040204" pitchFamily="50" charset="-128"/>
                <a:ea typeface="Meiryo UI" panose="020B0604030504040204" pitchFamily="50" charset="-128"/>
              </a:rPr>
              <a:t>P.21</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rPr>
              <a:t>ー</a:t>
            </a:r>
            <a:r>
              <a:rPr lang="en-US" altLang="ja-JP" sz="1400" b="1" dirty="0" err="1">
                <a:latin typeface="Meiryo UI" panose="020B0604030504040204" pitchFamily="50" charset="-128"/>
                <a:ea typeface="Meiryo UI" panose="020B0604030504040204" pitchFamily="50" charset="-128"/>
              </a:rPr>
              <a:t>WinActor</a:t>
            </a:r>
            <a:r>
              <a:rPr lang="en-US" altLang="ja-JP" sz="1400" b="1" dirty="0">
                <a:latin typeface="Meiryo UI" panose="020B0604030504040204" pitchFamily="50" charset="-128"/>
                <a:ea typeface="Meiryo UI" panose="020B0604030504040204" pitchFamily="50" charset="-128"/>
              </a:rPr>
              <a:t> e</a:t>
            </a:r>
            <a:r>
              <a:rPr lang="ja-JP" altLang="en-US" sz="1400" b="1" dirty="0">
                <a:latin typeface="Meiryo UI" panose="020B0604030504040204" pitchFamily="50" charset="-128"/>
                <a:ea typeface="Meiryo UI" panose="020B0604030504040204" pitchFamily="50" charset="-128"/>
              </a:rPr>
              <a:t>ラーニングサービス	</a:t>
            </a:r>
            <a:r>
              <a:rPr lang="en-US" altLang="ja-JP" sz="1400" b="1" dirty="0">
                <a:latin typeface="Meiryo UI" panose="020B0604030504040204" pitchFamily="50" charset="-128"/>
                <a:ea typeface="Meiryo UI" panose="020B0604030504040204" pitchFamily="50" charset="-128"/>
              </a:rPr>
              <a:t>P.22</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rPr>
              <a:t>ー</a:t>
            </a:r>
            <a:r>
              <a:rPr lang="ja-JP" altLang="en-US" sz="1400" b="1" dirty="0">
                <a:latin typeface="Meiryo UI" panose="020B0604030504040204" pitchFamily="50" charset="-128"/>
                <a:ea typeface="Meiryo UI" panose="020B0604030504040204" pitchFamily="50" charset="-128"/>
              </a:rPr>
              <a:t>シナリオコンテンツ	</a:t>
            </a:r>
            <a:r>
              <a:rPr lang="en-US" altLang="ja-JP" sz="1400" b="1" dirty="0">
                <a:latin typeface="Meiryo UI" panose="020B0604030504040204" pitchFamily="50" charset="-128"/>
                <a:ea typeface="Meiryo UI" panose="020B0604030504040204" pitchFamily="50" charset="-128"/>
              </a:rPr>
              <a:t>P.23</a:t>
            </a: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　ーフォローウェビナー	</a:t>
            </a:r>
            <a:r>
              <a:rPr lang="en-US" altLang="ja-JP" sz="1400" b="1" dirty="0">
                <a:latin typeface="Meiryo UI" panose="020B0604030504040204" pitchFamily="50" charset="-128"/>
                <a:ea typeface="Meiryo UI" panose="020B0604030504040204" pitchFamily="50" charset="-128"/>
              </a:rPr>
              <a:t>P.24</a:t>
            </a: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marL="361950">
              <a:lnSpc>
                <a:spcPct val="200000"/>
              </a:lnSpc>
              <a:tabLst>
                <a:tab pos="4124325" algn="l"/>
              </a:tabLst>
            </a:pPr>
            <a:r>
              <a:rPr lang="ja-JP" altLang="en-US" sz="1400" b="1" dirty="0">
                <a:latin typeface="Meiryo UI" panose="020B0604030504040204" pitchFamily="50" charset="-128"/>
                <a:ea typeface="Meiryo UI" panose="020B0604030504040204" pitchFamily="50" charset="-128"/>
              </a:rPr>
              <a:t>　ーステップアップウェビナー	</a:t>
            </a:r>
            <a:r>
              <a:rPr lang="en-US" altLang="ja-JP" sz="1400" b="1" dirty="0">
                <a:latin typeface="Meiryo UI" panose="020B0604030504040204" pitchFamily="50" charset="-128"/>
                <a:ea typeface="Meiryo UI" panose="020B0604030504040204" pitchFamily="50" charset="-128"/>
              </a:rPr>
              <a:t>P.25</a:t>
            </a:r>
            <a:endParaRPr kumimoji="1" lang="ja-JP" altLang="en-US" sz="1400" b="1"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E045E247-6256-4ADD-A590-73FC758ACC35}"/>
              </a:ext>
            </a:extLst>
          </p:cNvPr>
          <p:cNvSpPr txBox="1">
            <a:spLocks/>
          </p:cNvSpPr>
          <p:nvPr/>
        </p:nvSpPr>
        <p:spPr>
          <a:xfrm>
            <a:off x="156943" y="179320"/>
            <a:ext cx="8915400" cy="417513"/>
          </a:xfrm>
          <a:prstGeom prst="rect">
            <a:avLst/>
          </a:prstGeom>
        </p:spPr>
        <p:txBody>
          <a:bodyPr vert="horz" lIns="91440" tIns="45720" rIns="91440" bIns="45720" rtlCol="0" anchor="ctr">
            <a:normAutofit fontScale="97500"/>
          </a:bodyPr>
          <a:lstStyle>
            <a:lvl1pPr algn="l" defTabSz="844083" rtl="0" eaLnBrk="1" latinLnBrk="0" hangingPunct="1">
              <a:lnSpc>
                <a:spcPct val="90000"/>
              </a:lnSpc>
              <a:spcBef>
                <a:spcPct val="0"/>
              </a:spcBef>
              <a:buNone/>
              <a:defRPr kumimoji="1" sz="4062"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2400" b="1" dirty="0">
                <a:latin typeface="Meiryo UI" panose="020B0604030504040204" pitchFamily="50" charset="-128"/>
                <a:ea typeface="Meiryo UI" panose="020B0604030504040204" pitchFamily="50" charset="-128"/>
              </a:rPr>
              <a:t>目次</a:t>
            </a:r>
          </a:p>
        </p:txBody>
      </p:sp>
      <p:sp>
        <p:nvSpPr>
          <p:cNvPr id="2" name="スライド番号プレースホルダー 1">
            <a:extLst>
              <a:ext uri="{FF2B5EF4-FFF2-40B4-BE49-F238E27FC236}">
                <a16:creationId xmlns:a16="http://schemas.microsoft.com/office/drawing/2014/main" id="{BDDE6310-C573-739A-F377-BED931AFE384}"/>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a:t>
            </a:fld>
            <a:endParaRPr lang="ja-JP" altLang="en-US" dirty="0">
              <a:solidFill>
                <a:prstClr val="black"/>
              </a:solidFill>
            </a:endParaRPr>
          </a:p>
        </p:txBody>
      </p:sp>
    </p:spTree>
    <p:extLst>
      <p:ext uri="{BB962C8B-B14F-4D97-AF65-F5344CB8AC3E}">
        <p14:creationId xmlns:p14="http://schemas.microsoft.com/office/powerpoint/2010/main" val="356873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166F5C3-8084-E3AE-331D-DE4FD86D1852}"/>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19</a:t>
            </a:fld>
            <a:endParaRPr lang="ja-JP" altLang="en-US" dirty="0">
              <a:solidFill>
                <a:prstClr val="black"/>
              </a:solidFill>
            </a:endParaRPr>
          </a:p>
        </p:txBody>
      </p:sp>
      <p:sp>
        <p:nvSpPr>
          <p:cNvPr id="2" name="タイトル 1">
            <a:extLst>
              <a:ext uri="{FF2B5EF4-FFF2-40B4-BE49-F238E27FC236}">
                <a16:creationId xmlns:a16="http://schemas.microsoft.com/office/drawing/2014/main" id="{A72DF510-BED5-4541-8BAF-39B96C0A3FE9}"/>
              </a:ext>
            </a:extLst>
          </p:cNvPr>
          <p:cNvSpPr>
            <a:spLocks noGrp="1"/>
          </p:cNvSpPr>
          <p:nvPr>
            <p:ph type="title" idx="4294967295"/>
          </p:nvPr>
        </p:nvSpPr>
        <p:spPr>
          <a:xfrm>
            <a:off x="0" y="117475"/>
            <a:ext cx="8915400" cy="417513"/>
          </a:xfrm>
        </p:spPr>
        <p:txBody>
          <a:bodyPr>
            <a:normAutofit fontScale="90000"/>
          </a:bodyPr>
          <a:lstStyle/>
          <a:p>
            <a:r>
              <a:rPr lang="en-US" altLang="ja-JP" dirty="0"/>
              <a:t>	</a:t>
            </a:r>
            <a:r>
              <a:rPr lang="ja-JP" altLang="en-US" sz="2400" b="1" dirty="0">
                <a:latin typeface="Meiryo UI" panose="020B0604030504040204" pitchFamily="50" charset="-128"/>
                <a:ea typeface="Meiryo UI" panose="020B0604030504040204" pitchFamily="50" charset="-128"/>
              </a:rPr>
              <a:t>シナリオ作成勉強会</a:t>
            </a:r>
            <a:endParaRPr kumimoji="1" lang="ja-JP" altLang="en-US" sz="2400" b="1" dirty="0">
              <a:latin typeface="Meiryo UI" panose="020B0604030504040204" pitchFamily="50" charset="-128"/>
              <a:ea typeface="Meiryo UI" panose="020B0604030504040204" pitchFamily="50" charset="-128"/>
            </a:endParaRPr>
          </a:p>
        </p:txBody>
      </p:sp>
      <p:sp>
        <p:nvSpPr>
          <p:cNvPr id="9" name="角丸四角形 28">
            <a:extLst>
              <a:ext uri="{FF2B5EF4-FFF2-40B4-BE49-F238E27FC236}">
                <a16:creationId xmlns:a16="http://schemas.microsoft.com/office/drawing/2014/main" id="{FBE737AB-7244-4BCB-81B3-E89261C19E10}"/>
              </a:ext>
            </a:extLst>
          </p:cNvPr>
          <p:cNvSpPr/>
          <p:nvPr/>
        </p:nvSpPr>
        <p:spPr>
          <a:xfrm>
            <a:off x="3013440" y="696159"/>
            <a:ext cx="4054496"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提供料金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税抜</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29">
            <a:extLst>
              <a:ext uri="{FF2B5EF4-FFF2-40B4-BE49-F238E27FC236}">
                <a16:creationId xmlns:a16="http://schemas.microsoft.com/office/drawing/2014/main" id="{4E28060F-B6A3-40F1-A11F-85FC69C121FF}"/>
              </a:ext>
            </a:extLst>
          </p:cNvPr>
          <p:cNvSpPr/>
          <p:nvPr/>
        </p:nvSpPr>
        <p:spPr>
          <a:xfrm>
            <a:off x="171445" y="696159"/>
            <a:ext cx="2731653"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1" name="角丸四角形 30">
            <a:extLst>
              <a:ext uri="{FF2B5EF4-FFF2-40B4-BE49-F238E27FC236}">
                <a16:creationId xmlns:a16="http://schemas.microsoft.com/office/drawing/2014/main" id="{71B4CFE8-E6B8-4900-8DF4-63B026213737}"/>
              </a:ext>
            </a:extLst>
          </p:cNvPr>
          <p:cNvSpPr/>
          <p:nvPr/>
        </p:nvSpPr>
        <p:spPr>
          <a:xfrm>
            <a:off x="119829" y="1004675"/>
            <a:ext cx="2783269" cy="1040025"/>
          </a:xfrm>
          <a:prstGeom prst="roundRect">
            <a:avLst>
              <a:gd name="adj" fmla="val 0"/>
            </a:avLst>
          </a:prstGeom>
          <a:noFill/>
          <a:ln>
            <a:solidFill>
              <a:schemeClr val="bg1">
                <a:lumMod val="65000"/>
              </a:schemeClr>
            </a:solidFill>
          </a:ln>
        </p:spPr>
        <p:txBody>
          <a:bodyPr wrap="square" rtlCol="0" anchor="ctr">
            <a:noAutofit/>
          </a:bodyPr>
          <a:lstStyle/>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WinActor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基本操作から応用操作まで習得いただくとともに、お客さま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環境にてご利用業務を自動化する簡易シナリオを作成いただくまでをカリキュラムとしております。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32">
            <a:extLst>
              <a:ext uri="{FF2B5EF4-FFF2-40B4-BE49-F238E27FC236}">
                <a16:creationId xmlns:a16="http://schemas.microsoft.com/office/drawing/2014/main" id="{0BC05DAF-B893-42DE-A90C-BC93CD157495}"/>
              </a:ext>
            </a:extLst>
          </p:cNvPr>
          <p:cNvSpPr/>
          <p:nvPr/>
        </p:nvSpPr>
        <p:spPr>
          <a:xfrm>
            <a:off x="7123444" y="696159"/>
            <a:ext cx="2592690"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13" name="角丸四角形 33">
            <a:extLst>
              <a:ext uri="{FF2B5EF4-FFF2-40B4-BE49-F238E27FC236}">
                <a16:creationId xmlns:a16="http://schemas.microsoft.com/office/drawing/2014/main" id="{543FF1E7-625C-49E6-AFB6-8850571D2446}"/>
              </a:ext>
            </a:extLst>
          </p:cNvPr>
          <p:cNvSpPr/>
          <p:nvPr/>
        </p:nvSpPr>
        <p:spPr>
          <a:xfrm>
            <a:off x="7123444" y="1004675"/>
            <a:ext cx="2592690" cy="1040025"/>
          </a:xfrm>
          <a:prstGeom prst="roundRect">
            <a:avLst>
              <a:gd name="adj" fmla="val 0"/>
            </a:avLst>
          </a:prstGeom>
          <a:noFill/>
          <a:ln>
            <a:solidFill>
              <a:schemeClr val="bg1">
                <a:lumMod val="65000"/>
              </a:schemeClr>
            </a:solidFill>
          </a:ln>
        </p:spPr>
        <p:txBody>
          <a:bodyPr wrap="none" rtlCol="0" anchor="ctr">
            <a:no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拠点、平日</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時まで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（休憩時間</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・研修に必要な</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研修会場は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お客さまにご準備いただきます。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・交通費、宿泊費は別途実費請求</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いたします。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a:extLst>
              <a:ext uri="{FF2B5EF4-FFF2-40B4-BE49-F238E27FC236}">
                <a16:creationId xmlns:a16="http://schemas.microsoft.com/office/drawing/2014/main" id="{31D613B7-7E71-488E-AC3A-B879EFF9C193}"/>
              </a:ext>
            </a:extLst>
          </p:cNvPr>
          <p:cNvGrpSpPr/>
          <p:nvPr/>
        </p:nvGrpSpPr>
        <p:grpSpPr>
          <a:xfrm>
            <a:off x="3013440" y="1004675"/>
            <a:ext cx="4069969" cy="1040025"/>
            <a:chOff x="3013440" y="1282259"/>
            <a:chExt cx="4069969" cy="807737"/>
          </a:xfrm>
        </p:grpSpPr>
        <p:sp>
          <p:nvSpPr>
            <p:cNvPr id="15" name="角丸四角形 31">
              <a:extLst>
                <a:ext uri="{FF2B5EF4-FFF2-40B4-BE49-F238E27FC236}">
                  <a16:creationId xmlns:a16="http://schemas.microsoft.com/office/drawing/2014/main" id="{8764C413-A328-4A1A-A1B7-C865288FEF92}"/>
                </a:ext>
              </a:extLst>
            </p:cNvPr>
            <p:cNvSpPr/>
            <p:nvPr/>
          </p:nvSpPr>
          <p:spPr>
            <a:xfrm>
              <a:off x="4475245" y="1282259"/>
              <a:ext cx="2592690" cy="372101"/>
            </a:xfrm>
            <a:prstGeom prst="roundRect">
              <a:avLst>
                <a:gd name="adj" fmla="val 0"/>
              </a:avLst>
            </a:prstGeom>
            <a:noFill/>
            <a:ln>
              <a:solidFill>
                <a:schemeClr val="bg1">
                  <a:lumMod val="65000"/>
                </a:schemeClr>
              </a:solidFill>
            </a:ln>
          </p:spPr>
          <p:txBody>
            <a:bodyPr wrap="none" rtlCol="0" anchor="ctr">
              <a:no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0,000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（ライセンスセット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34">
              <a:extLst>
                <a:ext uri="{FF2B5EF4-FFF2-40B4-BE49-F238E27FC236}">
                  <a16:creationId xmlns:a16="http://schemas.microsoft.com/office/drawing/2014/main" id="{CC33109F-DF0A-4451-816B-AA772DA138AE}"/>
                </a:ext>
              </a:extLst>
            </p:cNvPr>
            <p:cNvSpPr/>
            <p:nvPr/>
          </p:nvSpPr>
          <p:spPr>
            <a:xfrm>
              <a:off x="3013440" y="1282259"/>
              <a:ext cx="1334216" cy="372101"/>
            </a:xfrm>
            <a:prstGeom prst="roundRect">
              <a:avLst>
                <a:gd name="adj" fmla="val 0"/>
              </a:avLst>
            </a:prstGeom>
            <a:noFill/>
            <a:ln>
              <a:solidFill>
                <a:schemeClr val="bg1">
                  <a:lumMod val="65000"/>
                </a:schemeClr>
              </a:solidFill>
            </a:ln>
          </p:spPr>
          <p:txBody>
            <a:bodyPr wrap="none" rtlCol="0" anchor="ctr">
              <a:no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35">
              <a:extLst>
                <a:ext uri="{FF2B5EF4-FFF2-40B4-BE49-F238E27FC236}">
                  <a16:creationId xmlns:a16="http://schemas.microsoft.com/office/drawing/2014/main" id="{51D0E3D8-F96B-42E3-934E-66513A919574}"/>
                </a:ext>
              </a:extLst>
            </p:cNvPr>
            <p:cNvSpPr/>
            <p:nvPr/>
          </p:nvSpPr>
          <p:spPr>
            <a:xfrm>
              <a:off x="4490719" y="1717895"/>
              <a:ext cx="2592690" cy="372101"/>
            </a:xfrm>
            <a:prstGeom prst="roundRect">
              <a:avLst>
                <a:gd name="adj" fmla="val 0"/>
              </a:avLst>
            </a:prstGeom>
            <a:noFill/>
            <a:ln>
              <a:solidFill>
                <a:schemeClr val="bg1">
                  <a:lumMod val="65000"/>
                </a:schemeClr>
              </a:solidFill>
            </a:ln>
          </p:spPr>
          <p:txBody>
            <a:bodyPr wrap="none" rtlCol="0" anchor="ctr">
              <a:no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45</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0,000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（ライセンスセット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300,000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36">
              <a:extLst>
                <a:ext uri="{FF2B5EF4-FFF2-40B4-BE49-F238E27FC236}">
                  <a16:creationId xmlns:a16="http://schemas.microsoft.com/office/drawing/2014/main" id="{828C6140-AE67-4916-B5D8-3B8738CA9E0F}"/>
                </a:ext>
              </a:extLst>
            </p:cNvPr>
            <p:cNvSpPr/>
            <p:nvPr/>
          </p:nvSpPr>
          <p:spPr>
            <a:xfrm>
              <a:off x="3013440" y="1717894"/>
              <a:ext cx="1334216" cy="372101"/>
            </a:xfrm>
            <a:prstGeom prst="roundRect">
              <a:avLst>
                <a:gd name="adj" fmla="val 0"/>
              </a:avLst>
            </a:prstGeom>
            <a:noFill/>
            <a:ln>
              <a:solidFill>
                <a:schemeClr val="bg1">
                  <a:lumMod val="65000"/>
                </a:schemeClr>
              </a:solidFill>
            </a:ln>
          </p:spPr>
          <p:txBody>
            <a:bodyPr wrap="none" rtlCol="0" anchor="ctr">
              <a:noAutofit/>
            </a:bodyP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19" name="Group 92">
            <a:extLst>
              <a:ext uri="{FF2B5EF4-FFF2-40B4-BE49-F238E27FC236}">
                <a16:creationId xmlns:a16="http://schemas.microsoft.com/office/drawing/2014/main" id="{E6A025A5-8DE7-404D-B9A1-813E09B0F337}"/>
              </a:ext>
            </a:extLst>
          </p:cNvPr>
          <p:cNvGraphicFramePr>
            <a:graphicFrameLocks/>
          </p:cNvGraphicFramePr>
          <p:nvPr>
            <p:extLst>
              <p:ext uri="{D42A27DB-BD31-4B8C-83A1-F6EECF244321}">
                <p14:modId xmlns:p14="http://schemas.microsoft.com/office/powerpoint/2010/main" val="4051917273"/>
              </p:ext>
            </p:extLst>
          </p:nvPr>
        </p:nvGraphicFramePr>
        <p:xfrm>
          <a:off x="535330" y="2776770"/>
          <a:ext cx="4134038" cy="3765867"/>
        </p:xfrm>
        <a:graphic>
          <a:graphicData uri="http://schemas.openxmlformats.org/drawingml/2006/table">
            <a:tbl>
              <a:tblPr/>
              <a:tblGrid>
                <a:gridCol w="341775">
                  <a:extLst>
                    <a:ext uri="{9D8B030D-6E8A-4147-A177-3AD203B41FA5}">
                      <a16:colId xmlns:a16="http://schemas.microsoft.com/office/drawing/2014/main" val="20000"/>
                    </a:ext>
                  </a:extLst>
                </a:gridCol>
                <a:gridCol w="581470">
                  <a:extLst>
                    <a:ext uri="{9D8B030D-6E8A-4147-A177-3AD203B41FA5}">
                      <a16:colId xmlns:a16="http://schemas.microsoft.com/office/drawing/2014/main" val="20001"/>
                    </a:ext>
                  </a:extLst>
                </a:gridCol>
                <a:gridCol w="611861">
                  <a:extLst>
                    <a:ext uri="{9D8B030D-6E8A-4147-A177-3AD203B41FA5}">
                      <a16:colId xmlns:a16="http://schemas.microsoft.com/office/drawing/2014/main" val="20002"/>
                    </a:ext>
                  </a:extLst>
                </a:gridCol>
                <a:gridCol w="2598932">
                  <a:extLst>
                    <a:ext uri="{9D8B030D-6E8A-4147-A177-3AD203B41FA5}">
                      <a16:colId xmlns:a16="http://schemas.microsoft.com/office/drawing/2014/main" val="20003"/>
                    </a:ext>
                  </a:extLst>
                </a:gridCol>
              </a:tblGrid>
              <a:tr h="262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時　　間</a:t>
                      </a: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内　　容</a:t>
                      </a: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16785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１</a:t>
                      </a: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p>
                    <a:p>
                      <a:pPr marL="0" marR="0" lvl="0" indent="0" algn="ctr" defTabSz="914400" rtl="0" eaLnBrk="1" fontAlgn="base" latinLnBrk="0" hangingPunct="1">
                        <a:lnSpc>
                          <a:spcPct val="100000"/>
                        </a:lnSpc>
                        <a:spcBef>
                          <a:spcPts val="25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12:00</a:t>
                      </a: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座学＆演習①</a:t>
                      </a:r>
                      <a:endParaRPr kumimoji="1" lang="en-US" altLang="ja-JP"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テキスト概要説明　</a:t>
                      </a: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2.WinActor</a:t>
                      </a:r>
                      <a:r>
                        <a:rPr lang="en-US" altLang="ja-JP" sz="1000" baseline="30000" dirty="0">
                          <a:latin typeface="Meiryo UI" panose="020B0604030504040204" pitchFamily="50" charset="-128"/>
                          <a:ea typeface="Meiryo UI" panose="020B0604030504040204" pitchFamily="50" charset="-128"/>
                        </a:rPr>
                        <a:t>®</a:t>
                      </a:r>
                      <a:r>
                        <a:rPr lang="ja-JP" altLang="en-US" sz="1000" dirty="0">
                          <a:latin typeface="Meiryo UI" pitchFamily="50" charset="-128"/>
                          <a:ea typeface="Meiryo UI" pitchFamily="50" charset="-128"/>
                          <a:cs typeface="Meiryo UI" pitchFamily="50" charset="-128"/>
                        </a:rPr>
                        <a:t>の基礎知識</a:t>
                      </a:r>
                      <a:br>
                        <a:rPr lang="en-US" altLang="ja-JP" sz="1000" dirty="0">
                          <a:latin typeface="Meiryo UI" pitchFamily="50" charset="-128"/>
                          <a:ea typeface="Meiryo UI" pitchFamily="50" charset="-128"/>
                          <a:cs typeface="Meiryo UI" pitchFamily="50" charset="-128"/>
                        </a:rPr>
                      </a:br>
                      <a:r>
                        <a:rPr lang="ja-JP" altLang="en-US" sz="1000" dirty="0">
                          <a:latin typeface="Meiryo UI" pitchFamily="50" charset="-128"/>
                          <a:ea typeface="Meiryo UI" pitchFamily="50" charset="-128"/>
                          <a:cs typeface="Meiryo UI" pitchFamily="50" charset="-128"/>
                        </a:rPr>
                        <a:t>　　</a:t>
                      </a:r>
                      <a:r>
                        <a:rPr lang="en-US" altLang="ja-JP" sz="1000" baseline="0" dirty="0">
                          <a:latin typeface="Meiryo UI" pitchFamily="50" charset="-128"/>
                          <a:ea typeface="Meiryo UI" pitchFamily="50" charset="-128"/>
                          <a:cs typeface="Meiryo UI" pitchFamily="50" charset="-128"/>
                        </a:rPr>
                        <a:t> </a:t>
                      </a:r>
                      <a:r>
                        <a:rPr lang="ja-JP" altLang="en-US" sz="1000" baseline="0" dirty="0">
                          <a:latin typeface="Meiryo UI" pitchFamily="50" charset="-128"/>
                          <a:ea typeface="Meiryo UI" pitchFamily="50" charset="-128"/>
                          <a:cs typeface="Meiryo UI" pitchFamily="50" charset="-128"/>
                        </a:rPr>
                        <a:t>シナリオを作成する前に（操作方法等）</a:t>
                      </a:r>
                      <a:br>
                        <a:rPr lang="en-US" altLang="ja-JP" sz="1000" dirty="0">
                          <a:latin typeface="Meiryo UI" pitchFamily="50" charset="-128"/>
                          <a:ea typeface="Meiryo UI" pitchFamily="50" charset="-128"/>
                          <a:cs typeface="Meiryo UI" pitchFamily="50" charset="-128"/>
                        </a:rPr>
                      </a:b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3.Edge</a:t>
                      </a:r>
                      <a:r>
                        <a:rPr lang="ja-JP" altLang="en-US" sz="1000" dirty="0">
                          <a:latin typeface="Meiryo UI" pitchFamily="50" charset="-128"/>
                          <a:ea typeface="Meiryo UI" pitchFamily="50" charset="-128"/>
                          <a:cs typeface="Meiryo UI" pitchFamily="50" charset="-128"/>
                        </a:rPr>
                        <a:t>の操作</a:t>
                      </a:r>
                      <a:br>
                        <a:rPr lang="en-US" altLang="ja-JP" sz="1000" dirty="0">
                          <a:latin typeface="Meiryo UI" pitchFamily="50" charset="-128"/>
                          <a:ea typeface="Meiryo UI" pitchFamily="50" charset="-128"/>
                          <a:cs typeface="Meiryo UI" pitchFamily="50" charset="-128"/>
                        </a:rPr>
                      </a:br>
                      <a:r>
                        <a:rPr lang="ja-JP" altLang="en-US" sz="1000" dirty="0">
                          <a:latin typeface="Meiryo UI" pitchFamily="50" charset="-128"/>
                          <a:ea typeface="Meiryo UI" pitchFamily="50" charset="-128"/>
                          <a:cs typeface="Meiryo UI" pitchFamily="50" charset="-128"/>
                        </a:rPr>
                        <a:t>　　 </a:t>
                      </a: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43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a:t>
                      </a: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17:00</a:t>
                      </a: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90000" marR="90000"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座学＆演習②</a:t>
                      </a:r>
                      <a:endParaRPr kumimoji="1" lang="en-US" altLang="ja-JP"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 typeface="Times New Roman" pitchFamily="18" charset="0"/>
                        <a:buNone/>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4.</a:t>
                      </a:r>
                      <a:r>
                        <a:rPr lang="ja-JP" altLang="en-US" sz="1000" dirty="0">
                          <a:latin typeface="Meiryo UI" pitchFamily="50" charset="-128"/>
                          <a:ea typeface="Meiryo UI" pitchFamily="50" charset="-128"/>
                          <a:cs typeface="Meiryo UI" pitchFamily="50" charset="-128"/>
                        </a:rPr>
                        <a:t>エミュレーションモードの操作</a:t>
                      </a: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pP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5.</a:t>
                      </a:r>
                      <a:r>
                        <a:rPr lang="ja-JP" altLang="en-US" sz="1000" dirty="0">
                          <a:latin typeface="Meiryo UI" pitchFamily="50" charset="-128"/>
                          <a:ea typeface="Meiryo UI" pitchFamily="50" charset="-128"/>
                          <a:cs typeface="Meiryo UI" pitchFamily="50" charset="-128"/>
                        </a:rPr>
                        <a:t>画像マッチングの操作</a:t>
                      </a:r>
                      <a:br>
                        <a:rPr lang="en-US" altLang="ja-JP" sz="1000" dirty="0">
                          <a:latin typeface="Meiryo UI" pitchFamily="50" charset="-128"/>
                          <a:ea typeface="Meiryo UI" pitchFamily="50" charset="-128"/>
                          <a:cs typeface="Meiryo UI" pitchFamily="50" charset="-128"/>
                        </a:rPr>
                      </a:b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6.</a:t>
                      </a:r>
                      <a:r>
                        <a:rPr lang="ja-JP" altLang="en-US" sz="1000" dirty="0">
                          <a:latin typeface="Meiryo UI" pitchFamily="50" charset="-128"/>
                          <a:ea typeface="Meiryo UI" pitchFamily="50" charset="-128"/>
                          <a:cs typeface="Meiryo UI" pitchFamily="50" charset="-128"/>
                        </a:rPr>
                        <a:t>実行中の時間待機</a:t>
                      </a:r>
                      <a:br>
                        <a:rPr lang="en-US" altLang="ja-JP" sz="1000" dirty="0">
                          <a:latin typeface="Meiryo UI" pitchFamily="50" charset="-128"/>
                          <a:ea typeface="Meiryo UI" pitchFamily="50" charset="-128"/>
                          <a:cs typeface="Meiryo UI" pitchFamily="50" charset="-128"/>
                        </a:rPr>
                      </a:b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7.</a:t>
                      </a:r>
                      <a:r>
                        <a:rPr lang="ja-JP" altLang="en-US" sz="1000" dirty="0">
                          <a:latin typeface="Meiryo UI" pitchFamily="50" charset="-128"/>
                          <a:ea typeface="Meiryo UI" pitchFamily="50" charset="-128"/>
                          <a:cs typeface="Meiryo UI" pitchFamily="50" charset="-128"/>
                        </a:rPr>
                        <a:t>理解度チェック</a:t>
                      </a:r>
                      <a:endParaRPr lang="en-US" altLang="ja-JP" sz="1000" dirty="0">
                        <a:latin typeface="Meiryo UI" pitchFamily="50" charset="-128"/>
                        <a:ea typeface="Meiryo UI" pitchFamily="50" charset="-128"/>
                        <a:cs typeface="Meiryo UI" pitchFamily="50" charset="-128"/>
                      </a:endParaRPr>
                    </a:p>
                  </a:txBody>
                  <a:tcPr marL="90000" marR="90000"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 name="Rectangle 2">
            <a:extLst>
              <a:ext uri="{FF2B5EF4-FFF2-40B4-BE49-F238E27FC236}">
                <a16:creationId xmlns:a16="http://schemas.microsoft.com/office/drawing/2014/main" id="{4260F060-52A1-4496-96AF-CAAB4A138E7F}"/>
              </a:ext>
            </a:extLst>
          </p:cNvPr>
          <p:cNvSpPr txBox="1">
            <a:spLocks noChangeArrowheads="1"/>
          </p:cNvSpPr>
          <p:nvPr/>
        </p:nvSpPr>
        <p:spPr bwMode="auto">
          <a:xfrm>
            <a:off x="318462" y="2487265"/>
            <a:ext cx="951661" cy="27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600">
                <a:solidFill>
                  <a:schemeClr val="tx1"/>
                </a:solidFill>
                <a:latin typeface="Times New Roman" pitchFamily="18" charset="0"/>
                <a:ea typeface="ＭＳ Ｐゴシック" charset="-128"/>
              </a:defRPr>
            </a:lvl1pPr>
            <a:lvl2pPr marL="742950" indent="-285750" eaLnBrk="0" hangingPunct="0">
              <a:defRPr kumimoji="1" sz="600">
                <a:solidFill>
                  <a:schemeClr val="tx1"/>
                </a:solidFill>
                <a:latin typeface="Times New Roman" pitchFamily="18" charset="0"/>
                <a:ea typeface="ＭＳ Ｐゴシック" charset="-128"/>
              </a:defRPr>
            </a:lvl2pPr>
            <a:lvl3pPr marL="1143000" indent="-228600" eaLnBrk="0" hangingPunct="0">
              <a:defRPr kumimoji="1" sz="600">
                <a:solidFill>
                  <a:schemeClr val="tx1"/>
                </a:solidFill>
                <a:latin typeface="Times New Roman" pitchFamily="18" charset="0"/>
                <a:ea typeface="ＭＳ Ｐゴシック" charset="-128"/>
              </a:defRPr>
            </a:lvl3pPr>
            <a:lvl4pPr marL="1600200" indent="-228600" eaLnBrk="0" hangingPunct="0">
              <a:defRPr kumimoji="1" sz="600">
                <a:solidFill>
                  <a:schemeClr val="tx1"/>
                </a:solidFill>
                <a:latin typeface="Times New Roman" pitchFamily="18" charset="0"/>
                <a:ea typeface="ＭＳ Ｐゴシック" charset="-128"/>
              </a:defRPr>
            </a:lvl4pPr>
            <a:lvl5pPr marL="2057400" indent="-228600" eaLnBrk="0" hangingPunct="0">
              <a:defRPr kumimoji="1" sz="600">
                <a:solidFill>
                  <a:schemeClr val="tx1"/>
                </a:solidFill>
                <a:latin typeface="Times New Roman" pitchFamily="18" charset="0"/>
                <a:ea typeface="ＭＳ Ｐゴシック" charset="-128"/>
              </a:defRPr>
            </a:lvl5pPr>
            <a:lvl6pPr marL="25146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6pPr>
            <a:lvl7pPr marL="29718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7pPr>
            <a:lvl8pPr marL="34290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8pPr>
            <a:lvl9pPr marL="38862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9pPr>
          </a:lstStyle>
          <a:p>
            <a:pPr eaLnBrk="1" hangingPunct="1">
              <a:spcBef>
                <a:spcPct val="0"/>
              </a:spcBef>
            </a:pPr>
            <a:r>
              <a:rPr lang="ja-JP" altLang="en-US" sz="1200" dirty="0">
                <a:latin typeface="Meiryo UI" pitchFamily="50" charset="-128"/>
                <a:ea typeface="Meiryo UI" pitchFamily="50" charset="-128"/>
                <a:cs typeface="Meiryo UI" pitchFamily="50" charset="-128"/>
              </a:rPr>
              <a:t>・１日目</a:t>
            </a:r>
          </a:p>
        </p:txBody>
      </p:sp>
      <p:graphicFrame>
        <p:nvGraphicFramePr>
          <p:cNvPr id="21" name="Group 92">
            <a:extLst>
              <a:ext uri="{FF2B5EF4-FFF2-40B4-BE49-F238E27FC236}">
                <a16:creationId xmlns:a16="http://schemas.microsoft.com/office/drawing/2014/main" id="{D3FC550F-0B8E-4697-A9E1-5F37734E2430}"/>
              </a:ext>
            </a:extLst>
          </p:cNvPr>
          <p:cNvGraphicFramePr>
            <a:graphicFrameLocks/>
          </p:cNvGraphicFramePr>
          <p:nvPr>
            <p:extLst>
              <p:ext uri="{D42A27DB-BD31-4B8C-83A1-F6EECF244321}">
                <p14:modId xmlns:p14="http://schemas.microsoft.com/office/powerpoint/2010/main" val="4067821325"/>
              </p:ext>
            </p:extLst>
          </p:nvPr>
        </p:nvGraphicFramePr>
        <p:xfrm>
          <a:off x="5320545" y="2776770"/>
          <a:ext cx="4126286" cy="3791166"/>
        </p:xfrm>
        <a:graphic>
          <a:graphicData uri="http://schemas.openxmlformats.org/drawingml/2006/table">
            <a:tbl>
              <a:tblPr/>
              <a:tblGrid>
                <a:gridCol w="341239">
                  <a:extLst>
                    <a:ext uri="{9D8B030D-6E8A-4147-A177-3AD203B41FA5}">
                      <a16:colId xmlns:a16="http://schemas.microsoft.com/office/drawing/2014/main" val="20000"/>
                    </a:ext>
                  </a:extLst>
                </a:gridCol>
                <a:gridCol w="611538">
                  <a:extLst>
                    <a:ext uri="{9D8B030D-6E8A-4147-A177-3AD203B41FA5}">
                      <a16:colId xmlns:a16="http://schemas.microsoft.com/office/drawing/2014/main" val="20001"/>
                    </a:ext>
                  </a:extLst>
                </a:gridCol>
                <a:gridCol w="555812">
                  <a:extLst>
                    <a:ext uri="{9D8B030D-6E8A-4147-A177-3AD203B41FA5}">
                      <a16:colId xmlns:a16="http://schemas.microsoft.com/office/drawing/2014/main" val="20002"/>
                    </a:ext>
                  </a:extLst>
                </a:gridCol>
                <a:gridCol w="2617697">
                  <a:extLst>
                    <a:ext uri="{9D8B030D-6E8A-4147-A177-3AD203B41FA5}">
                      <a16:colId xmlns:a16="http://schemas.microsoft.com/office/drawing/2014/main" val="20003"/>
                    </a:ext>
                  </a:extLst>
                </a:gridCol>
              </a:tblGrid>
              <a:tr h="277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時　　間</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内　　容</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130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３</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p>
                    <a:p>
                      <a:pPr marL="0" marR="0" lvl="0" indent="0" algn="ctr" defTabSz="914400" rtl="0" eaLnBrk="1" fontAlgn="base" latinLnBrk="0" hangingPunct="1">
                        <a:lnSpc>
                          <a:spcPct val="100000"/>
                        </a:lnSpc>
                        <a:spcBef>
                          <a:spcPts val="25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12:00</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座学＆演習③</a:t>
                      </a:r>
                      <a:endParaRPr kumimoji="1" lang="en-US" altLang="ja-JP"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1.Excel</a:t>
                      </a:r>
                      <a:r>
                        <a:rPr lang="ja-JP" altLang="en-US" sz="1000" dirty="0">
                          <a:latin typeface="Meiryo UI" pitchFamily="50" charset="-128"/>
                          <a:ea typeface="Meiryo UI" pitchFamily="50" charset="-128"/>
                          <a:cs typeface="Meiryo UI" pitchFamily="50" charset="-128"/>
                        </a:rPr>
                        <a:t>操作　</a:t>
                      </a: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a:t>
                      </a:r>
                      <a:r>
                        <a:rPr lang="ja-JP" altLang="en-US" sz="1000" dirty="0">
                          <a:latin typeface="Meiryo UI" pitchFamily="50" charset="-128"/>
                          <a:ea typeface="Meiryo UI" pitchFamily="50" charset="-128"/>
                          <a:cs typeface="Meiryo UI" pitchFamily="50" charset="-128"/>
                        </a:rPr>
                        <a:t>繰り返し</a:t>
                      </a: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同一操作の取り扱い</a:t>
                      </a:r>
                      <a:endParaRPr lang="en-US" altLang="ja-JP" sz="1000" dirty="0">
                        <a:latin typeface="Meiryo UI" pitchFamily="50" charset="-128"/>
                        <a:ea typeface="Meiryo UI" pitchFamily="50" charset="-128"/>
                        <a:cs typeface="Meiryo UI" pitchFamily="50" charset="-128"/>
                      </a:endParaRPr>
                    </a:p>
                  </a:txBody>
                  <a:tcPr marL="90000" marR="90000" marT="46796"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71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４</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14:00</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座学＆演習④</a:t>
                      </a:r>
                      <a:endParaRPr kumimoji="1" lang="en-US" altLang="ja-JP"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4.</a:t>
                      </a:r>
                      <a:r>
                        <a:rPr lang="ja-JP" altLang="en-US" sz="1000" dirty="0">
                          <a:latin typeface="Meiryo UI" pitchFamily="50" charset="-128"/>
                          <a:ea typeface="Meiryo UI" pitchFamily="50" charset="-128"/>
                          <a:cs typeface="Meiryo UI" pitchFamily="50" charset="-128"/>
                        </a:rPr>
                        <a:t>ライブラリ　</a:t>
                      </a: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5.</a:t>
                      </a:r>
                      <a:r>
                        <a:rPr lang="ja-JP" altLang="en-US" sz="1000" dirty="0">
                          <a:latin typeface="Meiryo UI" pitchFamily="50" charset="-128"/>
                          <a:ea typeface="Meiryo UI" pitchFamily="50" charset="-128"/>
                          <a:cs typeface="Meiryo UI" pitchFamily="50" charset="-128"/>
                        </a:rPr>
                        <a:t>エラー処理</a:t>
                      </a: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endParaRPr lang="en-US" altLang="ja-JP" sz="1000" dirty="0">
                        <a:latin typeface="Meiryo UI" pitchFamily="50" charset="-128"/>
                        <a:ea typeface="Meiryo UI" pitchFamily="50" charset="-128"/>
                        <a:cs typeface="Meiryo UI" pitchFamily="50" charset="-128"/>
                      </a:endParaRPr>
                    </a:p>
                    <a:p>
                      <a:pPr>
                        <a:spcBef>
                          <a:spcPct val="0"/>
                        </a:spcBef>
                        <a:buFont typeface="Times New Roman" pitchFamily="18" charset="0"/>
                        <a:buNone/>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6.</a:t>
                      </a:r>
                      <a:r>
                        <a:rPr lang="ja-JP" altLang="en-US" sz="1000" dirty="0">
                          <a:latin typeface="Meiryo UI" pitchFamily="50" charset="-128"/>
                          <a:ea typeface="Meiryo UI" pitchFamily="50" charset="-128"/>
                          <a:cs typeface="Meiryo UI" pitchFamily="50" charset="-128"/>
                        </a:rPr>
                        <a:t>その他の便利機能</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9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５</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14:00</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25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17:00</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デモ（プログラム作成）</a:t>
                      </a:r>
                      <a:endParaRPr kumimoji="1" lang="en-US" altLang="ja-JP"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200"/>
                        </a:spcAft>
                      </a:pPr>
                      <a:r>
                        <a:rPr lang="ja-JP" altLang="en-US" sz="1000" dirty="0">
                          <a:latin typeface="Meiryo UI" pitchFamily="50" charset="-128"/>
                          <a:ea typeface="Meiryo UI" pitchFamily="50" charset="-128"/>
                          <a:cs typeface="Meiryo UI" pitchFamily="50" charset="-128"/>
                        </a:rPr>
                        <a:t>・お客さまの</a:t>
                      </a:r>
                      <a:r>
                        <a:rPr lang="en-US" altLang="ja-JP" sz="1000" dirty="0">
                          <a:latin typeface="Meiryo UI" pitchFamily="50" charset="-128"/>
                          <a:ea typeface="Meiryo UI" pitchFamily="50" charset="-128"/>
                          <a:cs typeface="Meiryo UI" pitchFamily="50" charset="-128"/>
                        </a:rPr>
                        <a:t>PC</a:t>
                      </a:r>
                      <a:r>
                        <a:rPr lang="ja-JP" altLang="en-US" sz="1000" dirty="0">
                          <a:latin typeface="Meiryo UI" pitchFamily="50" charset="-128"/>
                          <a:ea typeface="Meiryo UI" pitchFamily="50" charset="-128"/>
                          <a:cs typeface="Meiryo UI" pitchFamily="50" charset="-128"/>
                        </a:rPr>
                        <a:t>環境・業務システムで</a:t>
                      </a:r>
                      <a:endParaRPr lang="en-US" altLang="ja-JP" sz="1000" dirty="0">
                        <a:latin typeface="Meiryo UI" pitchFamily="50" charset="-128"/>
                        <a:ea typeface="Meiryo UI" pitchFamily="50" charset="-128"/>
                        <a:cs typeface="Meiryo UI" pitchFamily="50" charset="-128"/>
                      </a:endParaRPr>
                    </a:p>
                    <a:p>
                      <a:pPr>
                        <a:spcBef>
                          <a:spcPct val="0"/>
                        </a:spcBef>
                        <a:spcAft>
                          <a:spcPts val="200"/>
                        </a:spcAft>
                      </a:pPr>
                      <a:r>
                        <a:rPr lang="ja-JP" altLang="en-US" sz="1000" dirty="0">
                          <a:latin typeface="Meiryo UI" pitchFamily="50" charset="-128"/>
                          <a:ea typeface="Meiryo UI" pitchFamily="50" charset="-128"/>
                          <a:cs typeface="Meiryo UI" pitchFamily="50" charset="-128"/>
                        </a:rPr>
                        <a:t>　実業務のシナリオ作成支援なども可能です。</a:t>
                      </a:r>
                      <a:endParaRPr lang="en-US" altLang="ja-JP" sz="1000" dirty="0">
                        <a:latin typeface="Meiryo UI" pitchFamily="50" charset="-128"/>
                        <a:ea typeface="Meiryo UI" pitchFamily="50" charset="-128"/>
                        <a:cs typeface="Meiryo UI" pitchFamily="50" charset="-128"/>
                      </a:endParaRPr>
                    </a:p>
                    <a:p>
                      <a:pPr>
                        <a:spcBef>
                          <a:spcPct val="0"/>
                        </a:spcBef>
                        <a:spcAft>
                          <a:spcPts val="200"/>
                        </a:spcAf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演習の進捗状況により、時間が変わる場合もございます。</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46796"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 name="Rectangle 2">
            <a:extLst>
              <a:ext uri="{FF2B5EF4-FFF2-40B4-BE49-F238E27FC236}">
                <a16:creationId xmlns:a16="http://schemas.microsoft.com/office/drawing/2014/main" id="{44AAAC00-8719-4935-BA6A-716203EB822D}"/>
              </a:ext>
            </a:extLst>
          </p:cNvPr>
          <p:cNvSpPr txBox="1">
            <a:spLocks noChangeArrowheads="1"/>
          </p:cNvSpPr>
          <p:nvPr/>
        </p:nvSpPr>
        <p:spPr bwMode="auto">
          <a:xfrm>
            <a:off x="5149151" y="2477170"/>
            <a:ext cx="951661" cy="27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600">
                <a:solidFill>
                  <a:schemeClr val="tx1"/>
                </a:solidFill>
                <a:latin typeface="Times New Roman" pitchFamily="18" charset="0"/>
                <a:ea typeface="ＭＳ Ｐゴシック" charset="-128"/>
              </a:defRPr>
            </a:lvl1pPr>
            <a:lvl2pPr marL="742950" indent="-285750" eaLnBrk="0" hangingPunct="0">
              <a:defRPr kumimoji="1" sz="600">
                <a:solidFill>
                  <a:schemeClr val="tx1"/>
                </a:solidFill>
                <a:latin typeface="Times New Roman" pitchFamily="18" charset="0"/>
                <a:ea typeface="ＭＳ Ｐゴシック" charset="-128"/>
              </a:defRPr>
            </a:lvl2pPr>
            <a:lvl3pPr marL="1143000" indent="-228600" eaLnBrk="0" hangingPunct="0">
              <a:defRPr kumimoji="1" sz="600">
                <a:solidFill>
                  <a:schemeClr val="tx1"/>
                </a:solidFill>
                <a:latin typeface="Times New Roman" pitchFamily="18" charset="0"/>
                <a:ea typeface="ＭＳ Ｐゴシック" charset="-128"/>
              </a:defRPr>
            </a:lvl3pPr>
            <a:lvl4pPr marL="1600200" indent="-228600" eaLnBrk="0" hangingPunct="0">
              <a:defRPr kumimoji="1" sz="600">
                <a:solidFill>
                  <a:schemeClr val="tx1"/>
                </a:solidFill>
                <a:latin typeface="Times New Roman" pitchFamily="18" charset="0"/>
                <a:ea typeface="ＭＳ Ｐゴシック" charset="-128"/>
              </a:defRPr>
            </a:lvl4pPr>
            <a:lvl5pPr marL="2057400" indent="-228600" eaLnBrk="0" hangingPunct="0">
              <a:defRPr kumimoji="1" sz="600">
                <a:solidFill>
                  <a:schemeClr val="tx1"/>
                </a:solidFill>
                <a:latin typeface="Times New Roman" pitchFamily="18" charset="0"/>
                <a:ea typeface="ＭＳ Ｐゴシック" charset="-128"/>
              </a:defRPr>
            </a:lvl5pPr>
            <a:lvl6pPr marL="25146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6pPr>
            <a:lvl7pPr marL="29718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7pPr>
            <a:lvl8pPr marL="34290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8pPr>
            <a:lvl9pPr marL="3886200" indent="-228600" eaLnBrk="0" fontAlgn="base" hangingPunct="0">
              <a:spcBef>
                <a:spcPct val="50000"/>
              </a:spcBef>
              <a:spcAft>
                <a:spcPct val="0"/>
              </a:spcAft>
              <a:defRPr kumimoji="1" sz="600">
                <a:solidFill>
                  <a:schemeClr val="tx1"/>
                </a:solidFill>
                <a:latin typeface="Times New Roman" pitchFamily="18" charset="0"/>
                <a:ea typeface="ＭＳ Ｐゴシック" charset="-128"/>
              </a:defRPr>
            </a:lvl9pPr>
          </a:lstStyle>
          <a:p>
            <a:pPr eaLnBrk="1" hangingPunct="1">
              <a:spcBef>
                <a:spcPct val="0"/>
              </a:spcBef>
            </a:pPr>
            <a:r>
              <a:rPr lang="ja-JP" altLang="en-US" sz="1200" dirty="0">
                <a:latin typeface="Meiryo UI" pitchFamily="50" charset="-128"/>
                <a:ea typeface="Meiryo UI" pitchFamily="50" charset="-128"/>
                <a:cs typeface="Meiryo UI" pitchFamily="50" charset="-128"/>
              </a:rPr>
              <a:t>・２日目</a:t>
            </a:r>
          </a:p>
        </p:txBody>
      </p:sp>
      <p:sp>
        <p:nvSpPr>
          <p:cNvPr id="24" name="テキスト ボックス 2">
            <a:extLst>
              <a:ext uri="{FF2B5EF4-FFF2-40B4-BE49-F238E27FC236}">
                <a16:creationId xmlns:a16="http://schemas.microsoft.com/office/drawing/2014/main" id="{DB08BFF8-174D-4ABA-ABD9-FECAE194C56F}"/>
              </a:ext>
            </a:extLst>
          </p:cNvPr>
          <p:cNvSpPr txBox="1">
            <a:spLocks noChangeArrowheads="1"/>
          </p:cNvSpPr>
          <p:nvPr/>
        </p:nvSpPr>
        <p:spPr bwMode="auto">
          <a:xfrm>
            <a:off x="86377" y="2165555"/>
            <a:ext cx="2029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hangingPunct="1"/>
            <a:r>
              <a:rPr lang="ja-JP" altLang="en-US" sz="1400" dirty="0">
                <a:latin typeface="Meiryo UI" pitchFamily="50" charset="-128"/>
                <a:ea typeface="Meiryo UI" pitchFamily="50" charset="-128"/>
                <a:cs typeface="Meiryo UI" pitchFamily="50" charset="-128"/>
              </a:rPr>
              <a:t>◆勉強会カリキュラム内容</a:t>
            </a:r>
          </a:p>
        </p:txBody>
      </p:sp>
      <p:sp>
        <p:nvSpPr>
          <p:cNvPr id="4" name="円/楕円 25">
            <a:extLst>
              <a:ext uri="{FF2B5EF4-FFF2-40B4-BE49-F238E27FC236}">
                <a16:creationId xmlns:a16="http://schemas.microsoft.com/office/drawing/2014/main" id="{67983378-AB58-DF34-D8E2-753EA7872B71}"/>
              </a:ext>
            </a:extLst>
          </p:cNvPr>
          <p:cNvSpPr/>
          <p:nvPr/>
        </p:nvSpPr>
        <p:spPr>
          <a:xfrm>
            <a:off x="171445" y="96587"/>
            <a:ext cx="594423" cy="551613"/>
          </a:xfrm>
          <a:prstGeom prst="ellipse">
            <a:avLst/>
          </a:prstGeom>
          <a:solidFill>
            <a:schemeClr val="accent6">
              <a:lumMod val="20000"/>
              <a:lumOff val="8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grpSp>
        <p:nvGrpSpPr>
          <p:cNvPr id="6" name="グループ化 5">
            <a:extLst>
              <a:ext uri="{FF2B5EF4-FFF2-40B4-BE49-F238E27FC236}">
                <a16:creationId xmlns:a16="http://schemas.microsoft.com/office/drawing/2014/main" id="{52586CDA-87F1-48B2-92DB-2229E0C5BF6E}"/>
              </a:ext>
            </a:extLst>
          </p:cNvPr>
          <p:cNvGrpSpPr/>
          <p:nvPr/>
        </p:nvGrpSpPr>
        <p:grpSpPr>
          <a:xfrm>
            <a:off x="171445" y="149489"/>
            <a:ext cx="558724" cy="468978"/>
            <a:chOff x="3057624" y="3056105"/>
            <a:chExt cx="550443" cy="550443"/>
          </a:xfrm>
        </p:grpSpPr>
        <p:pic>
          <p:nvPicPr>
            <p:cNvPr id="7" name="Picture 2" descr="\\10.56.144.50\bpo事業部\部内共有\01_庶務\01_OA関連\99_その他\ビジネスイラスト素材集\オフィス\オフィス風景\会議・研修・ミーティング\講座_03.png">
              <a:extLst>
                <a:ext uri="{FF2B5EF4-FFF2-40B4-BE49-F238E27FC236}">
                  <a16:creationId xmlns:a16="http://schemas.microsoft.com/office/drawing/2014/main" id="{2BB05B8C-95AC-4E24-9CE2-365190A44D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7624" y="3056105"/>
              <a:ext cx="550443" cy="550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10.56.144.50\bpo事業部\部内共有\20_商材\01_WinActor\00_チラシ・提案書等\③WinActor ロゴ素材\winactorロゴ_背景なし.png">
              <a:extLst>
                <a:ext uri="{FF2B5EF4-FFF2-40B4-BE49-F238E27FC236}">
                  <a16:creationId xmlns:a16="http://schemas.microsoft.com/office/drawing/2014/main" id="{2EF0E5C2-4291-4ACC-9844-4B134B9010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7641" y="3122870"/>
              <a:ext cx="161717" cy="1617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522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77F1AE6-459F-2DA3-DF84-B8340D815E13}"/>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20</a:t>
            </a:fld>
            <a:endParaRPr lang="ja-JP" altLang="en-US" dirty="0">
              <a:solidFill>
                <a:prstClr val="black"/>
              </a:solidFill>
            </a:endParaRPr>
          </a:p>
        </p:txBody>
      </p:sp>
      <p:sp>
        <p:nvSpPr>
          <p:cNvPr id="2" name="タイトル 1">
            <a:extLst>
              <a:ext uri="{FF2B5EF4-FFF2-40B4-BE49-F238E27FC236}">
                <a16:creationId xmlns:a16="http://schemas.microsoft.com/office/drawing/2014/main" id="{95C019EE-8D3A-44C5-B552-77FF550D5E99}"/>
              </a:ext>
            </a:extLst>
          </p:cNvPr>
          <p:cNvSpPr>
            <a:spLocks noGrp="1"/>
          </p:cNvSpPr>
          <p:nvPr>
            <p:ph type="title" idx="4294967295"/>
          </p:nvPr>
        </p:nvSpPr>
        <p:spPr>
          <a:xfrm>
            <a:off x="0" y="196850"/>
            <a:ext cx="8915400" cy="417513"/>
          </a:xfrm>
        </p:spPr>
        <p:txBody>
          <a:bodyPr>
            <a:normAutofit fontScale="90000"/>
          </a:bodyPr>
          <a:lstStyle/>
          <a:p>
            <a:r>
              <a:rPr lang="ja-JP" altLang="en-US" b="1" dirty="0"/>
              <a:t>　　　 </a:t>
            </a:r>
            <a:r>
              <a:rPr lang="ja-JP" altLang="en-US" sz="2400" b="1" dirty="0">
                <a:latin typeface="Meiryo UI" panose="020B0604030504040204" pitchFamily="50" charset="-128"/>
                <a:ea typeface="Meiryo UI" panose="020B0604030504040204" pitchFamily="50" charset="-128"/>
              </a:rPr>
              <a:t>シナリオ作成技術支援</a:t>
            </a:r>
            <a:endParaRPr kumimoji="1" lang="ja-JP" altLang="en-US" sz="2400" b="1" dirty="0">
              <a:latin typeface="Meiryo UI" panose="020B0604030504040204" pitchFamily="50" charset="-128"/>
              <a:ea typeface="Meiryo UI" panose="020B0604030504040204" pitchFamily="50" charset="-128"/>
            </a:endParaRPr>
          </a:p>
        </p:txBody>
      </p:sp>
      <p:pic>
        <p:nvPicPr>
          <p:cNvPr id="7" name="Picture 2">
            <a:extLst>
              <a:ext uri="{FF2B5EF4-FFF2-40B4-BE49-F238E27FC236}">
                <a16:creationId xmlns:a16="http://schemas.microsoft.com/office/drawing/2014/main" id="{612F5C23-553C-4272-A798-6ECCA560FF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29149" y="4442108"/>
            <a:ext cx="1216549" cy="100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a:extLst>
              <a:ext uri="{FF2B5EF4-FFF2-40B4-BE49-F238E27FC236}">
                <a16:creationId xmlns:a16="http://schemas.microsoft.com/office/drawing/2014/main" id="{F6DBCF68-3D51-4550-849F-4B7A1E270A2A}"/>
              </a:ext>
            </a:extLst>
          </p:cNvPr>
          <p:cNvSpPr/>
          <p:nvPr/>
        </p:nvSpPr>
        <p:spPr>
          <a:xfrm>
            <a:off x="104504" y="4279526"/>
            <a:ext cx="3867421" cy="2282092"/>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9" name="右矢印 2057">
            <a:extLst>
              <a:ext uri="{FF2B5EF4-FFF2-40B4-BE49-F238E27FC236}">
                <a16:creationId xmlns:a16="http://schemas.microsoft.com/office/drawing/2014/main" id="{AA091424-2D21-410F-8AB4-3F07E721A2E7}"/>
              </a:ext>
            </a:extLst>
          </p:cNvPr>
          <p:cNvSpPr/>
          <p:nvPr/>
        </p:nvSpPr>
        <p:spPr>
          <a:xfrm>
            <a:off x="464429" y="2165999"/>
            <a:ext cx="2787751" cy="1437809"/>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10" name="円/楕円 2056">
            <a:extLst>
              <a:ext uri="{FF2B5EF4-FFF2-40B4-BE49-F238E27FC236}">
                <a16:creationId xmlns:a16="http://schemas.microsoft.com/office/drawing/2014/main" id="{49117FDF-0ED3-43B0-8945-9CF4BA4E08AE}"/>
              </a:ext>
            </a:extLst>
          </p:cNvPr>
          <p:cNvSpPr/>
          <p:nvPr/>
        </p:nvSpPr>
        <p:spPr>
          <a:xfrm>
            <a:off x="117498" y="2436858"/>
            <a:ext cx="910116" cy="89609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11" name="右矢印 50">
            <a:extLst>
              <a:ext uri="{FF2B5EF4-FFF2-40B4-BE49-F238E27FC236}">
                <a16:creationId xmlns:a16="http://schemas.microsoft.com/office/drawing/2014/main" id="{08B0335B-F46C-46CA-927A-3F90D445AECB}"/>
              </a:ext>
            </a:extLst>
          </p:cNvPr>
          <p:cNvSpPr/>
          <p:nvPr/>
        </p:nvSpPr>
        <p:spPr>
          <a:xfrm>
            <a:off x="3730960" y="2165999"/>
            <a:ext cx="2787751" cy="1437809"/>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12" name="円/楕円 51">
            <a:extLst>
              <a:ext uri="{FF2B5EF4-FFF2-40B4-BE49-F238E27FC236}">
                <a16:creationId xmlns:a16="http://schemas.microsoft.com/office/drawing/2014/main" id="{BA8A8445-0E4A-44C7-9469-1317F65AF4A9}"/>
              </a:ext>
            </a:extLst>
          </p:cNvPr>
          <p:cNvSpPr/>
          <p:nvPr/>
        </p:nvSpPr>
        <p:spPr>
          <a:xfrm>
            <a:off x="3384029" y="2436858"/>
            <a:ext cx="910116" cy="89609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13" name="右矢印 53">
            <a:extLst>
              <a:ext uri="{FF2B5EF4-FFF2-40B4-BE49-F238E27FC236}">
                <a16:creationId xmlns:a16="http://schemas.microsoft.com/office/drawing/2014/main" id="{F52C0FA8-D169-4F1F-9B91-44B1E3C8D3B9}"/>
              </a:ext>
            </a:extLst>
          </p:cNvPr>
          <p:cNvSpPr/>
          <p:nvPr/>
        </p:nvSpPr>
        <p:spPr>
          <a:xfrm>
            <a:off x="7015317" y="2165999"/>
            <a:ext cx="2787751" cy="1437809"/>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14" name="円/楕円 54">
            <a:extLst>
              <a:ext uri="{FF2B5EF4-FFF2-40B4-BE49-F238E27FC236}">
                <a16:creationId xmlns:a16="http://schemas.microsoft.com/office/drawing/2014/main" id="{2D23FCC0-B723-4F1C-B1BA-92D76B6CAA1C}"/>
              </a:ext>
            </a:extLst>
          </p:cNvPr>
          <p:cNvSpPr/>
          <p:nvPr/>
        </p:nvSpPr>
        <p:spPr>
          <a:xfrm>
            <a:off x="6668386" y="2436858"/>
            <a:ext cx="910116" cy="89609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24B45CC6-C6AB-40AF-AEE7-ECD9B2B71FAE}"/>
              </a:ext>
            </a:extLst>
          </p:cNvPr>
          <p:cNvSpPr txBox="1"/>
          <p:nvPr/>
        </p:nvSpPr>
        <p:spPr>
          <a:xfrm>
            <a:off x="211716" y="2754098"/>
            <a:ext cx="716991" cy="261610"/>
          </a:xfrm>
          <a:prstGeom prst="rect">
            <a:avLst/>
          </a:prstGeom>
          <a:noFill/>
        </p:spPr>
        <p:txBody>
          <a:bodyPr wrap="square" lIns="0" rIns="0" rtlCol="0">
            <a:sp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ヒアリング</a:t>
            </a:r>
          </a:p>
        </p:txBody>
      </p:sp>
      <p:sp>
        <p:nvSpPr>
          <p:cNvPr id="16" name="テキスト ボックス 15">
            <a:extLst>
              <a:ext uri="{FF2B5EF4-FFF2-40B4-BE49-F238E27FC236}">
                <a16:creationId xmlns:a16="http://schemas.microsoft.com/office/drawing/2014/main" id="{B817730F-8A7E-4112-A4B1-85B52A0A12DF}"/>
              </a:ext>
            </a:extLst>
          </p:cNvPr>
          <p:cNvSpPr txBox="1"/>
          <p:nvPr/>
        </p:nvSpPr>
        <p:spPr>
          <a:xfrm>
            <a:off x="3510501" y="2669460"/>
            <a:ext cx="643822" cy="430887"/>
          </a:xfrm>
          <a:prstGeom prst="rect">
            <a:avLst/>
          </a:prstGeom>
          <a:noFill/>
        </p:spPr>
        <p:txBody>
          <a:bodyPr wrap="square" lIns="0" rIns="0" rtlCol="0">
            <a:sp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ご提案</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ご契約</a:t>
            </a:r>
          </a:p>
        </p:txBody>
      </p:sp>
      <p:sp>
        <p:nvSpPr>
          <p:cNvPr id="17" name="テキスト ボックス 16">
            <a:extLst>
              <a:ext uri="{FF2B5EF4-FFF2-40B4-BE49-F238E27FC236}">
                <a16:creationId xmlns:a16="http://schemas.microsoft.com/office/drawing/2014/main" id="{B684E37C-261C-4CD7-942E-216C5E7D3685}"/>
              </a:ext>
            </a:extLst>
          </p:cNvPr>
          <p:cNvSpPr txBox="1"/>
          <p:nvPr/>
        </p:nvSpPr>
        <p:spPr>
          <a:xfrm>
            <a:off x="6847587" y="2754098"/>
            <a:ext cx="610152" cy="261610"/>
          </a:xfrm>
          <a:prstGeom prst="rect">
            <a:avLst/>
          </a:prstGeom>
          <a:noFill/>
        </p:spPr>
        <p:txBody>
          <a:bodyPr wrap="square" lIns="0" rIns="0" rtlCol="0">
            <a:spAutoFit/>
          </a:bodyPr>
          <a:lstStyle/>
          <a:p>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技術支援</a:t>
            </a:r>
          </a:p>
        </p:txBody>
      </p:sp>
      <p:sp>
        <p:nvSpPr>
          <p:cNvPr id="18" name="テキスト ボックス 17">
            <a:extLst>
              <a:ext uri="{FF2B5EF4-FFF2-40B4-BE49-F238E27FC236}">
                <a16:creationId xmlns:a16="http://schemas.microsoft.com/office/drawing/2014/main" id="{D43CEACF-0212-4BD8-986D-1F8C89BB5AA2}"/>
              </a:ext>
            </a:extLst>
          </p:cNvPr>
          <p:cNvSpPr txBox="1"/>
          <p:nvPr/>
        </p:nvSpPr>
        <p:spPr>
          <a:xfrm>
            <a:off x="1081670" y="2669460"/>
            <a:ext cx="1931770" cy="430887"/>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・業務詳細内容を確認</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・稼働時間算出</a:t>
            </a:r>
            <a:endParaRPr kumimoji="1" lang="ja-JP" altLang="en-US" sz="105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D65FF82-E7E0-4BAC-BC70-5BC1205EF4BB}"/>
              </a:ext>
            </a:extLst>
          </p:cNvPr>
          <p:cNvSpPr txBox="1"/>
          <p:nvPr/>
        </p:nvSpPr>
        <p:spPr>
          <a:xfrm>
            <a:off x="4309007" y="2669460"/>
            <a:ext cx="2244733" cy="430887"/>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・お見積り提示</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・ご契約</a:t>
            </a:r>
            <a:endParaRPr kumimoji="1" lang="ja-JP" altLang="en-US" sz="105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2B31556-EF55-446C-97BD-03FF338289A6}"/>
              </a:ext>
            </a:extLst>
          </p:cNvPr>
          <p:cNvSpPr txBox="1"/>
          <p:nvPr/>
        </p:nvSpPr>
        <p:spPr>
          <a:xfrm>
            <a:off x="7641274" y="2596363"/>
            <a:ext cx="2264725" cy="577081"/>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・お客さま事業所へお伺いし、</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現地ヒアリング、シナリオ作成</a:t>
            </a:r>
            <a:br>
              <a:rPr lang="en-US" altLang="ja-JP" sz="1050" b="1" dirty="0">
                <a:latin typeface="Meiryo UI" panose="020B0604030504040204" pitchFamily="50" charset="-128"/>
                <a:ea typeface="Meiryo UI" panose="020B0604030504040204" pitchFamily="50" charset="-128"/>
                <a:cs typeface="Meiryo UI" panose="020B0604030504040204" pitchFamily="50" charset="-128"/>
              </a:rPr>
            </a:b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動作確認試験を実施</a:t>
            </a:r>
            <a:endParaRPr kumimoji="1" lang="ja-JP" altLang="en-US" sz="1050" b="1" dirty="0">
              <a:latin typeface="Meiryo UI" panose="020B0604030504040204" pitchFamily="50" charset="-128"/>
              <a:ea typeface="Meiryo UI" panose="020B0604030504040204" pitchFamily="50" charset="-128"/>
            </a:endParaRPr>
          </a:p>
        </p:txBody>
      </p:sp>
      <p:pic>
        <p:nvPicPr>
          <p:cNvPr id="21" name="Picture 2" descr="関連画像">
            <a:hlinkClick r:id="rId3"/>
            <a:extLst>
              <a:ext uri="{FF2B5EF4-FFF2-40B4-BE49-F238E27FC236}">
                <a16:creationId xmlns:a16="http://schemas.microsoft.com/office/drawing/2014/main" id="{B49E685D-6E6D-4686-8B8F-0D8B07E7A356}"/>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82" b="99237" l="4688" r="93750"/>
                    </a14:imgEffect>
                  </a14:imgLayer>
                </a14:imgProps>
              </a:ext>
              <a:ext uri="{28A0092B-C50C-407E-A947-70E740481C1C}">
                <a14:useLocalDpi xmlns:a14="http://schemas.microsoft.com/office/drawing/2010/main"/>
              </a:ext>
            </a:extLst>
          </a:blip>
          <a:srcRect/>
          <a:stretch>
            <a:fillRect/>
          </a:stretch>
        </p:blipFill>
        <p:spPr bwMode="auto">
          <a:xfrm>
            <a:off x="4037440" y="2792616"/>
            <a:ext cx="435906" cy="443277"/>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
            <a:extLst>
              <a:ext uri="{FF2B5EF4-FFF2-40B4-BE49-F238E27FC236}">
                <a16:creationId xmlns:a16="http://schemas.microsoft.com/office/drawing/2014/main" id="{02750F48-AA52-4F33-AD82-4B49C346DA47}"/>
              </a:ext>
            </a:extLst>
          </p:cNvPr>
          <p:cNvSpPr txBox="1">
            <a:spLocks noChangeArrowheads="1"/>
          </p:cNvSpPr>
          <p:nvPr/>
        </p:nvSpPr>
        <p:spPr bwMode="auto">
          <a:xfrm>
            <a:off x="86377" y="1916000"/>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hangingPunct="1"/>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◆技術支援の流れ</a:t>
            </a:r>
          </a:p>
        </p:txBody>
      </p:sp>
      <p:sp>
        <p:nvSpPr>
          <p:cNvPr id="25" name="角丸四角形 70">
            <a:extLst>
              <a:ext uri="{FF2B5EF4-FFF2-40B4-BE49-F238E27FC236}">
                <a16:creationId xmlns:a16="http://schemas.microsoft.com/office/drawing/2014/main" id="{64CDD22A-F980-442F-855B-E8C98341E10D}"/>
              </a:ext>
            </a:extLst>
          </p:cNvPr>
          <p:cNvSpPr/>
          <p:nvPr/>
        </p:nvSpPr>
        <p:spPr>
          <a:xfrm>
            <a:off x="3013440" y="680128"/>
            <a:ext cx="4054496"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提供料金</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税抜</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71">
            <a:extLst>
              <a:ext uri="{FF2B5EF4-FFF2-40B4-BE49-F238E27FC236}">
                <a16:creationId xmlns:a16="http://schemas.microsoft.com/office/drawing/2014/main" id="{DFD6792C-8165-40EF-8133-61FED63B873C}"/>
              </a:ext>
            </a:extLst>
          </p:cNvPr>
          <p:cNvSpPr/>
          <p:nvPr/>
        </p:nvSpPr>
        <p:spPr>
          <a:xfrm>
            <a:off x="171445" y="680128"/>
            <a:ext cx="2731653"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27" name="角丸四角形 72">
            <a:extLst>
              <a:ext uri="{FF2B5EF4-FFF2-40B4-BE49-F238E27FC236}">
                <a16:creationId xmlns:a16="http://schemas.microsoft.com/office/drawing/2014/main" id="{85C33384-94B7-4D1E-92CC-CD0D61EDDCD2}"/>
              </a:ext>
            </a:extLst>
          </p:cNvPr>
          <p:cNvSpPr/>
          <p:nvPr/>
        </p:nvSpPr>
        <p:spPr>
          <a:xfrm>
            <a:off x="7123444" y="680128"/>
            <a:ext cx="2679624"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28" name="角丸四角形 74">
            <a:extLst>
              <a:ext uri="{FF2B5EF4-FFF2-40B4-BE49-F238E27FC236}">
                <a16:creationId xmlns:a16="http://schemas.microsoft.com/office/drawing/2014/main" id="{27E0B921-14D9-4592-8700-946A17FECD73}"/>
              </a:ext>
            </a:extLst>
          </p:cNvPr>
          <p:cNvSpPr/>
          <p:nvPr/>
        </p:nvSpPr>
        <p:spPr>
          <a:xfrm>
            <a:off x="171445" y="993732"/>
            <a:ext cx="2731653" cy="832426"/>
          </a:xfrm>
          <a:prstGeom prst="roundRect">
            <a:avLst>
              <a:gd name="adj" fmla="val 0"/>
            </a:avLst>
          </a:prstGeom>
          <a:noFill/>
          <a:ln>
            <a:solidFill>
              <a:schemeClr val="bg1">
                <a:lumMod val="65000"/>
              </a:schemeClr>
            </a:solidFill>
          </a:ln>
        </p:spPr>
        <p:txBody>
          <a:bodyPr wrap="square" rtlCol="0" anchor="ctr">
            <a:no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業務適用可否の判断、シナリオ作成等を時間単位、</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日単位で支援させていただきます。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75">
            <a:extLst>
              <a:ext uri="{FF2B5EF4-FFF2-40B4-BE49-F238E27FC236}">
                <a16:creationId xmlns:a16="http://schemas.microsoft.com/office/drawing/2014/main" id="{7E375BD8-BE5F-4AD4-9D7E-A727F4A945A6}"/>
              </a:ext>
            </a:extLst>
          </p:cNvPr>
          <p:cNvSpPr/>
          <p:nvPr/>
        </p:nvSpPr>
        <p:spPr>
          <a:xfrm>
            <a:off x="7123444" y="993732"/>
            <a:ext cx="2679624" cy="832426"/>
          </a:xfrm>
          <a:prstGeom prst="roundRect">
            <a:avLst>
              <a:gd name="adj" fmla="val 0"/>
            </a:avLst>
          </a:prstGeom>
          <a:noFill/>
          <a:ln>
            <a:solidFill>
              <a:schemeClr val="bg1">
                <a:lumMod val="65000"/>
              </a:schemeClr>
            </a:solidFill>
          </a:ln>
        </p:spPr>
        <p:txBody>
          <a:bodyPr wrap="none" rtlCol="0" anchor="ctr">
            <a:no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拠点、平日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時まで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（休憩時間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時間）</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・交通費、宿泊費は別途実費請求いたします。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・当日の要件追加等による作業時間超過分は、</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9,000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円／時間でのご請求となります。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a:extLst>
              <a:ext uri="{FF2B5EF4-FFF2-40B4-BE49-F238E27FC236}">
                <a16:creationId xmlns:a16="http://schemas.microsoft.com/office/drawing/2014/main" id="{0F8173D5-D2A6-417A-B756-E49E2429A715}"/>
              </a:ext>
            </a:extLst>
          </p:cNvPr>
          <p:cNvGrpSpPr/>
          <p:nvPr/>
        </p:nvGrpSpPr>
        <p:grpSpPr>
          <a:xfrm>
            <a:off x="3013440" y="993731"/>
            <a:ext cx="4054495" cy="832429"/>
            <a:chOff x="3013440" y="1717894"/>
            <a:chExt cx="4054495" cy="372102"/>
          </a:xfrm>
        </p:grpSpPr>
        <p:sp>
          <p:nvSpPr>
            <p:cNvPr id="31" name="角丸四角形 79">
              <a:extLst>
                <a:ext uri="{FF2B5EF4-FFF2-40B4-BE49-F238E27FC236}">
                  <a16:creationId xmlns:a16="http://schemas.microsoft.com/office/drawing/2014/main" id="{C5A9A8DB-E193-4C55-8F90-C284E61D6460}"/>
                </a:ext>
              </a:extLst>
            </p:cNvPr>
            <p:cNvSpPr/>
            <p:nvPr/>
          </p:nvSpPr>
          <p:spPr>
            <a:xfrm>
              <a:off x="4475245" y="1717895"/>
              <a:ext cx="2592690" cy="372101"/>
            </a:xfrm>
            <a:prstGeom prst="roundRect">
              <a:avLst>
                <a:gd name="adj" fmla="val 0"/>
              </a:avLst>
            </a:prstGeom>
            <a:noFill/>
            <a:ln>
              <a:solidFill>
                <a:schemeClr val="bg1">
                  <a:lumMod val="65000"/>
                </a:schemeClr>
              </a:solidFill>
            </a:ln>
          </p:spPr>
          <p:txBody>
            <a:bodyPr wrap="none" rtlCol="0" anchor="ctr">
              <a:no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6,000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80">
              <a:extLst>
                <a:ext uri="{FF2B5EF4-FFF2-40B4-BE49-F238E27FC236}">
                  <a16:creationId xmlns:a16="http://schemas.microsoft.com/office/drawing/2014/main" id="{C50194E8-AFE7-4454-BC70-52245565F39D}"/>
                </a:ext>
              </a:extLst>
            </p:cNvPr>
            <p:cNvSpPr/>
            <p:nvPr/>
          </p:nvSpPr>
          <p:spPr>
            <a:xfrm>
              <a:off x="3013440" y="1717894"/>
              <a:ext cx="1334216" cy="372101"/>
            </a:xfrm>
            <a:prstGeom prst="roundRect">
              <a:avLst>
                <a:gd name="adj" fmla="val 0"/>
              </a:avLst>
            </a:prstGeom>
            <a:noFill/>
            <a:ln>
              <a:solidFill>
                <a:schemeClr val="bg1">
                  <a:lumMod val="65000"/>
                </a:schemeClr>
              </a:solidFill>
            </a:ln>
          </p:spPr>
          <p:txBody>
            <a:bodyPr wrap="none" rtlCol="0" anchor="ctr">
              <a:noAutofit/>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コース（</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6H)</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テキスト ボックス 2">
            <a:extLst>
              <a:ext uri="{FF2B5EF4-FFF2-40B4-BE49-F238E27FC236}">
                <a16:creationId xmlns:a16="http://schemas.microsoft.com/office/drawing/2014/main" id="{E72A88F1-0F17-40B0-B2BC-21D621E3B7F0}"/>
              </a:ext>
            </a:extLst>
          </p:cNvPr>
          <p:cNvSpPr txBox="1">
            <a:spLocks noChangeArrowheads="1"/>
          </p:cNvSpPr>
          <p:nvPr/>
        </p:nvSpPr>
        <p:spPr bwMode="auto">
          <a:xfrm>
            <a:off x="86377" y="3692404"/>
            <a:ext cx="1313180" cy="276999"/>
          </a:xfrm>
          <a:prstGeom prst="rect">
            <a:avLst/>
          </a:prstGeom>
          <a:noFill/>
          <a:ln>
            <a:noFill/>
          </a:ln>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hangingPunct="1"/>
            <a:r>
              <a:rPr lang="ja-JP" altLang="en-US" sz="1200" b="1" dirty="0">
                <a:latin typeface="Meiryo UI" panose="020B0604030504040204" pitchFamily="50" charset="-128"/>
                <a:ea typeface="Meiryo UI" panose="020B0604030504040204" pitchFamily="50" charset="-128"/>
                <a:cs typeface="Meiryo UI" pitchFamily="50" charset="-128"/>
              </a:rPr>
              <a:t>◆技術支援 </a:t>
            </a:r>
            <a:r>
              <a:rPr lang="en-US" altLang="ja-JP" sz="1200" b="1" dirty="0">
                <a:latin typeface="Meiryo UI" panose="020B0604030504040204" pitchFamily="50" charset="-128"/>
                <a:ea typeface="Meiryo UI" panose="020B0604030504040204" pitchFamily="50" charset="-128"/>
                <a:cs typeface="Meiryo UI" pitchFamily="50" charset="-128"/>
              </a:rPr>
              <a:t>《</a:t>
            </a:r>
            <a:r>
              <a:rPr lang="ja-JP" altLang="en-US" sz="1200" b="1" dirty="0">
                <a:latin typeface="Meiryo UI" panose="020B0604030504040204" pitchFamily="50" charset="-128"/>
                <a:ea typeface="Meiryo UI" panose="020B0604030504040204" pitchFamily="50" charset="-128"/>
                <a:cs typeface="Meiryo UI" pitchFamily="50" charset="-128"/>
              </a:rPr>
              <a:t>例</a:t>
            </a:r>
            <a:r>
              <a:rPr lang="en-US" altLang="ja-JP" sz="1200" b="1" dirty="0">
                <a:latin typeface="Meiryo UI" panose="020B0604030504040204" pitchFamily="50" charset="-128"/>
                <a:ea typeface="Meiryo UI" panose="020B0604030504040204" pitchFamily="50" charset="-128"/>
                <a:cs typeface="Meiryo UI" pitchFamily="50" charset="-128"/>
              </a:rPr>
              <a:t>》</a:t>
            </a:r>
          </a:p>
        </p:txBody>
      </p:sp>
      <p:sp>
        <p:nvSpPr>
          <p:cNvPr id="34" name="フローチャート: 処理 33">
            <a:extLst>
              <a:ext uri="{FF2B5EF4-FFF2-40B4-BE49-F238E27FC236}">
                <a16:creationId xmlns:a16="http://schemas.microsoft.com/office/drawing/2014/main" id="{B39252AF-FB7D-48D4-B087-08A369A1C502}"/>
              </a:ext>
            </a:extLst>
          </p:cNvPr>
          <p:cNvSpPr/>
          <p:nvPr/>
        </p:nvSpPr>
        <p:spPr>
          <a:xfrm>
            <a:off x="202785" y="4038845"/>
            <a:ext cx="3259088" cy="382618"/>
          </a:xfrm>
          <a:prstGeom prst="flowChartProcess">
            <a:avLst/>
          </a:prstGeom>
          <a:solidFill>
            <a:schemeClr val="bg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雇用保険被保険者資格取得届の申請自動化</a:t>
            </a:r>
          </a:p>
        </p:txBody>
      </p:sp>
      <p:sp>
        <p:nvSpPr>
          <p:cNvPr id="35" name="テキスト ボックス 34">
            <a:extLst>
              <a:ext uri="{FF2B5EF4-FFF2-40B4-BE49-F238E27FC236}">
                <a16:creationId xmlns:a16="http://schemas.microsoft.com/office/drawing/2014/main" id="{3AA1AD44-1708-4E12-9EFB-2CF29177C628}"/>
              </a:ext>
            </a:extLst>
          </p:cNvPr>
          <p:cNvSpPr txBox="1"/>
          <p:nvPr/>
        </p:nvSpPr>
        <p:spPr>
          <a:xfrm>
            <a:off x="155160" y="4532050"/>
            <a:ext cx="3816765" cy="1837426"/>
          </a:xfrm>
          <a:prstGeom prst="rect">
            <a:avLst/>
          </a:prstGeom>
          <a:noFill/>
        </p:spPr>
        <p:txBody>
          <a:bodyPr wrap="square" rtlCol="0">
            <a:spAutoFit/>
          </a:bodyPr>
          <a:lstStyle/>
          <a:p>
            <a:pPr lvl="0" defTabSz="222250">
              <a:lnSpc>
                <a:spcPct val="90000"/>
              </a:lnSpc>
              <a:spcBef>
                <a:spcPct val="0"/>
              </a:spcBef>
              <a:spcAft>
                <a:spcPct val="35000"/>
              </a:spcAft>
            </a:pPr>
            <a:r>
              <a:rPr lang="ja-JP" altLang="en-US" sz="1050" b="1" dirty="0">
                <a:latin typeface="Meiryo UI" panose="020B0604030504040204" pitchFamily="50" charset="-128"/>
                <a:ea typeface="Meiryo UI" panose="020B0604030504040204" pitchFamily="50" charset="-128"/>
              </a:rPr>
              <a:t>≪業務概要≫</a:t>
            </a:r>
            <a:endParaRPr lang="en-US" altLang="ja-JP" sz="1050" b="1" dirty="0">
              <a:latin typeface="Meiryo UI" panose="020B0604030504040204" pitchFamily="50" charset="-128"/>
              <a:ea typeface="Meiryo UI" panose="020B0604030504040204" pitchFamily="50" charset="-128"/>
            </a:endParaRPr>
          </a:p>
          <a:p>
            <a:pPr lvl="0" defTabSz="222250">
              <a:lnSpc>
                <a:spcPct val="90000"/>
              </a:lnSpc>
              <a:spcBef>
                <a:spcPct val="0"/>
              </a:spcBef>
              <a:spcAft>
                <a:spcPct val="35000"/>
              </a:spcAf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・「ハローワークインターネットサービス」へ「雇用保険被保険者資格</a:t>
            </a:r>
            <a:br>
              <a:rPr lang="en-US" altLang="ja-JP" sz="1050" dirty="0">
                <a:latin typeface="Meiryo UI" panose="020B0604030504040204" pitchFamily="50" charset="-128"/>
                <a:ea typeface="Meiryo UI" panose="020B0604030504040204" pitchFamily="50" charset="-128"/>
                <a:cs typeface="Meiryo UI" panose="020B0604030504040204" pitchFamily="50" charset="-128"/>
              </a:rPr>
            </a:br>
            <a:r>
              <a:rPr lang="ja-JP" altLang="en-US" sz="1050" dirty="0">
                <a:latin typeface="Meiryo UI" panose="020B0604030504040204" pitchFamily="50" charset="-128"/>
                <a:ea typeface="Meiryo UI" panose="020B0604030504040204" pitchFamily="50" charset="-128"/>
                <a:cs typeface="Meiryo UI" panose="020B0604030504040204" pitchFamily="50" charset="-128"/>
              </a:rPr>
              <a:t>　取得届（</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Excel</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一覧表）」のデータ（</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項目）を登録</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lvl="0" defTabSz="222250">
              <a:lnSpc>
                <a:spcPct val="90000"/>
              </a:lnSpc>
              <a:spcBef>
                <a:spcPct val="0"/>
              </a:spcBef>
              <a:spcAft>
                <a:spcPct val="35000"/>
              </a:spcAf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・印刷ボタンを押下し、日付ごとに</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ファイルを保存</a:t>
            </a:r>
            <a:br>
              <a:rPr lang="en-US" altLang="ja-JP" sz="1050" dirty="0">
                <a:latin typeface="Meiryo UI" panose="020B0604030504040204" pitchFamily="50" charset="-128"/>
                <a:ea typeface="Meiryo UI" panose="020B0604030504040204" pitchFamily="50" charset="-128"/>
                <a:cs typeface="Meiryo UI" panose="020B0604030504040204" pitchFamily="50" charset="-128"/>
              </a:rPr>
            </a:br>
            <a:r>
              <a:rPr lang="ja-JP" altLang="en-US" sz="1050" dirty="0">
                <a:latin typeface="Meiryo UI" panose="020B0604030504040204" pitchFamily="50" charset="-128"/>
                <a:ea typeface="Meiryo UI" panose="020B0604030504040204" pitchFamily="50" charset="-128"/>
                <a:cs typeface="Meiryo UI" panose="020B0604030504040204" pitchFamily="50" charset="-128"/>
              </a:rPr>
              <a:t>　⇒対象人数分、同作業の繰り返しを自動実行</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lvl="0" defTabSz="222250">
              <a:lnSpc>
                <a:spcPct val="90000"/>
              </a:lnSpc>
              <a:spcBef>
                <a:spcPct val="0"/>
              </a:spcBef>
              <a:spcAft>
                <a:spcPct val="35000"/>
              </a:spcAft>
            </a:pP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b="1" dirty="0">
                <a:latin typeface="Meiryo UI" panose="020B0604030504040204" pitchFamily="50" charset="-128"/>
                <a:ea typeface="Meiryo UI" panose="020B0604030504040204" pitchFamily="50" charset="-128"/>
              </a:rPr>
              <a:t>≪利用システム</a:t>
            </a: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帳票類≫</a:t>
            </a:r>
            <a:endParaRPr lang="en-US" altLang="ja-JP" sz="1050" b="1" dirty="0">
              <a:latin typeface="Meiryo UI" panose="020B0604030504040204" pitchFamily="50" charset="-128"/>
              <a:ea typeface="Meiryo UI" panose="020B0604030504040204" pitchFamily="50" charset="-128"/>
            </a:endParaRPr>
          </a:p>
          <a:p>
            <a:pPr lvl="0"/>
            <a:r>
              <a:rPr lang="ja-JP" altLang="en-US" sz="1050" dirty="0">
                <a:latin typeface="Meiryo UI" panose="020B0604030504040204" pitchFamily="50" charset="-128"/>
                <a:ea typeface="Meiryo UI" panose="020B0604030504040204" pitchFamily="50" charset="-128"/>
                <a:cs typeface="Meiryo UI" panose="020B0604030504040204" pitchFamily="50" charset="-128"/>
              </a:rPr>
              <a:t>・ハローワークインターネットサービス（</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Internet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err="1">
                <a:latin typeface="Meiryo UI" panose="020B0604030504040204" pitchFamily="50" charset="-128"/>
                <a:ea typeface="Meiryo UI" panose="020B0604030504040204" pitchFamily="50" charset="-128"/>
                <a:cs typeface="Meiryo UI" panose="020B0604030504040204" pitchFamily="50" charset="-128"/>
              </a:rPr>
              <a:t>Explorar</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化ソフト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dirty="0">
                <a:latin typeface="Meiryo UI" panose="020B0604030504040204" pitchFamily="50" charset="-128"/>
                <a:ea typeface="Meiryo UI" panose="020B0604030504040204" pitchFamily="50" charset="-128"/>
                <a:cs typeface="Meiryo UI" panose="020B0604030504040204" pitchFamily="50" charset="-128"/>
              </a:rPr>
              <a:t>・雇用保険被保険者資格取得届データ一覧（</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Excel</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6" name="グループ化 35">
            <a:extLst>
              <a:ext uri="{FF2B5EF4-FFF2-40B4-BE49-F238E27FC236}">
                <a16:creationId xmlns:a16="http://schemas.microsoft.com/office/drawing/2014/main" id="{D2F42B4A-A29E-48E9-BD32-AA9B3B40D4A3}"/>
              </a:ext>
            </a:extLst>
          </p:cNvPr>
          <p:cNvGrpSpPr/>
          <p:nvPr/>
        </p:nvGrpSpPr>
        <p:grpSpPr>
          <a:xfrm>
            <a:off x="4105221" y="3932316"/>
            <a:ext cx="686799" cy="673732"/>
            <a:chOff x="689140" y="5163564"/>
            <a:chExt cx="910116" cy="896091"/>
          </a:xfrm>
          <a:solidFill>
            <a:schemeClr val="accent6"/>
          </a:solidFill>
        </p:grpSpPr>
        <p:sp>
          <p:nvSpPr>
            <p:cNvPr id="37" name="円/楕円 86">
              <a:extLst>
                <a:ext uri="{FF2B5EF4-FFF2-40B4-BE49-F238E27FC236}">
                  <a16:creationId xmlns:a16="http://schemas.microsoft.com/office/drawing/2014/main" id="{2504CE5C-D8C5-47F6-AD8F-3F16922797BC}"/>
                </a:ext>
              </a:extLst>
            </p:cNvPr>
            <p:cNvSpPr/>
            <p:nvPr/>
          </p:nvSpPr>
          <p:spPr>
            <a:xfrm>
              <a:off x="689140" y="5163564"/>
              <a:ext cx="910116" cy="896091"/>
            </a:xfrm>
            <a:prstGeom prst="ellipse">
              <a:avLst/>
            </a:prstGeom>
            <a:grp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1023FF9-BA07-49F8-9F77-39DFD1FD2BBF}"/>
                </a:ext>
              </a:extLst>
            </p:cNvPr>
            <p:cNvSpPr txBox="1"/>
            <p:nvPr/>
          </p:nvSpPr>
          <p:spPr>
            <a:xfrm>
              <a:off x="755815" y="5249286"/>
              <a:ext cx="802277" cy="675435"/>
            </a:xfrm>
            <a:prstGeom prst="rect">
              <a:avLst/>
            </a:prstGeom>
            <a:noFill/>
            <a:ln>
              <a:noFill/>
            </a:ln>
          </p:spPr>
          <p:txBody>
            <a:bodyPr wrap="square" lIns="0" rIns="0" rtlCol="0">
              <a:spAutoFit/>
            </a:bodyPr>
            <a:lstStyle/>
            <a:p>
              <a:pPr algn="ct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p>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システム／</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帳票</a:t>
              </a:r>
            </a:p>
          </p:txBody>
        </p:sp>
      </p:grpSp>
      <p:pic>
        <p:nvPicPr>
          <p:cNvPr id="39" name="Picture 3">
            <a:extLst>
              <a:ext uri="{FF2B5EF4-FFF2-40B4-BE49-F238E27FC236}">
                <a16:creationId xmlns:a16="http://schemas.microsoft.com/office/drawing/2014/main" id="{A8CBA82A-3F07-4EF3-9CB6-607DAB7233F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4040" y="4455207"/>
            <a:ext cx="1532867" cy="97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a:extLst>
              <a:ext uri="{FF2B5EF4-FFF2-40B4-BE49-F238E27FC236}">
                <a16:creationId xmlns:a16="http://schemas.microsoft.com/office/drawing/2014/main" id="{9C09C407-8BEB-4BB0-AED7-D5ACCDE4EA8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41915" y="4477792"/>
            <a:ext cx="1284414" cy="97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6">
            <a:extLst>
              <a:ext uri="{FF2B5EF4-FFF2-40B4-BE49-F238E27FC236}">
                <a16:creationId xmlns:a16="http://schemas.microsoft.com/office/drawing/2014/main" id="{23253EC0-970C-4397-9EED-E3C9A64DDC2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79845" y="5665509"/>
            <a:ext cx="1485493" cy="100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7">
            <a:extLst>
              <a:ext uri="{FF2B5EF4-FFF2-40B4-BE49-F238E27FC236}">
                <a16:creationId xmlns:a16="http://schemas.microsoft.com/office/drawing/2014/main" id="{C988BD8C-C779-4B0F-A922-F5A63CF4A67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62920" y="5663133"/>
            <a:ext cx="1620874" cy="101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グループ化 42">
            <a:extLst>
              <a:ext uri="{FF2B5EF4-FFF2-40B4-BE49-F238E27FC236}">
                <a16:creationId xmlns:a16="http://schemas.microsoft.com/office/drawing/2014/main" id="{9A53F2DB-3718-4334-9B3D-5E4E0AD307FB}"/>
              </a:ext>
            </a:extLst>
          </p:cNvPr>
          <p:cNvGrpSpPr/>
          <p:nvPr/>
        </p:nvGrpSpPr>
        <p:grpSpPr>
          <a:xfrm>
            <a:off x="4105222" y="5354382"/>
            <a:ext cx="686799" cy="673732"/>
            <a:chOff x="689140" y="5163564"/>
            <a:chExt cx="910116" cy="896091"/>
          </a:xfrm>
          <a:solidFill>
            <a:schemeClr val="accent6"/>
          </a:solidFill>
          <a:effectLst>
            <a:outerShdw blurRad="50800" dist="38100" dir="2700000" algn="tl" rotWithShape="0">
              <a:prstClr val="black">
                <a:alpha val="40000"/>
              </a:prstClr>
            </a:outerShdw>
          </a:effectLst>
        </p:grpSpPr>
        <p:sp>
          <p:nvSpPr>
            <p:cNvPr id="44" name="円/楕円 104">
              <a:extLst>
                <a:ext uri="{FF2B5EF4-FFF2-40B4-BE49-F238E27FC236}">
                  <a16:creationId xmlns:a16="http://schemas.microsoft.com/office/drawing/2014/main" id="{4D5EFE1A-303E-42F4-A552-5578AFD4290C}"/>
                </a:ext>
              </a:extLst>
            </p:cNvPr>
            <p:cNvSpPr/>
            <p:nvPr/>
          </p:nvSpPr>
          <p:spPr>
            <a:xfrm>
              <a:off x="689140" y="5163564"/>
              <a:ext cx="910116" cy="896091"/>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9963690B-831E-47E6-94CD-38B8D0472811}"/>
                </a:ext>
              </a:extLst>
            </p:cNvPr>
            <p:cNvSpPr txBox="1"/>
            <p:nvPr/>
          </p:nvSpPr>
          <p:spPr>
            <a:xfrm>
              <a:off x="755815" y="5312630"/>
              <a:ext cx="802277" cy="573097"/>
            </a:xfrm>
            <a:prstGeom prst="rect">
              <a:avLst/>
            </a:prstGeom>
            <a:noFill/>
            <a:ln>
              <a:noFill/>
            </a:ln>
          </p:spPr>
          <p:txBody>
            <a:bodyPr wrap="square" lIns="0" rIns="0" rtlCol="0">
              <a:spAutoFit/>
            </a:bodyPr>
            <a:lstStyle/>
            <a:p>
              <a:pPr algn="ct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p>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sp>
        <p:nvSpPr>
          <p:cNvPr id="46" name="二等辺三角形 45">
            <a:extLst>
              <a:ext uri="{FF2B5EF4-FFF2-40B4-BE49-F238E27FC236}">
                <a16:creationId xmlns:a16="http://schemas.microsoft.com/office/drawing/2014/main" id="{D4E6A091-42D4-4086-A05C-1DF24F4BEF3E}"/>
              </a:ext>
            </a:extLst>
          </p:cNvPr>
          <p:cNvSpPr/>
          <p:nvPr/>
        </p:nvSpPr>
        <p:spPr>
          <a:xfrm rot="5400000">
            <a:off x="5571279" y="4791471"/>
            <a:ext cx="916457" cy="3443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B2DB8B8F-21E0-4C02-B9CD-9531F00B5098}"/>
              </a:ext>
            </a:extLst>
          </p:cNvPr>
          <p:cNvSpPr txBox="1"/>
          <p:nvPr/>
        </p:nvSpPr>
        <p:spPr>
          <a:xfrm>
            <a:off x="5907319" y="4783471"/>
            <a:ext cx="161583" cy="526122"/>
          </a:xfrm>
          <a:prstGeom prst="rect">
            <a:avLst/>
          </a:prstGeom>
          <a:noFill/>
        </p:spPr>
        <p:txBody>
          <a:bodyPr vert="eaVert" wrap="square" lIns="0" rIns="0" rtlCol="0">
            <a:spAutoFit/>
          </a:bodyPr>
          <a:lstStyle/>
          <a:p>
            <a:r>
              <a:rPr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入力</a:t>
            </a:r>
          </a:p>
        </p:txBody>
      </p:sp>
      <p:sp>
        <p:nvSpPr>
          <p:cNvPr id="48" name="二等辺三角形 47">
            <a:extLst>
              <a:ext uri="{FF2B5EF4-FFF2-40B4-BE49-F238E27FC236}">
                <a16:creationId xmlns:a16="http://schemas.microsoft.com/office/drawing/2014/main" id="{49AFFB35-A612-406A-AB6B-9335B5E908D8}"/>
              </a:ext>
            </a:extLst>
          </p:cNvPr>
          <p:cNvSpPr/>
          <p:nvPr/>
        </p:nvSpPr>
        <p:spPr>
          <a:xfrm rot="5400000">
            <a:off x="7714404" y="4791471"/>
            <a:ext cx="916457" cy="3443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576A010B-34E1-4331-BB0A-06C4FA4CBFF3}"/>
              </a:ext>
            </a:extLst>
          </p:cNvPr>
          <p:cNvSpPr txBox="1"/>
          <p:nvPr/>
        </p:nvSpPr>
        <p:spPr>
          <a:xfrm>
            <a:off x="8050444" y="4783471"/>
            <a:ext cx="161583" cy="526122"/>
          </a:xfrm>
          <a:prstGeom prst="rect">
            <a:avLst/>
          </a:prstGeom>
          <a:noFill/>
        </p:spPr>
        <p:txBody>
          <a:bodyPr vert="eaVert" wrap="square" lIns="0" rIns="0" rtlCol="0">
            <a:spAutoFit/>
          </a:bodyPr>
          <a:lstStyle/>
          <a:p>
            <a:r>
              <a:rPr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保存</a:t>
            </a:r>
          </a:p>
        </p:txBody>
      </p:sp>
      <p:grpSp>
        <p:nvGrpSpPr>
          <p:cNvPr id="50" name="グループ化 49">
            <a:extLst>
              <a:ext uri="{FF2B5EF4-FFF2-40B4-BE49-F238E27FC236}">
                <a16:creationId xmlns:a16="http://schemas.microsoft.com/office/drawing/2014/main" id="{5AFF2C82-5622-42B1-84E1-858BE4AC0573}"/>
              </a:ext>
            </a:extLst>
          </p:cNvPr>
          <p:cNvGrpSpPr/>
          <p:nvPr/>
        </p:nvGrpSpPr>
        <p:grpSpPr>
          <a:xfrm>
            <a:off x="4838585" y="5354382"/>
            <a:ext cx="686799" cy="673732"/>
            <a:chOff x="689140" y="5163564"/>
            <a:chExt cx="910116" cy="896091"/>
          </a:xfrm>
          <a:solidFill>
            <a:schemeClr val="accent6"/>
          </a:solidFill>
          <a:effectLst>
            <a:outerShdw blurRad="50800" dist="38100" dir="2700000" algn="tl" rotWithShape="0">
              <a:prstClr val="black">
                <a:alpha val="40000"/>
              </a:prstClr>
            </a:outerShdw>
          </a:effectLst>
        </p:grpSpPr>
        <p:sp>
          <p:nvSpPr>
            <p:cNvPr id="51" name="円/楕円 110">
              <a:extLst>
                <a:ext uri="{FF2B5EF4-FFF2-40B4-BE49-F238E27FC236}">
                  <a16:creationId xmlns:a16="http://schemas.microsoft.com/office/drawing/2014/main" id="{DB2D59D3-19A0-4756-B514-16EB2D268A47}"/>
                </a:ext>
              </a:extLst>
            </p:cNvPr>
            <p:cNvSpPr/>
            <p:nvPr/>
          </p:nvSpPr>
          <p:spPr>
            <a:xfrm>
              <a:off x="689140" y="5163564"/>
              <a:ext cx="910116" cy="896091"/>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5A2FB34A-8D38-4E2B-8B37-A2059657E8B5}"/>
                </a:ext>
              </a:extLst>
            </p:cNvPr>
            <p:cNvSpPr txBox="1"/>
            <p:nvPr/>
          </p:nvSpPr>
          <p:spPr>
            <a:xfrm>
              <a:off x="755815" y="5312630"/>
              <a:ext cx="802277" cy="573097"/>
            </a:xfrm>
            <a:prstGeom prst="rect">
              <a:avLst/>
            </a:prstGeom>
            <a:noFill/>
            <a:ln>
              <a:noFill/>
            </a:ln>
          </p:spPr>
          <p:txBody>
            <a:bodyPr wrap="square" lIns="0" rIns="0" rtlCol="0">
              <a:spAutoFit/>
            </a:bodyPr>
            <a:lstStyle/>
            <a:p>
              <a:pPr algn="ct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78</a:t>
              </a:r>
            </a:p>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ノード</a:t>
              </a:r>
            </a:p>
          </p:txBody>
        </p:sp>
      </p:grpSp>
      <p:sp>
        <p:nvSpPr>
          <p:cNvPr id="53" name="角丸四角形 112">
            <a:extLst>
              <a:ext uri="{FF2B5EF4-FFF2-40B4-BE49-F238E27FC236}">
                <a16:creationId xmlns:a16="http://schemas.microsoft.com/office/drawing/2014/main" id="{622B585D-561D-46A2-934B-49D39BF46102}"/>
              </a:ext>
            </a:extLst>
          </p:cNvPr>
          <p:cNvSpPr/>
          <p:nvPr/>
        </p:nvSpPr>
        <p:spPr>
          <a:xfrm>
            <a:off x="142448" y="6521807"/>
            <a:ext cx="4787590" cy="343465"/>
          </a:xfrm>
          <a:prstGeom prst="roundRect">
            <a:avLst>
              <a:gd name="adj" fmla="val 0"/>
            </a:avLst>
          </a:prstGeom>
          <a:noFill/>
          <a:ln>
            <a:noFill/>
          </a:ln>
        </p:spPr>
        <p:txBody>
          <a:bodyPr wrap="none" rtlCol="0" anchor="ctr">
            <a:no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類似作業内容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であっても、利用環境により必要時間は変わる恐れがあります。予めご了承ください。</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6">
            <a:extLst>
              <a:ext uri="{FF2B5EF4-FFF2-40B4-BE49-F238E27FC236}">
                <a16:creationId xmlns:a16="http://schemas.microsoft.com/office/drawing/2014/main" id="{FF1A8C6D-C7AD-4F92-B4DE-249D297BF128}"/>
              </a:ext>
            </a:extLst>
          </p:cNvPr>
          <p:cNvSpPr/>
          <p:nvPr/>
        </p:nvSpPr>
        <p:spPr>
          <a:xfrm>
            <a:off x="4629679" y="1813683"/>
            <a:ext cx="5173389" cy="343465"/>
          </a:xfrm>
          <a:prstGeom prst="roundRect">
            <a:avLst>
              <a:gd name="adj" fmla="val 0"/>
            </a:avLst>
          </a:prstGeom>
          <a:noFill/>
          <a:ln>
            <a:noFill/>
          </a:ln>
        </p:spPr>
        <p:txBody>
          <a:bodyPr wrap="none" rtlCol="0" anchor="ctr">
            <a:noAutofit/>
          </a:bodyPr>
          <a:lstStyle/>
          <a:p>
            <a:pPr algn="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お客さまによるシナリオ作成の支援です。シナリオ作成代行ではございませんのでご注意ください。</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ja-JP" altLang="en-US" sz="800" dirty="0">
              <a:latin typeface="Meiryo UI" panose="020B0604030504040204" pitchFamily="50" charset="-128"/>
              <a:ea typeface="Meiryo UI" panose="020B0604030504040204" pitchFamily="50" charset="-128"/>
            </a:endParaRPr>
          </a:p>
        </p:txBody>
      </p:sp>
      <p:pic>
        <p:nvPicPr>
          <p:cNvPr id="56" name="Picture 6">
            <a:extLst>
              <a:ext uri="{FF2B5EF4-FFF2-40B4-BE49-F238E27FC236}">
                <a16:creationId xmlns:a16="http://schemas.microsoft.com/office/drawing/2014/main" id="{FA2D3A6C-BB64-416E-B813-1A92E03D3D8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9157" y="2892373"/>
            <a:ext cx="504472" cy="50447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ヒアリング力を養う 中編 ラポールを形成する - クマ坊の日記">
            <a:extLst>
              <a:ext uri="{FF2B5EF4-FFF2-40B4-BE49-F238E27FC236}">
                <a16:creationId xmlns:a16="http://schemas.microsoft.com/office/drawing/2014/main" id="{36C903A0-14DA-4D32-A04F-E72DC0A61AA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1513" y="2856597"/>
            <a:ext cx="419855" cy="406818"/>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25">
            <a:extLst>
              <a:ext uri="{FF2B5EF4-FFF2-40B4-BE49-F238E27FC236}">
                <a16:creationId xmlns:a16="http://schemas.microsoft.com/office/drawing/2014/main" id="{D1122865-A8CA-B9FF-8723-761CB529751B}"/>
              </a:ext>
            </a:extLst>
          </p:cNvPr>
          <p:cNvSpPr/>
          <p:nvPr/>
        </p:nvSpPr>
        <p:spPr>
          <a:xfrm>
            <a:off x="171445" y="96587"/>
            <a:ext cx="594423" cy="551613"/>
          </a:xfrm>
          <a:prstGeom prst="ellipse">
            <a:avLst/>
          </a:prstGeom>
          <a:solidFill>
            <a:schemeClr val="accent6">
              <a:lumMod val="20000"/>
              <a:lumOff val="8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pic>
        <p:nvPicPr>
          <p:cNvPr id="55" name="Picture 6">
            <a:extLst>
              <a:ext uri="{FF2B5EF4-FFF2-40B4-BE49-F238E27FC236}">
                <a16:creationId xmlns:a16="http://schemas.microsoft.com/office/drawing/2014/main" id="{7F37535E-ED6E-440E-9D64-70834DFC10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193" y="106214"/>
            <a:ext cx="504472" cy="50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9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1642AFD-CD70-D2EB-C033-330E452A3EC9}"/>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21</a:t>
            </a:fld>
            <a:endParaRPr lang="ja-JP" altLang="en-US" dirty="0">
              <a:solidFill>
                <a:prstClr val="black"/>
              </a:solidFill>
            </a:endParaRPr>
          </a:p>
        </p:txBody>
      </p:sp>
      <p:sp>
        <p:nvSpPr>
          <p:cNvPr id="2" name="タイトル 1">
            <a:extLst>
              <a:ext uri="{FF2B5EF4-FFF2-40B4-BE49-F238E27FC236}">
                <a16:creationId xmlns:a16="http://schemas.microsoft.com/office/drawing/2014/main" id="{510A9D39-5ECB-49DB-9AE7-822FE3175536}"/>
              </a:ext>
            </a:extLst>
          </p:cNvPr>
          <p:cNvSpPr>
            <a:spLocks noGrp="1"/>
          </p:cNvSpPr>
          <p:nvPr>
            <p:ph type="title" idx="4294967295"/>
          </p:nvPr>
        </p:nvSpPr>
        <p:spPr>
          <a:xfrm>
            <a:off x="0" y="106363"/>
            <a:ext cx="8915400" cy="417512"/>
          </a:xfrm>
        </p:spPr>
        <p:txBody>
          <a:bodyPr>
            <a:normAutofit fontScale="90000"/>
          </a:bodyPr>
          <a:lstStyle/>
          <a:p>
            <a:r>
              <a:rPr lang="en-US" altLang="ja-JP" dirty="0"/>
              <a:t>          </a:t>
            </a:r>
            <a:r>
              <a:rPr lang="en-US" altLang="ja-JP" sz="2400" b="1" dirty="0">
                <a:latin typeface="Meiryo UI" panose="020B0604030504040204" pitchFamily="50" charset="-128"/>
                <a:ea typeface="Meiryo UI" panose="020B0604030504040204" pitchFamily="50" charset="-128"/>
              </a:rPr>
              <a:t>WinActor</a:t>
            </a:r>
            <a:r>
              <a:rPr lang="ja-JP" altLang="en-US" sz="2400" b="1" dirty="0">
                <a:latin typeface="Meiryo UI" panose="020B0604030504040204" pitchFamily="50" charset="-128"/>
                <a:ea typeface="Meiryo UI" panose="020B0604030504040204" pitchFamily="50" charset="-128"/>
              </a:rPr>
              <a:t>あんしんサポート</a:t>
            </a:r>
            <a:endParaRPr kumimoji="1" lang="ja-JP" altLang="en-US" sz="2400" b="1" dirty="0">
              <a:latin typeface="Meiryo UI" panose="020B0604030504040204" pitchFamily="50" charset="-128"/>
              <a:ea typeface="Meiryo UI" panose="020B0604030504040204" pitchFamily="50" charset="-128"/>
            </a:endParaRPr>
          </a:p>
        </p:txBody>
      </p:sp>
      <p:sp>
        <p:nvSpPr>
          <p:cNvPr id="6" name="AutoShape 2" descr="「電話　画像」の画像検索結果">
            <a:extLst>
              <a:ext uri="{FF2B5EF4-FFF2-40B4-BE49-F238E27FC236}">
                <a16:creationId xmlns:a16="http://schemas.microsoft.com/office/drawing/2014/main" id="{5F476D8B-A5CD-4DBA-970B-929E4FE56A48}"/>
              </a:ext>
            </a:extLst>
          </p:cNvP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電話　画像」の画像検索結果">
            <a:extLst>
              <a:ext uri="{FF2B5EF4-FFF2-40B4-BE49-F238E27FC236}">
                <a16:creationId xmlns:a16="http://schemas.microsoft.com/office/drawing/2014/main" id="{D9F8D5EA-F17D-4899-80A9-3E3A87A47062}"/>
              </a:ext>
            </a:extLst>
          </p:cNvP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テキスト ボックス 65">
            <a:extLst>
              <a:ext uri="{FF2B5EF4-FFF2-40B4-BE49-F238E27FC236}">
                <a16:creationId xmlns:a16="http://schemas.microsoft.com/office/drawing/2014/main" id="{99FFF671-3FE4-4C7B-989D-90697BD85B5B}"/>
              </a:ext>
            </a:extLst>
          </p:cNvPr>
          <p:cNvSpPr txBox="1"/>
          <p:nvPr/>
        </p:nvSpPr>
        <p:spPr>
          <a:xfrm>
            <a:off x="-185759" y="6551798"/>
            <a:ext cx="3488503" cy="215444"/>
          </a:xfrm>
          <a:prstGeom prst="rect">
            <a:avLst/>
          </a:prstGeom>
          <a:noFill/>
        </p:spPr>
        <p:txBody>
          <a:bodyPr wrap="square" rtlCol="0">
            <a:spAutoFit/>
          </a:bodyPr>
          <a:lstStyle/>
          <a:p>
            <a:pPr algn="r"/>
            <a:r>
              <a:rPr lang="en-US" altLang="ja-JP" sz="800" dirty="0">
                <a:latin typeface="Meiryo UI" panose="020B0604030504040204" pitchFamily="50" charset="-128"/>
                <a:ea typeface="Meiryo UI" panose="020B0604030504040204" pitchFamily="50" charset="-128"/>
              </a:rPr>
              <a:t>※WinActor</a:t>
            </a:r>
            <a:r>
              <a:rPr lang="en-US" altLang="ja-JP" sz="800" baseline="300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は</a:t>
            </a:r>
            <a:r>
              <a:rPr lang="en-US" altLang="ja-JP" sz="800" dirty="0">
                <a:latin typeface="Meiryo UI" panose="020B0604030504040204" pitchFamily="50" charset="-128"/>
                <a:ea typeface="Meiryo UI" panose="020B0604030504040204" pitchFamily="50" charset="-128"/>
              </a:rPr>
              <a:t>NTT</a:t>
            </a:r>
            <a:r>
              <a:rPr lang="ja-JP" altLang="en-US" sz="800" dirty="0">
                <a:latin typeface="Meiryo UI" panose="020B0604030504040204" pitchFamily="50" charset="-128"/>
                <a:ea typeface="Meiryo UI" panose="020B0604030504040204" pitchFamily="50" charset="-128"/>
              </a:rPr>
              <a:t>アドバンステクノロジ株式会社の登録商標です。</a:t>
            </a:r>
            <a:endParaRPr lang="en-US" altLang="ja-JP" sz="400" dirty="0">
              <a:latin typeface="Meiryo UI" panose="020B0604030504040204" pitchFamily="50" charset="-128"/>
              <a:ea typeface="Meiryo UI" panose="020B0604030504040204" pitchFamily="50" charset="-128"/>
            </a:endParaRPr>
          </a:p>
        </p:txBody>
      </p:sp>
      <p:sp>
        <p:nvSpPr>
          <p:cNvPr id="67" name="角丸四角形 1">
            <a:extLst>
              <a:ext uri="{FF2B5EF4-FFF2-40B4-BE49-F238E27FC236}">
                <a16:creationId xmlns:a16="http://schemas.microsoft.com/office/drawing/2014/main" id="{EDA7855A-ACE3-403D-8092-0DF0076BF124}"/>
              </a:ext>
            </a:extLst>
          </p:cNvPr>
          <p:cNvSpPr/>
          <p:nvPr/>
        </p:nvSpPr>
        <p:spPr>
          <a:xfrm>
            <a:off x="253388" y="4210014"/>
            <a:ext cx="9423623" cy="1334720"/>
          </a:xfrm>
          <a:prstGeom prst="round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8" name="角丸四角形 52">
            <a:extLst>
              <a:ext uri="{FF2B5EF4-FFF2-40B4-BE49-F238E27FC236}">
                <a16:creationId xmlns:a16="http://schemas.microsoft.com/office/drawing/2014/main" id="{6DA0ECA8-418A-4C8A-8BF7-1A477C45A878}"/>
              </a:ext>
            </a:extLst>
          </p:cNvPr>
          <p:cNvSpPr/>
          <p:nvPr/>
        </p:nvSpPr>
        <p:spPr>
          <a:xfrm>
            <a:off x="261510" y="5571635"/>
            <a:ext cx="1593895" cy="996112"/>
          </a:xfrm>
          <a:prstGeom prst="roundRect">
            <a:avLst>
              <a:gd name="adj" fmla="val 0"/>
            </a:avLst>
          </a:prstGeom>
          <a:solidFill>
            <a:schemeClr val="accent6">
              <a:lumMod val="60000"/>
              <a:lumOff val="40000"/>
            </a:schemeClr>
          </a:solidFill>
          <a:ln>
            <a:solidFill>
              <a:schemeClr val="bg1">
                <a:lumMod val="6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サポート対象外</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業務</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（例）</a:t>
            </a:r>
          </a:p>
        </p:txBody>
      </p:sp>
      <p:sp>
        <p:nvSpPr>
          <p:cNvPr id="69" name="角丸四角形 54">
            <a:extLst>
              <a:ext uri="{FF2B5EF4-FFF2-40B4-BE49-F238E27FC236}">
                <a16:creationId xmlns:a16="http://schemas.microsoft.com/office/drawing/2014/main" id="{54423FC5-CE75-4227-9B40-39B87B4B6CDC}"/>
              </a:ext>
            </a:extLst>
          </p:cNvPr>
          <p:cNvSpPr/>
          <p:nvPr/>
        </p:nvSpPr>
        <p:spPr>
          <a:xfrm>
            <a:off x="342255" y="5578749"/>
            <a:ext cx="9334756" cy="988999"/>
          </a:xfrm>
          <a:prstGeom prst="roundRect">
            <a:avLst>
              <a:gd name="adj" fmla="val 0"/>
            </a:avLst>
          </a:prstGeom>
          <a:noFill/>
          <a:ln>
            <a:solidFill>
              <a:schemeClr val="bg1">
                <a:lumMod val="65000"/>
              </a:schemeClr>
            </a:solidFill>
          </a:ln>
        </p:spPr>
        <p:txBody>
          <a:bodyPr wrap="none" rtlCol="0" anchor="ctr">
            <a:noAutofit/>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フローチャート : 結合子 55">
            <a:extLst>
              <a:ext uri="{FF2B5EF4-FFF2-40B4-BE49-F238E27FC236}">
                <a16:creationId xmlns:a16="http://schemas.microsoft.com/office/drawing/2014/main" id="{8BECBFE0-94B8-42A0-88E0-4F8FE2C49AD1}"/>
              </a:ext>
            </a:extLst>
          </p:cNvPr>
          <p:cNvSpPr/>
          <p:nvPr/>
        </p:nvSpPr>
        <p:spPr>
          <a:xfrm rot="-1800000">
            <a:off x="2192021" y="5653357"/>
            <a:ext cx="223158" cy="149636"/>
          </a:xfrm>
          <a:prstGeom prst="flowChartConnector">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E1979E45-A6B7-4108-A170-8DB93270358A}"/>
              </a:ext>
            </a:extLst>
          </p:cNvPr>
          <p:cNvSpPr txBox="1"/>
          <p:nvPr/>
        </p:nvSpPr>
        <p:spPr>
          <a:xfrm>
            <a:off x="2562401" y="5596161"/>
            <a:ext cx="276932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訪問サポート業務</a:t>
            </a:r>
          </a:p>
        </p:txBody>
      </p:sp>
      <p:sp>
        <p:nvSpPr>
          <p:cNvPr id="72" name="テキスト ボックス 71">
            <a:extLst>
              <a:ext uri="{FF2B5EF4-FFF2-40B4-BE49-F238E27FC236}">
                <a16:creationId xmlns:a16="http://schemas.microsoft.com/office/drawing/2014/main" id="{D9B2178F-3DAA-4C6B-B950-D2469F8FD61C}"/>
              </a:ext>
            </a:extLst>
          </p:cNvPr>
          <p:cNvSpPr txBox="1"/>
          <p:nvPr/>
        </p:nvSpPr>
        <p:spPr>
          <a:xfrm>
            <a:off x="2562401" y="5830203"/>
            <a:ext cx="490840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業務コンサルティングを伴うサポート業務</a:t>
            </a:r>
          </a:p>
        </p:txBody>
      </p:sp>
      <p:sp>
        <p:nvSpPr>
          <p:cNvPr id="73" name="フローチャート : 結合子 58">
            <a:extLst>
              <a:ext uri="{FF2B5EF4-FFF2-40B4-BE49-F238E27FC236}">
                <a16:creationId xmlns:a16="http://schemas.microsoft.com/office/drawing/2014/main" id="{B9483FBD-1EA0-40A6-A8B7-91663665A79F}"/>
              </a:ext>
            </a:extLst>
          </p:cNvPr>
          <p:cNvSpPr/>
          <p:nvPr/>
        </p:nvSpPr>
        <p:spPr>
          <a:xfrm rot="-1800000">
            <a:off x="2192021" y="5893885"/>
            <a:ext cx="223158" cy="149636"/>
          </a:xfrm>
          <a:prstGeom prst="flowChartConnector">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D148DBBC-E851-4F1B-BAF8-8826F65BCB60}"/>
              </a:ext>
            </a:extLst>
          </p:cNvPr>
          <p:cNvSpPr txBox="1"/>
          <p:nvPr/>
        </p:nvSpPr>
        <p:spPr>
          <a:xfrm>
            <a:off x="2562401" y="6066479"/>
            <a:ext cx="276932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シナリオ作成代行、編集、修正業務</a:t>
            </a:r>
          </a:p>
        </p:txBody>
      </p:sp>
      <p:sp>
        <p:nvSpPr>
          <p:cNvPr id="75" name="フローチャート : 結合子 60">
            <a:extLst>
              <a:ext uri="{FF2B5EF4-FFF2-40B4-BE49-F238E27FC236}">
                <a16:creationId xmlns:a16="http://schemas.microsoft.com/office/drawing/2014/main" id="{08CF9CCB-A48E-4949-93EB-5253F87E9A22}"/>
              </a:ext>
            </a:extLst>
          </p:cNvPr>
          <p:cNvSpPr/>
          <p:nvPr/>
        </p:nvSpPr>
        <p:spPr>
          <a:xfrm rot="-1800000">
            <a:off x="2192021" y="6130161"/>
            <a:ext cx="223158" cy="149636"/>
          </a:xfrm>
          <a:prstGeom prst="flowChartConnector">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EE2ABF7E-0392-4747-BBC6-C5CD46CAC50F}"/>
              </a:ext>
            </a:extLst>
          </p:cNvPr>
          <p:cNvSpPr txBox="1"/>
          <p:nvPr/>
        </p:nvSpPr>
        <p:spPr>
          <a:xfrm>
            <a:off x="2562401" y="6290748"/>
            <a:ext cx="73498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お客さまハードウェアに起因するトラブル、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WinActor</a:t>
            </a:r>
            <a:r>
              <a:rPr lang="en-US" altLang="ja-JP" sz="1200" baseline="300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以外のソフトウェアに関連するサポート　　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フローチャート : 結合子 62">
            <a:extLst>
              <a:ext uri="{FF2B5EF4-FFF2-40B4-BE49-F238E27FC236}">
                <a16:creationId xmlns:a16="http://schemas.microsoft.com/office/drawing/2014/main" id="{0E2F9F09-FFD9-4FA6-96D6-2817942520B9}"/>
              </a:ext>
            </a:extLst>
          </p:cNvPr>
          <p:cNvSpPr/>
          <p:nvPr/>
        </p:nvSpPr>
        <p:spPr>
          <a:xfrm rot="-1800000">
            <a:off x="2192021" y="6349185"/>
            <a:ext cx="223158" cy="149636"/>
          </a:xfrm>
          <a:prstGeom prst="flowChartConnector">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78" name="角丸四角形 74">
            <a:extLst>
              <a:ext uri="{FF2B5EF4-FFF2-40B4-BE49-F238E27FC236}">
                <a16:creationId xmlns:a16="http://schemas.microsoft.com/office/drawing/2014/main" id="{EF4129A2-984D-43A1-9F14-AAB8E5C222C5}"/>
              </a:ext>
            </a:extLst>
          </p:cNvPr>
          <p:cNvSpPr/>
          <p:nvPr/>
        </p:nvSpPr>
        <p:spPr>
          <a:xfrm>
            <a:off x="6556192" y="698011"/>
            <a:ext cx="1548392"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サポート方法</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5">
            <a:extLst>
              <a:ext uri="{FF2B5EF4-FFF2-40B4-BE49-F238E27FC236}">
                <a16:creationId xmlns:a16="http://schemas.microsoft.com/office/drawing/2014/main" id="{BA467458-BD56-44ED-8C3E-BB10733B9DAF}"/>
              </a:ext>
            </a:extLst>
          </p:cNvPr>
          <p:cNvSpPr/>
          <p:nvPr/>
        </p:nvSpPr>
        <p:spPr>
          <a:xfrm>
            <a:off x="1879069" y="698011"/>
            <a:ext cx="2906698"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提供料金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税抜</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baseline="30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baseline="30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81" name="角丸四角形 77">
            <a:extLst>
              <a:ext uri="{FF2B5EF4-FFF2-40B4-BE49-F238E27FC236}">
                <a16:creationId xmlns:a16="http://schemas.microsoft.com/office/drawing/2014/main" id="{BFF6EE2A-3A26-4870-972C-DA409565D376}"/>
              </a:ext>
            </a:extLst>
          </p:cNvPr>
          <p:cNvSpPr/>
          <p:nvPr/>
        </p:nvSpPr>
        <p:spPr>
          <a:xfrm>
            <a:off x="291184" y="698011"/>
            <a:ext cx="1502069"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サービスメニュー</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1">
            <a:extLst>
              <a:ext uri="{FF2B5EF4-FFF2-40B4-BE49-F238E27FC236}">
                <a16:creationId xmlns:a16="http://schemas.microsoft.com/office/drawing/2014/main" id="{890456E0-16C7-4AE7-8AD2-0FA066F57935}"/>
              </a:ext>
            </a:extLst>
          </p:cNvPr>
          <p:cNvSpPr/>
          <p:nvPr/>
        </p:nvSpPr>
        <p:spPr>
          <a:xfrm>
            <a:off x="4828000" y="698011"/>
            <a:ext cx="1691968"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サポート期間・上限数</a:t>
            </a:r>
          </a:p>
        </p:txBody>
      </p:sp>
      <p:sp>
        <p:nvSpPr>
          <p:cNvPr id="90" name="角丸四角形 87">
            <a:extLst>
              <a:ext uri="{FF2B5EF4-FFF2-40B4-BE49-F238E27FC236}">
                <a16:creationId xmlns:a16="http://schemas.microsoft.com/office/drawing/2014/main" id="{69EFC903-51BE-4E6E-92B5-728DB348B4A6}"/>
              </a:ext>
            </a:extLst>
          </p:cNvPr>
          <p:cNvSpPr/>
          <p:nvPr/>
        </p:nvSpPr>
        <p:spPr>
          <a:xfrm>
            <a:off x="8158293" y="698011"/>
            <a:ext cx="1548392"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受付時間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6" name="Picture 10" descr="ãã½ã³ã³ãä½¿ãç·æ§ã®ã¤ã©ã¹ã">
            <a:extLst>
              <a:ext uri="{FF2B5EF4-FFF2-40B4-BE49-F238E27FC236}">
                <a16:creationId xmlns:a16="http://schemas.microsoft.com/office/drawing/2014/main" id="{024BCB40-C474-43FA-852A-7C090B5808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310447" y="4336220"/>
            <a:ext cx="1068390" cy="110636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コールセンターのテレフォンオペレーターのイラスト">
            <a:extLst>
              <a:ext uri="{FF2B5EF4-FFF2-40B4-BE49-F238E27FC236}">
                <a16:creationId xmlns:a16="http://schemas.microsoft.com/office/drawing/2014/main" id="{65949781-D459-49D1-B987-D1AFB5B8B8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07355" y="4377609"/>
            <a:ext cx="855072" cy="1007980"/>
          </a:xfrm>
          <a:prstGeom prst="rect">
            <a:avLst/>
          </a:prstGeom>
          <a:noFill/>
          <a:extLst>
            <a:ext uri="{909E8E84-426E-40DD-AFC4-6F175D3DCCD1}">
              <a14:hiddenFill xmlns:a14="http://schemas.microsoft.com/office/drawing/2010/main">
                <a:solidFill>
                  <a:srgbClr val="FFFFFF"/>
                </a:solidFill>
              </a14:hiddenFill>
            </a:ext>
          </a:extLst>
        </p:spPr>
      </p:pic>
      <p:sp>
        <p:nvSpPr>
          <p:cNvPr id="98" name="Text Box 5">
            <a:extLst>
              <a:ext uri="{FF2B5EF4-FFF2-40B4-BE49-F238E27FC236}">
                <a16:creationId xmlns:a16="http://schemas.microsoft.com/office/drawing/2014/main" id="{58494D91-0689-4BB1-A025-DB53E339651E}"/>
              </a:ext>
            </a:extLst>
          </p:cNvPr>
          <p:cNvSpPr txBox="1">
            <a:spLocks noChangeArrowheads="1"/>
          </p:cNvSpPr>
          <p:nvPr/>
        </p:nvSpPr>
        <p:spPr bwMode="auto">
          <a:xfrm>
            <a:off x="2755128" y="4976743"/>
            <a:ext cx="4244544" cy="396020"/>
          </a:xfrm>
          <a:prstGeom prst="rect">
            <a:avLst/>
          </a:prstGeom>
          <a:noFill/>
          <a:ln>
            <a:noFill/>
          </a:ln>
          <a:effec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お客さまと同じ画面を見ながら、操作方法をサポート</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（リモートサポート）</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Text Box 5">
            <a:extLst>
              <a:ext uri="{FF2B5EF4-FFF2-40B4-BE49-F238E27FC236}">
                <a16:creationId xmlns:a16="http://schemas.microsoft.com/office/drawing/2014/main" id="{62812312-84BB-47BC-9FE0-A38AB93FD21E}"/>
              </a:ext>
            </a:extLst>
          </p:cNvPr>
          <p:cNvSpPr txBox="1">
            <a:spLocks noChangeArrowheads="1"/>
          </p:cNvSpPr>
          <p:nvPr/>
        </p:nvSpPr>
        <p:spPr bwMode="auto">
          <a:xfrm>
            <a:off x="1100987" y="5205569"/>
            <a:ext cx="1248312"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オペレーター</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0" name="グループ化 99">
            <a:extLst>
              <a:ext uri="{FF2B5EF4-FFF2-40B4-BE49-F238E27FC236}">
                <a16:creationId xmlns:a16="http://schemas.microsoft.com/office/drawing/2014/main" id="{7B14B2F6-A7EA-4878-9A7B-CD39FD4408CF}"/>
              </a:ext>
            </a:extLst>
          </p:cNvPr>
          <p:cNvGrpSpPr/>
          <p:nvPr/>
        </p:nvGrpSpPr>
        <p:grpSpPr>
          <a:xfrm>
            <a:off x="6999672" y="5078149"/>
            <a:ext cx="529998" cy="464113"/>
            <a:chOff x="953910" y="4114073"/>
            <a:chExt cx="1076796" cy="939670"/>
          </a:xfrm>
        </p:grpSpPr>
        <p:pic>
          <p:nvPicPr>
            <p:cNvPr id="101" name="Picture 26" descr="ç½ãç»é¢ã®ãã¼ããã½ã³ã³ã®ã¤ã©ã¹ã">
              <a:extLst>
                <a:ext uri="{FF2B5EF4-FFF2-40B4-BE49-F238E27FC236}">
                  <a16:creationId xmlns:a16="http://schemas.microsoft.com/office/drawing/2014/main" id="{61C69EAE-40A0-4E02-9884-CBE11EA5CD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3910" y="4114073"/>
              <a:ext cx="1076796" cy="939670"/>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グループ化 101">
              <a:extLst>
                <a:ext uri="{FF2B5EF4-FFF2-40B4-BE49-F238E27FC236}">
                  <a16:creationId xmlns:a16="http://schemas.microsoft.com/office/drawing/2014/main" id="{D04CD15C-7329-4E4D-82D3-99ADF0320B23}"/>
                </a:ext>
              </a:extLst>
            </p:cNvPr>
            <p:cNvGrpSpPr/>
            <p:nvPr/>
          </p:nvGrpSpPr>
          <p:grpSpPr>
            <a:xfrm>
              <a:off x="1103527" y="4221664"/>
              <a:ext cx="774575" cy="578161"/>
              <a:chOff x="1827742" y="5596403"/>
              <a:chExt cx="1094228" cy="781124"/>
            </a:xfrm>
          </p:grpSpPr>
          <p:pic>
            <p:nvPicPr>
              <p:cNvPr id="103" name="Picture 2">
                <a:extLst>
                  <a:ext uri="{FF2B5EF4-FFF2-40B4-BE49-F238E27FC236}">
                    <a16:creationId xmlns:a16="http://schemas.microsoft.com/office/drawing/2014/main" id="{83DB53A3-0801-4367-9D83-A49961449B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0106" y="5596403"/>
                <a:ext cx="731864" cy="78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9">
                <a:extLst>
                  <a:ext uri="{FF2B5EF4-FFF2-40B4-BE49-F238E27FC236}">
                    <a16:creationId xmlns:a16="http://schemas.microsoft.com/office/drawing/2014/main" id="{00449BB8-A92F-4621-B30A-BBB05003C40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27742" y="5617925"/>
                <a:ext cx="385264" cy="16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 name="フリーフォーム 153">
                <a:extLst>
                  <a:ext uri="{FF2B5EF4-FFF2-40B4-BE49-F238E27FC236}">
                    <a16:creationId xmlns:a16="http://schemas.microsoft.com/office/drawing/2014/main" id="{E15F8EBD-4F16-4039-BD00-368AAB1FC37B}"/>
                  </a:ext>
                </a:extLst>
              </p:cNvPr>
              <p:cNvSpPr/>
              <p:nvPr/>
            </p:nvSpPr>
            <p:spPr bwMode="auto">
              <a:xfrm>
                <a:off x="2379067" y="5839684"/>
                <a:ext cx="176972" cy="100825"/>
              </a:xfrm>
              <a:custGeom>
                <a:avLst/>
                <a:gdLst>
                  <a:gd name="connsiteX0" fmla="*/ 132522 w 198955"/>
                  <a:gd name="connsiteY0" fmla="*/ 149112 h 241971"/>
                  <a:gd name="connsiteX1" fmla="*/ 26505 w 198955"/>
                  <a:gd name="connsiteY1" fmla="*/ 122608 h 241971"/>
                  <a:gd name="connsiteX2" fmla="*/ 0 w 198955"/>
                  <a:gd name="connsiteY2" fmla="*/ 96103 h 241971"/>
                  <a:gd name="connsiteX3" fmla="*/ 13252 w 198955"/>
                  <a:gd name="connsiteY3" fmla="*/ 16590 h 241971"/>
                  <a:gd name="connsiteX4" fmla="*/ 145774 w 198955"/>
                  <a:gd name="connsiteY4" fmla="*/ 16590 h 241971"/>
                  <a:gd name="connsiteX5" fmla="*/ 185531 w 198955"/>
                  <a:gd name="connsiteY5" fmla="*/ 43095 h 241971"/>
                  <a:gd name="connsiteX6" fmla="*/ 185531 w 198955"/>
                  <a:gd name="connsiteY6" fmla="*/ 122608 h 241971"/>
                  <a:gd name="connsiteX7" fmla="*/ 159026 w 198955"/>
                  <a:gd name="connsiteY7" fmla="*/ 162364 h 241971"/>
                  <a:gd name="connsiteX8" fmla="*/ 119270 w 198955"/>
                  <a:gd name="connsiteY8" fmla="*/ 175616 h 241971"/>
                  <a:gd name="connsiteX9" fmla="*/ 39757 w 198955"/>
                  <a:gd name="connsiteY9" fmla="*/ 215373 h 241971"/>
                  <a:gd name="connsiteX10" fmla="*/ 0 w 198955"/>
                  <a:gd name="connsiteY10" fmla="*/ 241877 h 24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955" h="241971">
                    <a:moveTo>
                      <a:pt x="132522" y="149112"/>
                    </a:moveTo>
                    <a:cubicBezTo>
                      <a:pt x="118271" y="146262"/>
                      <a:pt x="46880" y="134833"/>
                      <a:pt x="26505" y="122608"/>
                    </a:cubicBezTo>
                    <a:cubicBezTo>
                      <a:pt x="15791" y="116180"/>
                      <a:pt x="8835" y="104938"/>
                      <a:pt x="0" y="96103"/>
                    </a:cubicBezTo>
                    <a:cubicBezTo>
                      <a:pt x="4417" y="69599"/>
                      <a:pt x="-5748" y="35590"/>
                      <a:pt x="13252" y="16590"/>
                    </a:cubicBezTo>
                    <a:cubicBezTo>
                      <a:pt x="45744" y="-15902"/>
                      <a:pt x="110747" y="7834"/>
                      <a:pt x="145774" y="16590"/>
                    </a:cubicBezTo>
                    <a:cubicBezTo>
                      <a:pt x="159026" y="25425"/>
                      <a:pt x="175581" y="30658"/>
                      <a:pt x="185531" y="43095"/>
                    </a:cubicBezTo>
                    <a:cubicBezTo>
                      <a:pt x="207278" y="70278"/>
                      <a:pt x="199123" y="95425"/>
                      <a:pt x="185531" y="122608"/>
                    </a:cubicBezTo>
                    <a:cubicBezTo>
                      <a:pt x="178408" y="136854"/>
                      <a:pt x="171463" y="152415"/>
                      <a:pt x="159026" y="162364"/>
                    </a:cubicBezTo>
                    <a:cubicBezTo>
                      <a:pt x="148118" y="171090"/>
                      <a:pt x="132522" y="171199"/>
                      <a:pt x="119270" y="175616"/>
                    </a:cubicBezTo>
                    <a:cubicBezTo>
                      <a:pt x="57547" y="237339"/>
                      <a:pt x="137450" y="166527"/>
                      <a:pt x="39757" y="215373"/>
                    </a:cubicBezTo>
                    <a:cubicBezTo>
                      <a:pt x="-19499" y="245000"/>
                      <a:pt x="36221" y="241877"/>
                      <a:pt x="0" y="241877"/>
                    </a:cubicBezTo>
                  </a:path>
                </a:pathLst>
              </a:cu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rgbClr val="FF0000"/>
                  </a:solidFill>
                  <a:effectLst/>
                  <a:latin typeface="Meiryo UI" panose="020B0604030504040204" pitchFamily="50" charset="-128"/>
                  <a:ea typeface="Meiryo UI" panose="020B0604030504040204" pitchFamily="50" charset="-128"/>
                </a:endParaRPr>
              </a:p>
            </p:txBody>
          </p:sp>
        </p:grpSp>
      </p:grpSp>
      <p:pic>
        <p:nvPicPr>
          <p:cNvPr id="106" name="Picture 14" descr="電話の発信・着信の白黒シルエットイラスト">
            <a:extLst>
              <a:ext uri="{FF2B5EF4-FFF2-40B4-BE49-F238E27FC236}">
                <a16:creationId xmlns:a16="http://schemas.microsoft.com/office/drawing/2014/main" id="{28C60EF2-B9D1-4A2B-82A1-92C083B7C542}"/>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921572" y="4204614"/>
            <a:ext cx="517691" cy="517691"/>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直線矢印コネクタ 106">
            <a:extLst>
              <a:ext uri="{FF2B5EF4-FFF2-40B4-BE49-F238E27FC236}">
                <a16:creationId xmlns:a16="http://schemas.microsoft.com/office/drawing/2014/main" id="{250A34A6-26B1-4397-9F1F-3CC778AD3BD2}"/>
              </a:ext>
            </a:extLst>
          </p:cNvPr>
          <p:cNvCxnSpPr/>
          <p:nvPr/>
        </p:nvCxnSpPr>
        <p:spPr bwMode="auto">
          <a:xfrm>
            <a:off x="2755128" y="4463460"/>
            <a:ext cx="4115644" cy="0"/>
          </a:xfrm>
          <a:prstGeom prst="straightConnector1">
            <a:avLst/>
          </a:prstGeom>
          <a:solidFill>
            <a:srgbClr val="CCFF33"/>
          </a:solidFill>
          <a:ln w="28575" cap="flat" cmpd="sng" algn="ctr">
            <a:solidFill>
              <a:schemeClr val="tx2">
                <a:lumMod val="60000"/>
                <a:lumOff val="40000"/>
              </a:schemeClr>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矢印コネクタ 107">
            <a:extLst>
              <a:ext uri="{FF2B5EF4-FFF2-40B4-BE49-F238E27FC236}">
                <a16:creationId xmlns:a16="http://schemas.microsoft.com/office/drawing/2014/main" id="{F54EAB34-63C2-4ACD-BAA4-E919A1F3232A}"/>
              </a:ext>
            </a:extLst>
          </p:cNvPr>
          <p:cNvCxnSpPr/>
          <p:nvPr/>
        </p:nvCxnSpPr>
        <p:spPr bwMode="auto">
          <a:xfrm>
            <a:off x="2755128" y="4899036"/>
            <a:ext cx="4115644" cy="0"/>
          </a:xfrm>
          <a:prstGeom prst="straightConnector1">
            <a:avLst/>
          </a:prstGeom>
          <a:solidFill>
            <a:srgbClr val="CCFF33"/>
          </a:solidFill>
          <a:ln w="28575" cap="flat" cmpd="sng" algn="ctr">
            <a:solidFill>
              <a:schemeClr val="tx2">
                <a:lumMod val="60000"/>
                <a:lumOff val="40000"/>
              </a:schemeClr>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9" name="Picture 15" descr="C:\Users\2946636\Desktop\business_icon_ca_006.png">
            <a:extLst>
              <a:ext uri="{FF2B5EF4-FFF2-40B4-BE49-F238E27FC236}">
                <a16:creationId xmlns:a16="http://schemas.microsoft.com/office/drawing/2014/main" id="{3566C03A-77A7-4077-A591-C495F218628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12373" y="4738094"/>
            <a:ext cx="458432" cy="316079"/>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直線矢印コネクタ 109">
            <a:extLst>
              <a:ext uri="{FF2B5EF4-FFF2-40B4-BE49-F238E27FC236}">
                <a16:creationId xmlns:a16="http://schemas.microsoft.com/office/drawing/2014/main" id="{ECDCFD3B-5F7F-4D20-B0CE-D01855C00AA8}"/>
              </a:ext>
            </a:extLst>
          </p:cNvPr>
          <p:cNvCxnSpPr/>
          <p:nvPr/>
        </p:nvCxnSpPr>
        <p:spPr bwMode="auto">
          <a:xfrm>
            <a:off x="2755128" y="5350146"/>
            <a:ext cx="4115644" cy="0"/>
          </a:xfrm>
          <a:prstGeom prst="straightConnector1">
            <a:avLst/>
          </a:prstGeom>
          <a:solidFill>
            <a:srgbClr val="CCFF33"/>
          </a:solidFill>
          <a:ln w="28575" cap="flat" cmpd="sng" algn="ctr">
            <a:solidFill>
              <a:schemeClr val="tx2">
                <a:lumMod val="60000"/>
                <a:lumOff val="40000"/>
              </a:schemeClr>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 Box 5">
            <a:extLst>
              <a:ext uri="{FF2B5EF4-FFF2-40B4-BE49-F238E27FC236}">
                <a16:creationId xmlns:a16="http://schemas.microsoft.com/office/drawing/2014/main" id="{91A792A7-037C-431A-8162-63E845A4178E}"/>
              </a:ext>
            </a:extLst>
          </p:cNvPr>
          <p:cNvSpPr txBox="1">
            <a:spLocks noChangeArrowheads="1"/>
          </p:cNvSpPr>
          <p:nvPr/>
        </p:nvSpPr>
        <p:spPr bwMode="auto">
          <a:xfrm>
            <a:off x="7415370" y="5205569"/>
            <a:ext cx="990309"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お客さま画面</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2" name="グループ化 111">
            <a:extLst>
              <a:ext uri="{FF2B5EF4-FFF2-40B4-BE49-F238E27FC236}">
                <a16:creationId xmlns:a16="http://schemas.microsoft.com/office/drawing/2014/main" id="{7463EDB1-848A-437C-8A2D-893386E5C2BB}"/>
              </a:ext>
            </a:extLst>
          </p:cNvPr>
          <p:cNvGrpSpPr/>
          <p:nvPr/>
        </p:nvGrpSpPr>
        <p:grpSpPr>
          <a:xfrm>
            <a:off x="2098605" y="5078149"/>
            <a:ext cx="529998" cy="464113"/>
            <a:chOff x="953910" y="4114073"/>
            <a:chExt cx="1076796" cy="939670"/>
          </a:xfrm>
        </p:grpSpPr>
        <p:pic>
          <p:nvPicPr>
            <p:cNvPr id="113" name="Picture 26" descr="ç½ãç»é¢ã®ãã¼ããã½ã³ã³ã®ã¤ã©ã¹ã">
              <a:extLst>
                <a:ext uri="{FF2B5EF4-FFF2-40B4-BE49-F238E27FC236}">
                  <a16:creationId xmlns:a16="http://schemas.microsoft.com/office/drawing/2014/main" id="{E90B91D2-C12A-4269-93B0-F10D420122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3910" y="4114073"/>
              <a:ext cx="1076796" cy="939670"/>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グループ化 113">
              <a:extLst>
                <a:ext uri="{FF2B5EF4-FFF2-40B4-BE49-F238E27FC236}">
                  <a16:creationId xmlns:a16="http://schemas.microsoft.com/office/drawing/2014/main" id="{5C71D300-76C9-418C-B85A-ED2CDFFBCC98}"/>
                </a:ext>
              </a:extLst>
            </p:cNvPr>
            <p:cNvGrpSpPr/>
            <p:nvPr/>
          </p:nvGrpSpPr>
          <p:grpSpPr>
            <a:xfrm>
              <a:off x="1103527" y="4221664"/>
              <a:ext cx="774575" cy="578161"/>
              <a:chOff x="1827742" y="5596403"/>
              <a:chExt cx="1094228" cy="781124"/>
            </a:xfrm>
          </p:grpSpPr>
          <p:pic>
            <p:nvPicPr>
              <p:cNvPr id="115" name="Picture 2">
                <a:extLst>
                  <a:ext uri="{FF2B5EF4-FFF2-40B4-BE49-F238E27FC236}">
                    <a16:creationId xmlns:a16="http://schemas.microsoft.com/office/drawing/2014/main" id="{E6962704-19D5-494D-A92B-C7ED0F99D37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0106" y="5596403"/>
                <a:ext cx="731864" cy="78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9">
                <a:extLst>
                  <a:ext uri="{FF2B5EF4-FFF2-40B4-BE49-F238E27FC236}">
                    <a16:creationId xmlns:a16="http://schemas.microsoft.com/office/drawing/2014/main" id="{7FEBE7D7-42B1-47D1-B68D-CCF192C9F69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27742" y="5617925"/>
                <a:ext cx="385264" cy="16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フリーフォーム 163">
                <a:extLst>
                  <a:ext uri="{FF2B5EF4-FFF2-40B4-BE49-F238E27FC236}">
                    <a16:creationId xmlns:a16="http://schemas.microsoft.com/office/drawing/2014/main" id="{E707633C-CC6C-4523-9F8E-49401C8BD67C}"/>
                  </a:ext>
                </a:extLst>
              </p:cNvPr>
              <p:cNvSpPr/>
              <p:nvPr/>
            </p:nvSpPr>
            <p:spPr bwMode="auto">
              <a:xfrm>
                <a:off x="2379067" y="5839684"/>
                <a:ext cx="176972" cy="100825"/>
              </a:xfrm>
              <a:custGeom>
                <a:avLst/>
                <a:gdLst>
                  <a:gd name="connsiteX0" fmla="*/ 132522 w 198955"/>
                  <a:gd name="connsiteY0" fmla="*/ 149112 h 241971"/>
                  <a:gd name="connsiteX1" fmla="*/ 26505 w 198955"/>
                  <a:gd name="connsiteY1" fmla="*/ 122608 h 241971"/>
                  <a:gd name="connsiteX2" fmla="*/ 0 w 198955"/>
                  <a:gd name="connsiteY2" fmla="*/ 96103 h 241971"/>
                  <a:gd name="connsiteX3" fmla="*/ 13252 w 198955"/>
                  <a:gd name="connsiteY3" fmla="*/ 16590 h 241971"/>
                  <a:gd name="connsiteX4" fmla="*/ 145774 w 198955"/>
                  <a:gd name="connsiteY4" fmla="*/ 16590 h 241971"/>
                  <a:gd name="connsiteX5" fmla="*/ 185531 w 198955"/>
                  <a:gd name="connsiteY5" fmla="*/ 43095 h 241971"/>
                  <a:gd name="connsiteX6" fmla="*/ 185531 w 198955"/>
                  <a:gd name="connsiteY6" fmla="*/ 122608 h 241971"/>
                  <a:gd name="connsiteX7" fmla="*/ 159026 w 198955"/>
                  <a:gd name="connsiteY7" fmla="*/ 162364 h 241971"/>
                  <a:gd name="connsiteX8" fmla="*/ 119270 w 198955"/>
                  <a:gd name="connsiteY8" fmla="*/ 175616 h 241971"/>
                  <a:gd name="connsiteX9" fmla="*/ 39757 w 198955"/>
                  <a:gd name="connsiteY9" fmla="*/ 215373 h 241971"/>
                  <a:gd name="connsiteX10" fmla="*/ 0 w 198955"/>
                  <a:gd name="connsiteY10" fmla="*/ 241877 h 24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955" h="241971">
                    <a:moveTo>
                      <a:pt x="132522" y="149112"/>
                    </a:moveTo>
                    <a:cubicBezTo>
                      <a:pt x="118271" y="146262"/>
                      <a:pt x="46880" y="134833"/>
                      <a:pt x="26505" y="122608"/>
                    </a:cubicBezTo>
                    <a:cubicBezTo>
                      <a:pt x="15791" y="116180"/>
                      <a:pt x="8835" y="104938"/>
                      <a:pt x="0" y="96103"/>
                    </a:cubicBezTo>
                    <a:cubicBezTo>
                      <a:pt x="4417" y="69599"/>
                      <a:pt x="-5748" y="35590"/>
                      <a:pt x="13252" y="16590"/>
                    </a:cubicBezTo>
                    <a:cubicBezTo>
                      <a:pt x="45744" y="-15902"/>
                      <a:pt x="110747" y="7834"/>
                      <a:pt x="145774" y="16590"/>
                    </a:cubicBezTo>
                    <a:cubicBezTo>
                      <a:pt x="159026" y="25425"/>
                      <a:pt x="175581" y="30658"/>
                      <a:pt x="185531" y="43095"/>
                    </a:cubicBezTo>
                    <a:cubicBezTo>
                      <a:pt x="207278" y="70278"/>
                      <a:pt x="199123" y="95425"/>
                      <a:pt x="185531" y="122608"/>
                    </a:cubicBezTo>
                    <a:cubicBezTo>
                      <a:pt x="178408" y="136854"/>
                      <a:pt x="171463" y="152415"/>
                      <a:pt x="159026" y="162364"/>
                    </a:cubicBezTo>
                    <a:cubicBezTo>
                      <a:pt x="148118" y="171090"/>
                      <a:pt x="132522" y="171199"/>
                      <a:pt x="119270" y="175616"/>
                    </a:cubicBezTo>
                    <a:cubicBezTo>
                      <a:pt x="57547" y="237339"/>
                      <a:pt x="137450" y="166527"/>
                      <a:pt x="39757" y="215373"/>
                    </a:cubicBezTo>
                    <a:cubicBezTo>
                      <a:pt x="-19499" y="245000"/>
                      <a:pt x="36221" y="241877"/>
                      <a:pt x="0" y="241877"/>
                    </a:cubicBezTo>
                  </a:path>
                </a:pathLst>
              </a:cu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rgbClr val="FF0000"/>
                  </a:solidFill>
                  <a:effectLst/>
                  <a:latin typeface="Meiryo UI" panose="020B0604030504040204" pitchFamily="50" charset="-128"/>
                  <a:ea typeface="Meiryo UI" panose="020B0604030504040204" pitchFamily="50" charset="-128"/>
                </a:endParaRPr>
              </a:p>
            </p:txBody>
          </p:sp>
        </p:grpSp>
      </p:grpSp>
      <p:pic>
        <p:nvPicPr>
          <p:cNvPr id="118" name="Picture 14" descr="電話の発信・着信の白黒シルエットイラスト">
            <a:extLst>
              <a:ext uri="{FF2B5EF4-FFF2-40B4-BE49-F238E27FC236}">
                <a16:creationId xmlns:a16="http://schemas.microsoft.com/office/drawing/2014/main" id="{FFBF877B-0FEE-4A24-A27A-08850B7EE153}"/>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020505" y="4204614"/>
            <a:ext cx="517691" cy="517691"/>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5" descr="C:\Users\2946636\Desktop\business_icon_ca_006.png">
            <a:extLst>
              <a:ext uri="{FF2B5EF4-FFF2-40B4-BE49-F238E27FC236}">
                <a16:creationId xmlns:a16="http://schemas.microsoft.com/office/drawing/2014/main" id="{FD660370-583A-4F68-92A9-37B53C26924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11306" y="4738094"/>
            <a:ext cx="458432" cy="316079"/>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Box 5">
            <a:extLst>
              <a:ext uri="{FF2B5EF4-FFF2-40B4-BE49-F238E27FC236}">
                <a16:creationId xmlns:a16="http://schemas.microsoft.com/office/drawing/2014/main" id="{C61D0ED9-E277-4764-BB54-BF9FFEE64D3E}"/>
              </a:ext>
            </a:extLst>
          </p:cNvPr>
          <p:cNvSpPr txBox="1">
            <a:spLocks noChangeArrowheads="1"/>
          </p:cNvSpPr>
          <p:nvPr/>
        </p:nvSpPr>
        <p:spPr bwMode="auto">
          <a:xfrm>
            <a:off x="3517844" y="4579322"/>
            <a:ext cx="2833610" cy="315911"/>
          </a:xfrm>
          <a:prstGeom prst="rect">
            <a:avLst/>
          </a:prstGeom>
          <a:noFill/>
          <a:ln>
            <a:noFill/>
          </a:ln>
          <a:effec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メールフォームによる受付・サポート</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Text Box 5">
            <a:extLst>
              <a:ext uri="{FF2B5EF4-FFF2-40B4-BE49-F238E27FC236}">
                <a16:creationId xmlns:a16="http://schemas.microsoft.com/office/drawing/2014/main" id="{866380D0-CB27-4470-A2D9-481E562206D8}"/>
              </a:ext>
            </a:extLst>
          </p:cNvPr>
          <p:cNvSpPr txBox="1">
            <a:spLocks noChangeArrowheads="1"/>
          </p:cNvSpPr>
          <p:nvPr/>
        </p:nvSpPr>
        <p:spPr bwMode="auto">
          <a:xfrm>
            <a:off x="3921354" y="4178265"/>
            <a:ext cx="2051990" cy="315911"/>
          </a:xfrm>
          <a:prstGeom prst="rect">
            <a:avLst/>
          </a:prstGeom>
          <a:noFill/>
          <a:ln>
            <a:noFill/>
          </a:ln>
          <a:effec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電話による受付・サポート</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a:extLst>
              <a:ext uri="{FF2B5EF4-FFF2-40B4-BE49-F238E27FC236}">
                <a16:creationId xmlns:a16="http://schemas.microsoft.com/office/drawing/2014/main" id="{A5B4262A-F79A-4E4C-88F0-59864E7853AF}"/>
              </a:ext>
            </a:extLst>
          </p:cNvPr>
          <p:cNvSpPr txBox="1"/>
          <p:nvPr/>
        </p:nvSpPr>
        <p:spPr>
          <a:xfrm>
            <a:off x="291184" y="3266627"/>
            <a:ext cx="9410647" cy="415498"/>
          </a:xfrm>
          <a:prstGeom prst="rect">
            <a:avLst/>
          </a:prstGeom>
          <a:noFill/>
        </p:spPr>
        <p:txBody>
          <a:bodyPr wrap="square" rtlCol="0">
            <a:spAutoFit/>
          </a:bodyPr>
          <a:lstStyle/>
          <a:p>
            <a:pPr marL="127000" indent="-127000"/>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ja-JP" sz="700" dirty="0">
                <a:latin typeface="Meiryo UI" panose="020B0604030504040204" pitchFamily="50" charset="-128"/>
                <a:ea typeface="Meiryo UI" panose="020B0604030504040204" pitchFamily="50" charset="-128"/>
                <a:cs typeface="Meiryo UI" panose="020B0604030504040204" pitchFamily="50" charset="-128"/>
              </a:rPr>
              <a:t>本</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サポート</a:t>
            </a:r>
            <a:r>
              <a:rPr lang="ja-JP" altLang="ja-JP" sz="700" dirty="0">
                <a:latin typeface="Meiryo UI" panose="020B0604030504040204" pitchFamily="50" charset="-128"/>
                <a:ea typeface="Meiryo UI" panose="020B0604030504040204" pitchFamily="50" charset="-128"/>
                <a:cs typeface="Meiryo UI" panose="020B0604030504040204" pitchFamily="50" charset="-128"/>
              </a:rPr>
              <a:t>を利用するために発生した電話料金等の経費は、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ご</a:t>
            </a:r>
            <a:r>
              <a:rPr lang="ja-JP" altLang="ja-JP" sz="700" dirty="0">
                <a:latin typeface="Meiryo UI" panose="020B0604030504040204" pitchFamily="50" charset="-128"/>
                <a:ea typeface="Meiryo UI" panose="020B0604030504040204" pitchFamily="50" charset="-128"/>
                <a:cs typeface="Meiryo UI" panose="020B0604030504040204" pitchFamily="50" charset="-128"/>
              </a:rPr>
              <a:t>利用者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700" dirty="0">
                <a:latin typeface="Meiryo UI" panose="020B0604030504040204" pitchFamily="50" charset="-128"/>
                <a:ea typeface="Meiryo UI" panose="020B0604030504040204" pitchFamily="50" charset="-128"/>
                <a:cs typeface="Meiryo UI" panose="020B0604030504040204" pitchFamily="50" charset="-128"/>
              </a:rPr>
              <a:t>負担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となります。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NTT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ProCX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が提供するシナリオ作成勉強会と、本サポート同時申込みの場合に適用します。（勉強会お申込みから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日以内であれば同時申込みといたします）</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１インシデントの総対応時間は３時間までとし、それを超える場合は、別途追加インシデントのご案内をする場合がございます。１回のお問合せで複数のシナリオに関するお問合わせの場合、シナリオ単位でインシデント消費するものとします。詳細は、「</a:t>
            </a:r>
            <a:r>
              <a:rPr lang="en-US" altLang="ja-JP" sz="700" dirty="0">
                <a:latin typeface="Meiryo UI" panose="020B0604030504040204" pitchFamily="50" charset="-128"/>
                <a:ea typeface="Meiryo UI" panose="020B0604030504040204" pitchFamily="50" charset="-128"/>
              </a:rPr>
              <a:t>WinActor</a:t>
            </a:r>
            <a:r>
              <a:rPr lang="ja-JP" altLang="en-US" sz="700" dirty="0">
                <a:latin typeface="Meiryo UI" panose="020B0604030504040204" pitchFamily="50" charset="-128"/>
                <a:ea typeface="Meiryo UI" panose="020B0604030504040204" pitchFamily="50" charset="-128"/>
              </a:rPr>
              <a:t>あんしんサポート利用規約」をご確認ください。</a:t>
            </a:r>
            <a:r>
              <a:rPr lang="en-US" altLang="ja-JP" sz="700" dirty="0">
                <a:latin typeface="Meiryo UI" panose="020B0604030504040204" pitchFamily="50" charset="-128"/>
                <a:ea typeface="Meiryo UI" panose="020B0604030504040204" pitchFamily="50" charset="-128"/>
              </a:rPr>
              <a:t>※4</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NTT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ProCX</a:t>
            </a:r>
            <a:r>
              <a:rPr lang="ja-JP" altLang="en-US" sz="700" dirty="0">
                <a:latin typeface="Meiryo UI" panose="020B0604030504040204" pitchFamily="50" charset="-128"/>
                <a:ea typeface="Meiryo UI" panose="020B0604030504040204" pitchFamily="50" charset="-128"/>
              </a:rPr>
              <a:t>または弊社代理店よりご提供する</a:t>
            </a:r>
            <a:r>
              <a:rPr lang="en-US" altLang="ja-JP" sz="700" dirty="0">
                <a:latin typeface="Meiryo UI" panose="020B0604030504040204" pitchFamily="50" charset="-128"/>
                <a:ea typeface="Meiryo UI" panose="020B0604030504040204" pitchFamily="50" charset="-128"/>
              </a:rPr>
              <a:t>WinActor</a:t>
            </a:r>
            <a:r>
              <a:rPr lang="en-US" altLang="ja-JP" sz="700" baseline="300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評価版ライセンス（</a:t>
            </a:r>
            <a:r>
              <a:rPr lang="en-US" altLang="ja-JP" sz="700" dirty="0">
                <a:latin typeface="Meiryo UI" panose="020B0604030504040204" pitchFamily="50" charset="-128"/>
                <a:ea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rPr>
              <a:t>日間）利用申込みと同時にお申込みいただけます。</a:t>
            </a:r>
            <a:endParaRPr lang="en-US" altLang="ja-JP" sz="700" dirty="0">
              <a:latin typeface="Meiryo UI" panose="020B0604030504040204" pitchFamily="50" charset="-128"/>
              <a:ea typeface="Meiryo UI" panose="020B0604030504040204" pitchFamily="50" charset="-128"/>
            </a:endParaRPr>
          </a:p>
        </p:txBody>
      </p:sp>
      <p:sp>
        <p:nvSpPr>
          <p:cNvPr id="124" name="正方形/長方形 123">
            <a:extLst>
              <a:ext uri="{FF2B5EF4-FFF2-40B4-BE49-F238E27FC236}">
                <a16:creationId xmlns:a16="http://schemas.microsoft.com/office/drawing/2014/main" id="{1A956F18-92BD-487A-A97F-06BED61E4882}"/>
              </a:ext>
            </a:extLst>
          </p:cNvPr>
          <p:cNvSpPr/>
          <p:nvPr/>
        </p:nvSpPr>
        <p:spPr>
          <a:xfrm>
            <a:off x="626929" y="3729973"/>
            <a:ext cx="2675815" cy="392649"/>
          </a:xfrm>
          <a:prstGeom prst="rect">
            <a:avLst/>
          </a:prstGeom>
          <a:gradFill>
            <a:gsLst>
              <a:gs pos="0">
                <a:srgbClr val="003399"/>
              </a:gs>
              <a:gs pos="93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　　電話サポート</a:t>
            </a:r>
          </a:p>
        </p:txBody>
      </p:sp>
      <p:sp>
        <p:nvSpPr>
          <p:cNvPr id="125" name="正方形/長方形 124">
            <a:extLst>
              <a:ext uri="{FF2B5EF4-FFF2-40B4-BE49-F238E27FC236}">
                <a16:creationId xmlns:a16="http://schemas.microsoft.com/office/drawing/2014/main" id="{77F59907-9B59-497F-AAFF-7F545A096022}"/>
              </a:ext>
            </a:extLst>
          </p:cNvPr>
          <p:cNvSpPr/>
          <p:nvPr/>
        </p:nvSpPr>
        <p:spPr>
          <a:xfrm>
            <a:off x="3599084" y="3729973"/>
            <a:ext cx="2675815" cy="392649"/>
          </a:xfrm>
          <a:prstGeom prst="rect">
            <a:avLst/>
          </a:prstGeom>
          <a:gradFill>
            <a:gsLst>
              <a:gs pos="0">
                <a:srgbClr val="003399"/>
              </a:gs>
              <a:gs pos="93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メールサポート</a:t>
            </a:r>
          </a:p>
        </p:txBody>
      </p:sp>
      <p:sp>
        <p:nvSpPr>
          <p:cNvPr id="126" name="正方形/長方形 125">
            <a:extLst>
              <a:ext uri="{FF2B5EF4-FFF2-40B4-BE49-F238E27FC236}">
                <a16:creationId xmlns:a16="http://schemas.microsoft.com/office/drawing/2014/main" id="{D2DABF9E-13AC-4275-926E-587F548D3D0F}"/>
              </a:ext>
            </a:extLst>
          </p:cNvPr>
          <p:cNvSpPr/>
          <p:nvPr/>
        </p:nvSpPr>
        <p:spPr>
          <a:xfrm>
            <a:off x="6571239" y="3729973"/>
            <a:ext cx="2675815" cy="392649"/>
          </a:xfrm>
          <a:prstGeom prst="rect">
            <a:avLst/>
          </a:prstGeom>
          <a:gradFill>
            <a:gsLst>
              <a:gs pos="0">
                <a:srgbClr val="003399"/>
              </a:gs>
              <a:gs pos="93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リモートサポート</a:t>
            </a:r>
          </a:p>
        </p:txBody>
      </p:sp>
      <p:pic>
        <p:nvPicPr>
          <p:cNvPr id="129" name="Picture 5" descr="C:\Users\5035191\Downloads\3836\3836.png">
            <a:extLst>
              <a:ext uri="{FF2B5EF4-FFF2-40B4-BE49-F238E27FC236}">
                <a16:creationId xmlns:a16="http://schemas.microsoft.com/office/drawing/2014/main" id="{9B923912-11CC-406D-8890-9B318AABD1A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6994686" y="3838292"/>
            <a:ext cx="398038" cy="209579"/>
          </a:xfrm>
          <a:prstGeom prst="rect">
            <a:avLst/>
          </a:prstGeom>
          <a:noFill/>
          <a:extLst>
            <a:ext uri="{909E8E84-426E-40DD-AFC4-6F175D3DCCD1}">
              <a14:hiddenFill xmlns:a14="http://schemas.microsoft.com/office/drawing/2010/main">
                <a:solidFill>
                  <a:srgbClr val="FFFFFF"/>
                </a:solidFill>
              </a14:hiddenFill>
            </a:ext>
          </a:extLst>
        </p:spPr>
      </p:pic>
      <p:sp>
        <p:nvSpPr>
          <p:cNvPr id="137" name="角丸四角形 136"/>
          <p:cNvSpPr/>
          <p:nvPr/>
        </p:nvSpPr>
        <p:spPr>
          <a:xfrm>
            <a:off x="6556191" y="1081667"/>
            <a:ext cx="1602102" cy="2158667"/>
          </a:xfrm>
          <a:prstGeom prst="roundRect">
            <a:avLst>
              <a:gd name="adj" fmla="val 0"/>
            </a:avLst>
          </a:prstGeom>
          <a:noFill/>
          <a:ln w="12700">
            <a:solidFill>
              <a:schemeClr val="tx1"/>
            </a:solidFill>
          </a:ln>
        </p:spPr>
        <p:txBody>
          <a:bodyPr wrap="none" rtlCol="0" anchor="ctr">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・メール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・電話</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・リモートサポート</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8158293" y="1081667"/>
            <a:ext cx="1580883" cy="2158667"/>
          </a:xfrm>
          <a:prstGeom prst="roundRect">
            <a:avLst>
              <a:gd name="adj" fmla="val 0"/>
            </a:avLst>
          </a:prstGeom>
          <a:noFill/>
          <a:ln w="12700">
            <a:solidFill>
              <a:schemeClr val="tx1"/>
            </a:solidFill>
          </a:ln>
        </p:spPr>
        <p:txBody>
          <a:bodyPr wrap="none" rtlCol="0" anchor="ctr">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平日</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（土日・祝日・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年末年始除く）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9" name="表 138"/>
          <p:cNvGraphicFramePr>
            <a:graphicFrameLocks noGrp="1"/>
          </p:cNvGraphicFramePr>
          <p:nvPr>
            <p:extLst>
              <p:ext uri="{D42A27DB-BD31-4B8C-83A1-F6EECF244321}">
                <p14:modId xmlns:p14="http://schemas.microsoft.com/office/powerpoint/2010/main" val="108272976"/>
              </p:ext>
            </p:extLst>
          </p:nvPr>
        </p:nvGraphicFramePr>
        <p:xfrm>
          <a:off x="312626" y="1084634"/>
          <a:ext cx="6243564" cy="2163978"/>
        </p:xfrm>
        <a:graphic>
          <a:graphicData uri="http://schemas.openxmlformats.org/drawingml/2006/table">
            <a:tbl>
              <a:tblPr/>
              <a:tblGrid>
                <a:gridCol w="1516015">
                  <a:extLst>
                    <a:ext uri="{9D8B030D-6E8A-4147-A177-3AD203B41FA5}">
                      <a16:colId xmlns:a16="http://schemas.microsoft.com/office/drawing/2014/main" val="2706509022"/>
                    </a:ext>
                  </a:extLst>
                </a:gridCol>
                <a:gridCol w="2995600">
                  <a:extLst>
                    <a:ext uri="{9D8B030D-6E8A-4147-A177-3AD203B41FA5}">
                      <a16:colId xmlns:a16="http://schemas.microsoft.com/office/drawing/2014/main" val="3876264678"/>
                    </a:ext>
                  </a:extLst>
                </a:gridCol>
                <a:gridCol w="1004286">
                  <a:extLst>
                    <a:ext uri="{9D8B030D-6E8A-4147-A177-3AD203B41FA5}">
                      <a16:colId xmlns:a16="http://schemas.microsoft.com/office/drawing/2014/main" val="1875632621"/>
                    </a:ext>
                  </a:extLst>
                </a:gridCol>
                <a:gridCol w="727663">
                  <a:extLst>
                    <a:ext uri="{9D8B030D-6E8A-4147-A177-3AD203B41FA5}">
                      <a16:colId xmlns:a16="http://schemas.microsoft.com/office/drawing/2014/main" val="1042496909"/>
                    </a:ext>
                  </a:extLst>
                </a:gridCol>
              </a:tblGrid>
              <a:tr h="436343">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１年間プラン</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新規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円</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（シナリオ勉強会セット割引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円）</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rowSpan="2">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サポート開始より</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年間</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rowSpan="2">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a:t>
                      </a: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インシデント</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047516605"/>
                  </a:ext>
                </a:extLst>
              </a:tr>
              <a:tr h="326075">
                <a:tc vMerge="1">
                  <a:txBody>
                    <a:bodyPr/>
                    <a:lstStyle/>
                    <a:p>
                      <a:pPr algn="ctr" fontAlgn="ct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50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更新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円</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5878692"/>
                  </a:ext>
                </a:extLst>
              </a:tr>
              <a:tr h="423335">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６か月プラン</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新規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円</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（シナリオ勉強会セット割引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円）</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rowSpan="2">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サポート開始より</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か月間</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rowSpan="2">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a:t>
                      </a: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インシデント</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868983797"/>
                  </a:ext>
                </a:extLst>
              </a:tr>
              <a:tr h="326075">
                <a:tc vMerge="1">
                  <a:txBody>
                    <a:bodyPr/>
                    <a:lstStyle/>
                    <a:p>
                      <a:pPr algn="ctr" fontAlgn="ct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50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更新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円</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05710204"/>
                  </a:ext>
                </a:extLst>
              </a:tr>
              <a:tr h="3260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評価版サポート</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無償（評価版ご利用期間に限る）</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日間</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インシデント</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807770547"/>
                  </a:ext>
                </a:extLst>
              </a:tr>
              <a:tr h="3260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フル機能版新規サポート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marL="0" marR="0" lvl="0" indent="0" algn="ctr" defTabSz="91439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無償（ライセンス利用開始日からの利用に限る）</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ライセンス利用開始日より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ヶ月間</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インシデント</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720408519"/>
                  </a:ext>
                </a:extLst>
              </a:tr>
            </a:tbl>
          </a:graphicData>
        </a:graphic>
      </p:graphicFrame>
      <p:pic>
        <p:nvPicPr>
          <p:cNvPr id="82" name="Picture 14" descr="電話の発信・着信の白黒シルエットイラスト">
            <a:extLst>
              <a:ext uri="{FF2B5EF4-FFF2-40B4-BE49-F238E27FC236}">
                <a16:creationId xmlns:a16="http://schemas.microsoft.com/office/drawing/2014/main" id="{FFBF877B-0FEE-4A24-A27A-08850B7EE153}"/>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201738" y="3779046"/>
            <a:ext cx="333040" cy="33304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5" descr="C:\Users\2946636\Desktop\business_icon_ca_006.png">
            <a:extLst>
              <a:ext uri="{FF2B5EF4-FFF2-40B4-BE49-F238E27FC236}">
                <a16:creationId xmlns:a16="http://schemas.microsoft.com/office/drawing/2014/main" id="{FD660370-583A-4F68-92A9-37B53C26924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19271" y="3839701"/>
            <a:ext cx="318016" cy="219264"/>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25">
            <a:extLst>
              <a:ext uri="{FF2B5EF4-FFF2-40B4-BE49-F238E27FC236}">
                <a16:creationId xmlns:a16="http://schemas.microsoft.com/office/drawing/2014/main" id="{5AED35D1-EA4F-DF63-1413-E0236D24AE08}"/>
              </a:ext>
            </a:extLst>
          </p:cNvPr>
          <p:cNvSpPr/>
          <p:nvPr/>
        </p:nvSpPr>
        <p:spPr>
          <a:xfrm>
            <a:off x="299131" y="44045"/>
            <a:ext cx="594423" cy="551613"/>
          </a:xfrm>
          <a:prstGeom prst="ellipse">
            <a:avLst/>
          </a:prstGeom>
          <a:solidFill>
            <a:schemeClr val="accent6">
              <a:lumMod val="20000"/>
              <a:lumOff val="8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pic>
        <p:nvPicPr>
          <p:cNvPr id="5" name="Picture 4" descr="コールセンターのテレフォンオペレーターのイラスト">
            <a:extLst>
              <a:ext uri="{FF2B5EF4-FFF2-40B4-BE49-F238E27FC236}">
                <a16:creationId xmlns:a16="http://schemas.microsoft.com/office/drawing/2014/main" id="{725114FE-5729-445C-ACD4-E533C1248314}"/>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flipH="1">
            <a:off x="372625" y="63751"/>
            <a:ext cx="563987" cy="5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4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E2C1F642-106C-4ADF-86E7-BE68A4D6AAC4}"/>
              </a:ext>
            </a:extLst>
          </p:cNvPr>
          <p:cNvSpPr/>
          <p:nvPr/>
        </p:nvSpPr>
        <p:spPr bwMode="auto">
          <a:xfrm>
            <a:off x="5690748" y="2468471"/>
            <a:ext cx="3750048" cy="566904"/>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8" name="スライド番号プレースホルダー 7">
            <a:extLst>
              <a:ext uri="{FF2B5EF4-FFF2-40B4-BE49-F238E27FC236}">
                <a16:creationId xmlns:a16="http://schemas.microsoft.com/office/drawing/2014/main" id="{9427797A-EB73-2B56-DABB-BD9D68EE3993}"/>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22</a:t>
            </a:fld>
            <a:endParaRPr lang="ja-JP" altLang="en-US" dirty="0">
              <a:solidFill>
                <a:prstClr val="black"/>
              </a:solidFill>
            </a:endParaRPr>
          </a:p>
        </p:txBody>
      </p:sp>
      <p:sp>
        <p:nvSpPr>
          <p:cNvPr id="2" name="タイトル 1">
            <a:extLst>
              <a:ext uri="{FF2B5EF4-FFF2-40B4-BE49-F238E27FC236}">
                <a16:creationId xmlns:a16="http://schemas.microsoft.com/office/drawing/2014/main" id="{8AEE78BD-166B-4BC0-84A3-D120616554DB}"/>
              </a:ext>
            </a:extLst>
          </p:cNvPr>
          <p:cNvSpPr>
            <a:spLocks noGrp="1"/>
          </p:cNvSpPr>
          <p:nvPr>
            <p:ph type="title" idx="4294967295"/>
          </p:nvPr>
        </p:nvSpPr>
        <p:spPr>
          <a:xfrm>
            <a:off x="0" y="123825"/>
            <a:ext cx="8915400" cy="417513"/>
          </a:xfrm>
        </p:spPr>
        <p:txBody>
          <a:bodyPr>
            <a:normAutofit fontScale="90000"/>
          </a:bodyPr>
          <a:lstStyle/>
          <a:p>
            <a:r>
              <a:rPr lang="ja-JP" altLang="en-US" dirty="0"/>
              <a:t>　　　 </a:t>
            </a:r>
            <a:r>
              <a:rPr lang="en-US" altLang="ja-JP" sz="2400" b="1" dirty="0">
                <a:latin typeface="Meiryo UI" panose="020B0604030504040204" pitchFamily="50" charset="-128"/>
                <a:ea typeface="Meiryo UI" panose="020B0604030504040204" pitchFamily="50" charset="-128"/>
              </a:rPr>
              <a:t>WinActor e</a:t>
            </a:r>
            <a:r>
              <a:rPr lang="ja-JP" altLang="en-US" sz="2400" b="1" dirty="0">
                <a:latin typeface="Meiryo UI" panose="020B0604030504040204" pitchFamily="50" charset="-128"/>
                <a:ea typeface="Meiryo UI" panose="020B0604030504040204" pitchFamily="50" charset="-128"/>
              </a:rPr>
              <a:t>ラーニングサービス</a:t>
            </a:r>
            <a:endParaRPr kumimoji="1" lang="ja-JP" altLang="en-US" sz="2400" b="1" dirty="0">
              <a:latin typeface="Meiryo UI" panose="020B0604030504040204" pitchFamily="50" charset="-128"/>
              <a:ea typeface="Meiryo UI" panose="020B0604030504040204" pitchFamily="50" charset="-128"/>
            </a:endParaRPr>
          </a:p>
        </p:txBody>
      </p:sp>
      <p:sp>
        <p:nvSpPr>
          <p:cNvPr id="4" name="角丸四角形 75">
            <a:extLst>
              <a:ext uri="{FF2B5EF4-FFF2-40B4-BE49-F238E27FC236}">
                <a16:creationId xmlns:a16="http://schemas.microsoft.com/office/drawing/2014/main" id="{7C010D20-6844-47B3-A8C8-F8DB452A2F3D}"/>
              </a:ext>
            </a:extLst>
          </p:cNvPr>
          <p:cNvSpPr/>
          <p:nvPr/>
        </p:nvSpPr>
        <p:spPr>
          <a:xfrm>
            <a:off x="1742231" y="698568"/>
            <a:ext cx="2906698"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提供料金</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税抜</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baseline="30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77">
            <a:extLst>
              <a:ext uri="{FF2B5EF4-FFF2-40B4-BE49-F238E27FC236}">
                <a16:creationId xmlns:a16="http://schemas.microsoft.com/office/drawing/2014/main" id="{042970E8-2047-41A4-A332-BC7FAE75932E}"/>
              </a:ext>
            </a:extLst>
          </p:cNvPr>
          <p:cNvSpPr/>
          <p:nvPr/>
        </p:nvSpPr>
        <p:spPr>
          <a:xfrm>
            <a:off x="148337" y="698568"/>
            <a:ext cx="1502069"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サービスメニュー</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81">
            <a:extLst>
              <a:ext uri="{FF2B5EF4-FFF2-40B4-BE49-F238E27FC236}">
                <a16:creationId xmlns:a16="http://schemas.microsoft.com/office/drawing/2014/main" id="{5454BA46-4963-47B5-8EDA-5FFC4DB3FE97}"/>
              </a:ext>
            </a:extLst>
          </p:cNvPr>
          <p:cNvSpPr/>
          <p:nvPr/>
        </p:nvSpPr>
        <p:spPr>
          <a:xfrm>
            <a:off x="4685153" y="698568"/>
            <a:ext cx="1691968"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利用期間</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83">
            <a:extLst>
              <a:ext uri="{FF2B5EF4-FFF2-40B4-BE49-F238E27FC236}">
                <a16:creationId xmlns:a16="http://schemas.microsoft.com/office/drawing/2014/main" id="{ED29E019-F5B6-4473-B344-C98DA09D6D3B}"/>
              </a:ext>
            </a:extLst>
          </p:cNvPr>
          <p:cNvSpPr/>
          <p:nvPr/>
        </p:nvSpPr>
        <p:spPr>
          <a:xfrm>
            <a:off x="1742231" y="1089068"/>
            <a:ext cx="2906698" cy="370820"/>
          </a:xfrm>
          <a:prstGeom prst="roundRect">
            <a:avLst>
              <a:gd name="adj" fmla="val 0"/>
            </a:avLst>
          </a:prstGeom>
          <a:noFill/>
          <a:ln>
            <a:solidFill>
              <a:schemeClr val="bg1">
                <a:lumMod val="65000"/>
              </a:schemeClr>
            </a:solidFill>
          </a:ln>
        </p:spPr>
        <p:txBody>
          <a:bodyPr wrap="none" rtlCol="0" anchor="ctr">
            <a:no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円／ＩＤ</a:t>
            </a:r>
          </a:p>
        </p:txBody>
      </p:sp>
      <p:pic>
        <p:nvPicPr>
          <p:cNvPr id="11" name="図 10">
            <a:extLst>
              <a:ext uri="{FF2B5EF4-FFF2-40B4-BE49-F238E27FC236}">
                <a16:creationId xmlns:a16="http://schemas.microsoft.com/office/drawing/2014/main" id="{F8217757-1480-4856-A3ED-DA29174C33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1569" y="3672767"/>
            <a:ext cx="865418" cy="865418"/>
          </a:xfrm>
          <a:prstGeom prst="rect">
            <a:avLst/>
          </a:prstGeom>
        </p:spPr>
      </p:pic>
      <p:sp>
        <p:nvSpPr>
          <p:cNvPr id="12" name="Text Box 5">
            <a:extLst>
              <a:ext uri="{FF2B5EF4-FFF2-40B4-BE49-F238E27FC236}">
                <a16:creationId xmlns:a16="http://schemas.microsoft.com/office/drawing/2014/main" id="{3735DA3E-E559-4849-AEE5-A9725FAB619B}"/>
              </a:ext>
            </a:extLst>
          </p:cNvPr>
          <p:cNvSpPr txBox="1">
            <a:spLocks noChangeArrowheads="1"/>
          </p:cNvSpPr>
          <p:nvPr/>
        </p:nvSpPr>
        <p:spPr bwMode="auto">
          <a:xfrm>
            <a:off x="97620" y="2672588"/>
            <a:ext cx="1020646" cy="27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0"/>
              </a:spcBef>
              <a:spcAft>
                <a:spcPct val="0"/>
              </a:spcAft>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＜画面イメージ＞</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01">
            <a:extLst>
              <a:ext uri="{FF2B5EF4-FFF2-40B4-BE49-F238E27FC236}">
                <a16:creationId xmlns:a16="http://schemas.microsoft.com/office/drawing/2014/main" id="{6D183D53-0EA2-4D9A-958B-0C7085D192C0}"/>
              </a:ext>
            </a:extLst>
          </p:cNvPr>
          <p:cNvSpPr/>
          <p:nvPr/>
        </p:nvSpPr>
        <p:spPr>
          <a:xfrm>
            <a:off x="148385" y="1099294"/>
            <a:ext cx="1502021" cy="370820"/>
          </a:xfrm>
          <a:prstGeom prst="roundRect">
            <a:avLst>
              <a:gd name="adj" fmla="val 0"/>
            </a:avLst>
          </a:prstGeom>
          <a:noFill/>
          <a:ln>
            <a:solidFill>
              <a:schemeClr val="bg1">
                <a:lumMod val="65000"/>
              </a:schemeClr>
            </a:solidFill>
          </a:ln>
        </p:spPr>
        <p:txBody>
          <a:bodyPr wrap="none" rtlCol="0" anchor="ctr">
            <a:noAutofit/>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WinActor</a:t>
            </a: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ラーニングスサービス</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02">
            <a:extLst>
              <a:ext uri="{FF2B5EF4-FFF2-40B4-BE49-F238E27FC236}">
                <a16:creationId xmlns:a16="http://schemas.microsoft.com/office/drawing/2014/main" id="{C254B411-45B1-4069-B7B4-49F3A834BE26}"/>
              </a:ext>
            </a:extLst>
          </p:cNvPr>
          <p:cNvSpPr/>
          <p:nvPr/>
        </p:nvSpPr>
        <p:spPr>
          <a:xfrm>
            <a:off x="4723691" y="1099294"/>
            <a:ext cx="1653430" cy="370820"/>
          </a:xfrm>
          <a:prstGeom prst="roundRect">
            <a:avLst>
              <a:gd name="adj" fmla="val 0"/>
            </a:avLst>
          </a:prstGeom>
          <a:noFill/>
          <a:ln>
            <a:solidFill>
              <a:schemeClr val="bg1">
                <a:lumMod val="65000"/>
              </a:schemeClr>
            </a:solidFill>
          </a:ln>
        </p:spPr>
        <p:txBody>
          <a:bodyPr wrap="none" rtlCol="0" anchor="ctr">
            <a:noAutofit/>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日間</a:t>
            </a:r>
          </a:p>
        </p:txBody>
      </p:sp>
      <p:sp>
        <p:nvSpPr>
          <p:cNvPr id="15" name="角丸四角形 104">
            <a:extLst>
              <a:ext uri="{FF2B5EF4-FFF2-40B4-BE49-F238E27FC236}">
                <a16:creationId xmlns:a16="http://schemas.microsoft.com/office/drawing/2014/main" id="{6BC0A643-038C-4FDA-861A-AEAF5D23674D}"/>
              </a:ext>
            </a:extLst>
          </p:cNvPr>
          <p:cNvSpPr/>
          <p:nvPr/>
        </p:nvSpPr>
        <p:spPr>
          <a:xfrm>
            <a:off x="6422282" y="685830"/>
            <a:ext cx="3236068" cy="325004"/>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6" name="角丸四角形 105">
            <a:extLst>
              <a:ext uri="{FF2B5EF4-FFF2-40B4-BE49-F238E27FC236}">
                <a16:creationId xmlns:a16="http://schemas.microsoft.com/office/drawing/2014/main" id="{161FD354-4F62-47CB-8586-ED46B6F1F0D7}"/>
              </a:ext>
            </a:extLst>
          </p:cNvPr>
          <p:cNvSpPr/>
          <p:nvPr/>
        </p:nvSpPr>
        <p:spPr>
          <a:xfrm>
            <a:off x="6422281" y="1099995"/>
            <a:ext cx="3236069" cy="370820"/>
          </a:xfrm>
          <a:prstGeom prst="roundRect">
            <a:avLst>
              <a:gd name="adj" fmla="val 0"/>
            </a:avLst>
          </a:prstGeom>
          <a:noFill/>
          <a:ln>
            <a:solidFill>
              <a:schemeClr val="bg1">
                <a:lumMod val="65000"/>
              </a:schemeClr>
            </a:solidFill>
          </a:ln>
        </p:spPr>
        <p:txBody>
          <a:bodyPr wrap="none" rtlCol="0" anchor="ctr">
            <a:no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WinActor</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に関する機能や簡単なシナリオ作成を</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ラーニング形式</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で</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お客様のペースで繰り返し学習頂けるサービスです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a:extLst>
              <a:ext uri="{FF2B5EF4-FFF2-40B4-BE49-F238E27FC236}">
                <a16:creationId xmlns:a16="http://schemas.microsoft.com/office/drawing/2014/main" id="{8A153E3F-885E-4904-8114-121A32A0B41C}"/>
              </a:ext>
            </a:extLst>
          </p:cNvPr>
          <p:cNvGrpSpPr/>
          <p:nvPr/>
        </p:nvGrpSpPr>
        <p:grpSpPr>
          <a:xfrm>
            <a:off x="109626" y="2161544"/>
            <a:ext cx="5236592" cy="2375845"/>
            <a:chOff x="1902250" y="2626098"/>
            <a:chExt cx="5905875" cy="1823493"/>
          </a:xfrm>
        </p:grpSpPr>
        <p:sp>
          <p:nvSpPr>
            <p:cNvPr id="18" name="正方形/長方形 17">
              <a:extLst>
                <a:ext uri="{FF2B5EF4-FFF2-40B4-BE49-F238E27FC236}">
                  <a16:creationId xmlns:a16="http://schemas.microsoft.com/office/drawing/2014/main" id="{82057B06-15D7-439D-891A-FAD53D7E6CCB}"/>
                </a:ext>
              </a:extLst>
            </p:cNvPr>
            <p:cNvSpPr/>
            <p:nvPr/>
          </p:nvSpPr>
          <p:spPr>
            <a:xfrm>
              <a:off x="1902250" y="2686539"/>
              <a:ext cx="5905875" cy="17630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rPr>
                <a:t>Ｖ</a:t>
              </a:r>
            </a:p>
          </p:txBody>
        </p:sp>
        <p:sp>
          <p:nvSpPr>
            <p:cNvPr id="19" name="正方形/長方形 18">
              <a:extLst>
                <a:ext uri="{FF2B5EF4-FFF2-40B4-BE49-F238E27FC236}">
                  <a16:creationId xmlns:a16="http://schemas.microsoft.com/office/drawing/2014/main" id="{C129ECBB-9221-4F3E-A226-F59E3DDC2FBD}"/>
                </a:ext>
              </a:extLst>
            </p:cNvPr>
            <p:cNvSpPr/>
            <p:nvPr/>
          </p:nvSpPr>
          <p:spPr>
            <a:xfrm>
              <a:off x="2073713" y="2626098"/>
              <a:ext cx="4167174" cy="219411"/>
            </a:xfrm>
            <a:prstGeom prst="rect">
              <a:avLst/>
            </a:prstGeom>
            <a:solidFill>
              <a:srgbClr val="FFC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WinActor</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公式講座 おすすめポイント</a:t>
              </a:r>
            </a:p>
          </p:txBody>
        </p:sp>
      </p:grpSp>
      <p:sp>
        <p:nvSpPr>
          <p:cNvPr id="25" name="テキスト ボックス 2">
            <a:extLst>
              <a:ext uri="{FF2B5EF4-FFF2-40B4-BE49-F238E27FC236}">
                <a16:creationId xmlns:a16="http://schemas.microsoft.com/office/drawing/2014/main" id="{BADC6A46-2C3A-490C-B685-178D372730C1}"/>
              </a:ext>
            </a:extLst>
          </p:cNvPr>
          <p:cNvSpPr txBox="1">
            <a:spLocks noChangeArrowheads="1"/>
          </p:cNvSpPr>
          <p:nvPr/>
        </p:nvSpPr>
        <p:spPr bwMode="auto">
          <a:xfrm>
            <a:off x="54407" y="1909670"/>
            <a:ext cx="18758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hangingPunct="1"/>
            <a:r>
              <a:rPr lang="ja-JP" altLang="en-US" sz="1200" b="1" dirty="0">
                <a:latin typeface="Meiryo UI" panose="020B0604030504040204" pitchFamily="50" charset="-128"/>
                <a:ea typeface="Meiryo UI" panose="020B0604030504040204" pitchFamily="50" charset="-128"/>
                <a:cs typeface="Meiryo UI" pitchFamily="50" charset="-128"/>
              </a:rPr>
              <a:t>◆</a:t>
            </a:r>
            <a:r>
              <a:rPr lang="en-US" altLang="ja-JP" sz="1200" b="1" dirty="0">
                <a:latin typeface="Meiryo UI" panose="020B0604030504040204" pitchFamily="50" charset="-128"/>
                <a:ea typeface="Meiryo UI" panose="020B0604030504040204" pitchFamily="50" charset="-128"/>
                <a:cs typeface="Meiryo UI" pitchFamily="50" charset="-128"/>
              </a:rPr>
              <a:t>e</a:t>
            </a:r>
            <a:r>
              <a:rPr lang="ja-JP" altLang="en-US" sz="1200" b="1" dirty="0">
                <a:latin typeface="Meiryo UI" panose="020B0604030504040204" pitchFamily="50" charset="-128"/>
                <a:ea typeface="Meiryo UI" panose="020B0604030504040204" pitchFamily="50" charset="-128"/>
                <a:cs typeface="Meiryo UI" pitchFamily="50" charset="-128"/>
              </a:rPr>
              <a:t>ラーニングサービス概要</a:t>
            </a:r>
          </a:p>
        </p:txBody>
      </p:sp>
      <p:sp>
        <p:nvSpPr>
          <p:cNvPr id="26" name="テキスト ボックス 2">
            <a:extLst>
              <a:ext uri="{FF2B5EF4-FFF2-40B4-BE49-F238E27FC236}">
                <a16:creationId xmlns:a16="http://schemas.microsoft.com/office/drawing/2014/main" id="{EA37958D-5237-4163-9F96-6A35B1C6FD6E}"/>
              </a:ext>
            </a:extLst>
          </p:cNvPr>
          <p:cNvSpPr txBox="1">
            <a:spLocks noChangeArrowheads="1"/>
          </p:cNvSpPr>
          <p:nvPr/>
        </p:nvSpPr>
        <p:spPr bwMode="auto">
          <a:xfrm>
            <a:off x="5436507" y="1948484"/>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hangingPunct="1"/>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◆講座内容</a:t>
            </a:r>
          </a:p>
        </p:txBody>
      </p:sp>
      <p:sp>
        <p:nvSpPr>
          <p:cNvPr id="27" name="正方形/長方形 26">
            <a:extLst>
              <a:ext uri="{FF2B5EF4-FFF2-40B4-BE49-F238E27FC236}">
                <a16:creationId xmlns:a16="http://schemas.microsoft.com/office/drawing/2014/main" id="{5A3E5335-22D0-4935-98AA-551EB60FFC36}"/>
              </a:ext>
            </a:extLst>
          </p:cNvPr>
          <p:cNvSpPr/>
          <p:nvPr/>
        </p:nvSpPr>
        <p:spPr>
          <a:xfrm>
            <a:off x="5499347" y="2233133"/>
            <a:ext cx="4257640" cy="230425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dirty="0">
              <a:latin typeface="Meiryo UI" panose="020B0604030504040204" pitchFamily="50" charset="-128"/>
              <a:ea typeface="Meiryo UI" panose="020B0604030504040204" pitchFamily="50" charset="-128"/>
            </a:endParaRPr>
          </a:p>
        </p:txBody>
      </p:sp>
      <p:sp>
        <p:nvSpPr>
          <p:cNvPr id="28" name="右矢印 120">
            <a:extLst>
              <a:ext uri="{FF2B5EF4-FFF2-40B4-BE49-F238E27FC236}">
                <a16:creationId xmlns:a16="http://schemas.microsoft.com/office/drawing/2014/main" id="{36DA6A50-4321-4880-AA8A-BD7AF7EAABC0}"/>
              </a:ext>
            </a:extLst>
          </p:cNvPr>
          <p:cNvSpPr/>
          <p:nvPr/>
        </p:nvSpPr>
        <p:spPr>
          <a:xfrm>
            <a:off x="716505" y="4669711"/>
            <a:ext cx="2183521" cy="1437809"/>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メイリオ" panose="020B0604030504040204" pitchFamily="50" charset="-128"/>
              <a:ea typeface="メイリオ" panose="020B0604030504040204" pitchFamily="50" charset="-128"/>
            </a:endParaRPr>
          </a:p>
        </p:txBody>
      </p:sp>
      <p:sp>
        <p:nvSpPr>
          <p:cNvPr id="29" name="円/楕円 121">
            <a:extLst>
              <a:ext uri="{FF2B5EF4-FFF2-40B4-BE49-F238E27FC236}">
                <a16:creationId xmlns:a16="http://schemas.microsoft.com/office/drawing/2014/main" id="{3382A5A3-FCD4-4692-99DC-4A04B63F3FC7}"/>
              </a:ext>
            </a:extLst>
          </p:cNvPr>
          <p:cNvSpPr/>
          <p:nvPr/>
        </p:nvSpPr>
        <p:spPr>
          <a:xfrm>
            <a:off x="262524" y="4929087"/>
            <a:ext cx="910116" cy="89609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30" name="右矢印 122">
            <a:extLst>
              <a:ext uri="{FF2B5EF4-FFF2-40B4-BE49-F238E27FC236}">
                <a16:creationId xmlns:a16="http://schemas.microsoft.com/office/drawing/2014/main" id="{45495770-990A-4C4F-A611-1CA2DB101FC2}"/>
              </a:ext>
            </a:extLst>
          </p:cNvPr>
          <p:cNvSpPr/>
          <p:nvPr/>
        </p:nvSpPr>
        <p:spPr>
          <a:xfrm>
            <a:off x="3496124" y="4748909"/>
            <a:ext cx="2137169" cy="1437809"/>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31" name="円/楕円 123">
            <a:extLst>
              <a:ext uri="{FF2B5EF4-FFF2-40B4-BE49-F238E27FC236}">
                <a16:creationId xmlns:a16="http://schemas.microsoft.com/office/drawing/2014/main" id="{DFC3EDE2-B452-4126-866F-115DC7FF5B81}"/>
              </a:ext>
            </a:extLst>
          </p:cNvPr>
          <p:cNvSpPr/>
          <p:nvPr/>
        </p:nvSpPr>
        <p:spPr>
          <a:xfrm>
            <a:off x="2909930" y="4929087"/>
            <a:ext cx="910116" cy="89609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32" name="右矢印 124">
            <a:extLst>
              <a:ext uri="{FF2B5EF4-FFF2-40B4-BE49-F238E27FC236}">
                <a16:creationId xmlns:a16="http://schemas.microsoft.com/office/drawing/2014/main" id="{6D29BFD9-3114-426B-84F5-BD8E650530B6}"/>
              </a:ext>
            </a:extLst>
          </p:cNvPr>
          <p:cNvSpPr/>
          <p:nvPr/>
        </p:nvSpPr>
        <p:spPr>
          <a:xfrm>
            <a:off x="6117946" y="4658227"/>
            <a:ext cx="2452533" cy="1437809"/>
          </a:xfrm>
          <a:prstGeom prst="rightArrow">
            <a:avLst>
              <a:gd name="adj1" fmla="val 50000"/>
              <a:gd name="adj2" fmla="val 444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24" name="テキスト ボックス 2">
            <a:extLst>
              <a:ext uri="{FF2B5EF4-FFF2-40B4-BE49-F238E27FC236}">
                <a16:creationId xmlns:a16="http://schemas.microsoft.com/office/drawing/2014/main" id="{D2A54461-EAFC-40FF-96D3-288139C774B9}"/>
              </a:ext>
            </a:extLst>
          </p:cNvPr>
          <p:cNvSpPr txBox="1">
            <a:spLocks noChangeArrowheads="1"/>
          </p:cNvSpPr>
          <p:nvPr/>
        </p:nvSpPr>
        <p:spPr bwMode="auto">
          <a:xfrm>
            <a:off x="54407" y="4562655"/>
            <a:ext cx="25603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eaLnBrk="1" hangingPunct="1"/>
            <a:r>
              <a:rPr lang="ja-JP" altLang="en-US" sz="1200" b="1" dirty="0">
                <a:latin typeface="Meiryo UI" panose="020B0604030504040204" pitchFamily="50" charset="-128"/>
                <a:ea typeface="Meiryo UI" panose="020B0604030504040204" pitchFamily="50" charset="-128"/>
                <a:cs typeface="Meiryo UI" pitchFamily="50" charset="-128"/>
              </a:rPr>
              <a:t>◆</a:t>
            </a:r>
            <a:r>
              <a:rPr lang="en-US" altLang="ja-JP" sz="1200" b="1" dirty="0">
                <a:latin typeface="Meiryo UI" panose="020B0604030504040204" pitchFamily="50" charset="-128"/>
                <a:ea typeface="Meiryo UI" panose="020B0604030504040204" pitchFamily="50" charset="-128"/>
                <a:cs typeface="Meiryo UI" pitchFamily="50" charset="-128"/>
              </a:rPr>
              <a:t>e</a:t>
            </a:r>
            <a:r>
              <a:rPr lang="ja-JP" altLang="en-US" sz="1200" b="1" dirty="0">
                <a:latin typeface="Meiryo UI" panose="020B0604030504040204" pitchFamily="50" charset="-128"/>
                <a:ea typeface="Meiryo UI" panose="020B0604030504040204" pitchFamily="50" charset="-128"/>
                <a:cs typeface="Meiryo UI" pitchFamily="50" charset="-128"/>
              </a:rPr>
              <a:t>ラーニングサービス受講までの流れ</a:t>
            </a:r>
          </a:p>
        </p:txBody>
      </p:sp>
      <p:sp>
        <p:nvSpPr>
          <p:cNvPr id="33" name="円/楕円 128">
            <a:extLst>
              <a:ext uri="{FF2B5EF4-FFF2-40B4-BE49-F238E27FC236}">
                <a16:creationId xmlns:a16="http://schemas.microsoft.com/office/drawing/2014/main" id="{55E813E5-96FE-4521-B016-DDF2C511A72D}"/>
              </a:ext>
            </a:extLst>
          </p:cNvPr>
          <p:cNvSpPr/>
          <p:nvPr/>
        </p:nvSpPr>
        <p:spPr>
          <a:xfrm>
            <a:off x="5784712" y="4929087"/>
            <a:ext cx="910116" cy="89609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7BF8CD40-7A22-4196-AEAB-F331BD3EB797}"/>
              </a:ext>
            </a:extLst>
          </p:cNvPr>
          <p:cNvSpPr txBox="1"/>
          <p:nvPr/>
        </p:nvSpPr>
        <p:spPr>
          <a:xfrm>
            <a:off x="386520" y="5122018"/>
            <a:ext cx="948045" cy="430887"/>
          </a:xfrm>
          <a:prstGeom prst="rect">
            <a:avLst/>
          </a:prstGeom>
          <a:noFill/>
        </p:spPr>
        <p:txBody>
          <a:bodyPr wrap="square" lIns="0" rIns="0" rtlCol="0">
            <a:spAutoFit/>
          </a:bodyPr>
          <a:lstStyle/>
          <a:p>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サービス概要</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ご説明</a:t>
            </a:r>
          </a:p>
        </p:txBody>
      </p:sp>
      <p:sp>
        <p:nvSpPr>
          <p:cNvPr id="35" name="テキスト ボックス 34">
            <a:extLst>
              <a:ext uri="{FF2B5EF4-FFF2-40B4-BE49-F238E27FC236}">
                <a16:creationId xmlns:a16="http://schemas.microsoft.com/office/drawing/2014/main" id="{94E898F2-45DA-4007-A2CA-C74127F016CF}"/>
              </a:ext>
            </a:extLst>
          </p:cNvPr>
          <p:cNvSpPr txBox="1"/>
          <p:nvPr/>
        </p:nvSpPr>
        <p:spPr>
          <a:xfrm>
            <a:off x="3167841" y="5146300"/>
            <a:ext cx="643822" cy="430887"/>
          </a:xfrm>
          <a:prstGeom prst="rect">
            <a:avLst/>
          </a:prstGeom>
          <a:noFill/>
        </p:spPr>
        <p:txBody>
          <a:bodyPr wrap="square" lIns="0" rIns="0" rtlCol="0">
            <a:spAutoFit/>
          </a:bodyPr>
          <a:lstStyle/>
          <a:p>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ご提案</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ご契約</a:t>
            </a:r>
          </a:p>
        </p:txBody>
      </p:sp>
      <p:sp>
        <p:nvSpPr>
          <p:cNvPr id="36" name="テキスト ボックス 35">
            <a:extLst>
              <a:ext uri="{FF2B5EF4-FFF2-40B4-BE49-F238E27FC236}">
                <a16:creationId xmlns:a16="http://schemas.microsoft.com/office/drawing/2014/main" id="{F33FBE89-8443-4917-A243-EB0CA1149323}"/>
              </a:ext>
            </a:extLst>
          </p:cNvPr>
          <p:cNvSpPr txBox="1"/>
          <p:nvPr/>
        </p:nvSpPr>
        <p:spPr>
          <a:xfrm>
            <a:off x="5926701" y="5238633"/>
            <a:ext cx="830900" cy="261610"/>
          </a:xfrm>
          <a:prstGeom prst="rect">
            <a:avLst/>
          </a:prstGeom>
          <a:noFill/>
        </p:spPr>
        <p:txBody>
          <a:bodyPr wrap="square" lIns="0" rIns="0" rtlCol="0">
            <a:spAutoFit/>
          </a:bodyPr>
          <a:lstStyle/>
          <a:p>
            <a:r>
              <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等通知</a:t>
            </a:r>
          </a:p>
        </p:txBody>
      </p:sp>
      <p:sp>
        <p:nvSpPr>
          <p:cNvPr id="37" name="テキスト ボックス 36">
            <a:extLst>
              <a:ext uri="{FF2B5EF4-FFF2-40B4-BE49-F238E27FC236}">
                <a16:creationId xmlns:a16="http://schemas.microsoft.com/office/drawing/2014/main" id="{B778D0A4-FB3F-4718-B341-01EB292AD79C}"/>
              </a:ext>
            </a:extLst>
          </p:cNvPr>
          <p:cNvSpPr txBox="1"/>
          <p:nvPr/>
        </p:nvSpPr>
        <p:spPr>
          <a:xfrm>
            <a:off x="1160021" y="5161689"/>
            <a:ext cx="1931770" cy="430887"/>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e</a:t>
            </a:r>
            <a:r>
              <a:rPr kumimoji="1" lang="ja-JP" altLang="en-US" sz="1050" b="1" dirty="0">
                <a:latin typeface="Meiryo UI" panose="020B0604030504040204" pitchFamily="50" charset="-128"/>
                <a:ea typeface="Meiryo UI" panose="020B0604030504040204" pitchFamily="50" charset="-128"/>
              </a:rPr>
              <a:t>ラーニングサービス概要</a:t>
            </a:r>
            <a:endParaRPr kumimoji="1"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kumimoji="1" lang="ja-JP" altLang="en-US" sz="1050" b="1" dirty="0">
                <a:latin typeface="Meiryo UI" panose="020B0604030504040204" pitchFamily="50" charset="-128"/>
                <a:ea typeface="Meiryo UI" panose="020B0604030504040204" pitchFamily="50" charset="-128"/>
              </a:rPr>
              <a:t>ご説明</a:t>
            </a:r>
            <a:endParaRPr kumimoji="1" lang="en-US" altLang="ja-JP" sz="1050" b="1"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76A9C71A-E012-48E0-BD1F-97EEA2696AA9}"/>
              </a:ext>
            </a:extLst>
          </p:cNvPr>
          <p:cNvSpPr txBox="1"/>
          <p:nvPr/>
        </p:nvSpPr>
        <p:spPr>
          <a:xfrm>
            <a:off x="3830633" y="5073859"/>
            <a:ext cx="2244733" cy="738664"/>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・お見積り提示</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・ご契約</a:t>
            </a: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・利用規約等確認</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・申込受付</a:t>
            </a:r>
            <a:endParaRPr kumimoji="1" lang="ja-JP" altLang="en-US" sz="105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AC3E41D9-D76E-4DA3-B832-B4243CA74F2A}"/>
              </a:ext>
            </a:extLst>
          </p:cNvPr>
          <p:cNvSpPr txBox="1"/>
          <p:nvPr/>
        </p:nvSpPr>
        <p:spPr>
          <a:xfrm>
            <a:off x="6694828" y="5077050"/>
            <a:ext cx="2161794" cy="577081"/>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・受講に必要となる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05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05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PW</a:t>
            </a:r>
            <a:r>
              <a:rPr lang="ja-JP" altLang="en-US" sz="1050" b="1"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利用期間</a:t>
            </a: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を通知</a:t>
            </a: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2" descr="関連画像">
            <a:hlinkClick r:id="rId4"/>
            <a:extLst>
              <a:ext uri="{FF2B5EF4-FFF2-40B4-BE49-F238E27FC236}">
                <a16:creationId xmlns:a16="http://schemas.microsoft.com/office/drawing/2014/main" id="{A3073209-4322-4132-864C-FBBF6BE1EB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3973" y="5284845"/>
            <a:ext cx="382614" cy="443277"/>
          </a:xfrm>
          <a:prstGeom prst="rect">
            <a:avLst/>
          </a:prstGeom>
          <a:noFill/>
          <a:extLst>
            <a:ext uri="{909E8E84-426E-40DD-AFC4-6F175D3DCCD1}">
              <a14:hiddenFill xmlns:a14="http://schemas.microsoft.com/office/drawing/2010/main">
                <a:solidFill>
                  <a:srgbClr val="FFFFFF"/>
                </a:solidFill>
              </a14:hiddenFill>
            </a:ext>
          </a:extLst>
        </p:spPr>
      </p:pic>
      <p:sp>
        <p:nvSpPr>
          <p:cNvPr id="43" name="円/楕円 142">
            <a:extLst>
              <a:ext uri="{FF2B5EF4-FFF2-40B4-BE49-F238E27FC236}">
                <a16:creationId xmlns:a16="http://schemas.microsoft.com/office/drawing/2014/main" id="{B34DD000-6C16-49CC-AC56-A07B978009F7}"/>
              </a:ext>
            </a:extLst>
          </p:cNvPr>
          <p:cNvSpPr/>
          <p:nvPr/>
        </p:nvSpPr>
        <p:spPr>
          <a:xfrm>
            <a:off x="8660376" y="4929087"/>
            <a:ext cx="910116" cy="8960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98D80BDC-3FA8-49A6-9876-EEACC5080135}"/>
              </a:ext>
            </a:extLst>
          </p:cNvPr>
          <p:cNvSpPr txBox="1"/>
          <p:nvPr/>
        </p:nvSpPr>
        <p:spPr>
          <a:xfrm>
            <a:off x="8856622" y="5246327"/>
            <a:ext cx="830900" cy="261610"/>
          </a:xfrm>
          <a:prstGeom prst="rect">
            <a:avLst/>
          </a:prstGeom>
          <a:noFill/>
        </p:spPr>
        <p:txBody>
          <a:bodyPr wrap="square" lIns="0" rIns="0" rtlCol="0">
            <a:spAutoFit/>
          </a:bodyPr>
          <a:lstStyle/>
          <a:p>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受講開始</a:t>
            </a:r>
          </a:p>
        </p:txBody>
      </p:sp>
      <p:sp>
        <p:nvSpPr>
          <p:cNvPr id="45" name="AutoShape 2" descr="「電話　画像」の画像検索結果">
            <a:extLst>
              <a:ext uri="{FF2B5EF4-FFF2-40B4-BE49-F238E27FC236}">
                <a16:creationId xmlns:a16="http://schemas.microsoft.com/office/drawing/2014/main" id="{76B134B7-9BD8-4796-8686-C920D491EBE8}"/>
              </a:ext>
            </a:extLst>
          </p:cNvPr>
          <p:cNvSpPr>
            <a:spLocks noChangeAspect="1" noChangeArrowheads="1"/>
          </p:cNvSpPr>
          <p:nvPr/>
        </p:nvSpPr>
        <p:spPr bwMode="auto">
          <a:xfrm>
            <a:off x="0" y="-10637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AutoShape 4" descr="「電話　画像」の画像検索結果">
            <a:extLst>
              <a:ext uri="{FF2B5EF4-FFF2-40B4-BE49-F238E27FC236}">
                <a16:creationId xmlns:a16="http://schemas.microsoft.com/office/drawing/2014/main" id="{2CC9D844-5445-45FC-A2DF-9FC4E7EFDE3B}"/>
              </a:ext>
            </a:extLst>
          </p:cNvPr>
          <p:cNvSpPr>
            <a:spLocks noChangeAspect="1" noChangeArrowheads="1"/>
          </p:cNvSpPr>
          <p:nvPr/>
        </p:nvSpPr>
        <p:spPr bwMode="auto">
          <a:xfrm>
            <a:off x="202429" y="491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テキスト ボックス 49">
            <a:extLst>
              <a:ext uri="{FF2B5EF4-FFF2-40B4-BE49-F238E27FC236}">
                <a16:creationId xmlns:a16="http://schemas.microsoft.com/office/drawing/2014/main" id="{9CFFC1A2-B0C5-43F9-B2C0-970915E960F6}"/>
              </a:ext>
            </a:extLst>
          </p:cNvPr>
          <p:cNvSpPr txBox="1"/>
          <p:nvPr/>
        </p:nvSpPr>
        <p:spPr>
          <a:xfrm>
            <a:off x="200838" y="6604861"/>
            <a:ext cx="3488503"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※WinActor</a:t>
            </a:r>
            <a:r>
              <a:rPr lang="en-US" altLang="ja-JP" sz="800" baseline="300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は</a:t>
            </a:r>
            <a:r>
              <a:rPr lang="en-US" altLang="ja-JP" sz="800" dirty="0">
                <a:latin typeface="Meiryo UI" panose="020B0604030504040204" pitchFamily="50" charset="-128"/>
                <a:ea typeface="Meiryo UI" panose="020B0604030504040204" pitchFamily="50" charset="-128"/>
              </a:rPr>
              <a:t>NTT</a:t>
            </a:r>
            <a:r>
              <a:rPr lang="ja-JP" altLang="en-US" sz="800" dirty="0">
                <a:latin typeface="Meiryo UI" panose="020B0604030504040204" pitchFamily="50" charset="-128"/>
                <a:ea typeface="Meiryo UI" panose="020B0604030504040204" pitchFamily="50" charset="-128"/>
              </a:rPr>
              <a:t>アドバンステクノロジ株式会社の登録商標です。</a:t>
            </a:r>
            <a:endParaRPr lang="en-US" altLang="ja-JP" sz="400" dirty="0">
              <a:latin typeface="Meiryo UI" panose="020B0604030504040204" pitchFamily="50" charset="-128"/>
              <a:ea typeface="Meiryo UI" panose="020B0604030504040204" pitchFamily="50" charset="-128"/>
            </a:endParaRPr>
          </a:p>
        </p:txBody>
      </p:sp>
      <p:sp>
        <p:nvSpPr>
          <p:cNvPr id="53" name="角丸四角形 83">
            <a:extLst>
              <a:ext uri="{FF2B5EF4-FFF2-40B4-BE49-F238E27FC236}">
                <a16:creationId xmlns:a16="http://schemas.microsoft.com/office/drawing/2014/main" id="{ED29E019-F5B6-4473-B344-C98DA09D6D3B}"/>
              </a:ext>
            </a:extLst>
          </p:cNvPr>
          <p:cNvSpPr/>
          <p:nvPr/>
        </p:nvSpPr>
        <p:spPr>
          <a:xfrm>
            <a:off x="148337" y="6028892"/>
            <a:ext cx="9608650" cy="574377"/>
          </a:xfrm>
          <a:prstGeom prst="roundRect">
            <a:avLst>
              <a:gd name="adj" fmla="val 0"/>
            </a:avLst>
          </a:prstGeom>
          <a:noFill/>
          <a:ln>
            <a:solidFill>
              <a:schemeClr val="bg1">
                <a:lumMod val="65000"/>
              </a:schemeClr>
            </a:solidFill>
          </a:ln>
        </p:spPr>
        <p:txBody>
          <a:bodyPr wrap="none" rtlCol="0" anchor="ctr">
            <a:no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推奨環境</a:t>
            </a:r>
            <a:endParaRPr lang="en-US" altLang="ja-JP" sz="1100" u="sng"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200"/>
              </a:lnSpc>
              <a:buFont typeface="Arial"/>
              <a:buChar char="•"/>
            </a:pPr>
            <a:r>
              <a:rPr lang="en-US" altLang="ja-JP" sz="1100" dirty="0">
                <a:solidFill>
                  <a:sysClr val="windowText" lastClr="000000"/>
                </a:solidFill>
                <a:latin typeface="メイリオ"/>
                <a:ea typeface="メイリオ"/>
                <a:cs typeface="メイリオ"/>
              </a:rPr>
              <a:t>Windows10</a:t>
            </a:r>
            <a:r>
              <a:rPr lang="ja-JP" altLang="en-US" sz="1100" dirty="0">
                <a:solidFill>
                  <a:sysClr val="windowText" lastClr="000000"/>
                </a:solidFill>
                <a:latin typeface="メイリオ"/>
                <a:ea typeface="メイリオ"/>
                <a:cs typeface="メイリオ"/>
              </a:rPr>
              <a:t>～　</a:t>
            </a:r>
            <a:r>
              <a:rPr lang="en-US" altLang="ja-JP" sz="1100" dirty="0">
                <a:solidFill>
                  <a:sysClr val="windowText" lastClr="000000"/>
                </a:solidFill>
                <a:latin typeface="メイリオ"/>
                <a:ea typeface="メイリオ"/>
                <a:cs typeface="メイリオ"/>
              </a:rPr>
              <a:t>Edge</a:t>
            </a:r>
            <a:r>
              <a:rPr lang="ja-JP" altLang="en-US" sz="1100" dirty="0">
                <a:solidFill>
                  <a:sysClr val="windowText" lastClr="000000"/>
                </a:solidFill>
                <a:latin typeface="メイリオ"/>
                <a:ea typeface="メイリオ"/>
                <a:cs typeface="メイリオ"/>
              </a:rPr>
              <a:t>（最新版）</a:t>
            </a:r>
            <a:r>
              <a:rPr lang="en-US" altLang="ja-JP" sz="1100" dirty="0">
                <a:solidFill>
                  <a:sysClr val="windowText" lastClr="000000"/>
                </a:solidFill>
                <a:latin typeface="メイリオ"/>
                <a:ea typeface="メイリオ"/>
                <a:cs typeface="メイリオ"/>
              </a:rPr>
              <a:t>/</a:t>
            </a:r>
            <a:r>
              <a:rPr lang="en-US" altLang="ja-JP" sz="1100" dirty="0" err="1">
                <a:solidFill>
                  <a:sysClr val="windowText" lastClr="000000"/>
                </a:solidFill>
                <a:latin typeface="メイリオ"/>
                <a:ea typeface="メイリオ"/>
                <a:cs typeface="メイリオ"/>
              </a:rPr>
              <a:t>Chome</a:t>
            </a:r>
            <a:r>
              <a:rPr lang="ja-JP" altLang="en-US" sz="1100" dirty="0">
                <a:solidFill>
                  <a:sysClr val="windowText" lastClr="000000"/>
                </a:solidFill>
                <a:latin typeface="メイリオ"/>
                <a:ea typeface="メイリオ"/>
                <a:cs typeface="メイリオ"/>
              </a:rPr>
              <a:t>（最新版）</a:t>
            </a:r>
            <a:r>
              <a:rPr lang="en-US" altLang="ja-JP" sz="1100" dirty="0">
                <a:solidFill>
                  <a:sysClr val="windowText" lastClr="000000"/>
                </a:solidFill>
                <a:latin typeface="メイリオ"/>
                <a:ea typeface="メイリオ"/>
                <a:cs typeface="メイリオ"/>
              </a:rPr>
              <a:t>/Firefox</a:t>
            </a:r>
            <a:r>
              <a:rPr lang="ja-JP" altLang="en-US" sz="1100" dirty="0">
                <a:solidFill>
                  <a:sysClr val="windowText" lastClr="000000"/>
                </a:solidFill>
                <a:latin typeface="メイリオ"/>
                <a:ea typeface="メイリオ"/>
                <a:cs typeface="メイリオ"/>
              </a:rPr>
              <a:t>（最新版） </a:t>
            </a:r>
            <a:endParaRPr lang="en-US" altLang="ja-JP" sz="1100" dirty="0">
              <a:solidFill>
                <a:sysClr val="windowText" lastClr="000000"/>
              </a:solidFill>
              <a:latin typeface="メイリオ"/>
              <a:ea typeface="メイリオ"/>
              <a:cs typeface="メイリオ"/>
            </a:endParaRPr>
          </a:p>
          <a:p>
            <a:pPr marL="171450" indent="-171450">
              <a:lnSpc>
                <a:spcPts val="1200"/>
              </a:lnSpc>
              <a:buFont typeface="Arial"/>
              <a:buChar char="•"/>
            </a:pPr>
            <a:r>
              <a:rPr lang="en-US" altLang="ja-JP" sz="1100" dirty="0">
                <a:solidFill>
                  <a:sysClr val="windowText" lastClr="000000"/>
                </a:solidFill>
                <a:latin typeface="メイリオ"/>
                <a:ea typeface="メイリオ"/>
                <a:cs typeface="メイリオ"/>
              </a:rPr>
              <a:t>Mac OS 11</a:t>
            </a:r>
            <a:r>
              <a:rPr lang="ja-JP" altLang="en-US" sz="1100" dirty="0">
                <a:solidFill>
                  <a:sysClr val="windowText" lastClr="000000"/>
                </a:solidFill>
                <a:latin typeface="メイリオ"/>
                <a:ea typeface="メイリオ"/>
                <a:cs typeface="メイリオ"/>
              </a:rPr>
              <a:t>（</a:t>
            </a:r>
            <a:r>
              <a:rPr lang="en-US" altLang="ja-JP" sz="1100" dirty="0" err="1">
                <a:solidFill>
                  <a:sysClr val="windowText" lastClr="000000"/>
                </a:solidFill>
                <a:latin typeface="メイリオ"/>
                <a:ea typeface="メイリオ"/>
                <a:cs typeface="メイリオ"/>
              </a:rPr>
              <a:t>BigSur</a:t>
            </a:r>
            <a:r>
              <a:rPr lang="ja-JP" altLang="en-US" sz="1100" dirty="0">
                <a:solidFill>
                  <a:sysClr val="windowText" lastClr="000000"/>
                </a:solidFill>
                <a:latin typeface="メイリオ"/>
                <a:ea typeface="メイリオ"/>
                <a:cs typeface="メイリオ"/>
              </a:rPr>
              <a:t>）～　</a:t>
            </a:r>
            <a:r>
              <a:rPr lang="en-US" altLang="ja-JP" sz="1100" dirty="0">
                <a:solidFill>
                  <a:sysClr val="windowText" lastClr="000000"/>
                </a:solidFill>
                <a:latin typeface="メイリオ"/>
                <a:ea typeface="メイリオ"/>
                <a:cs typeface="メイリオ"/>
              </a:rPr>
              <a:t>Safari</a:t>
            </a:r>
            <a:r>
              <a:rPr lang="ja-JP" altLang="en-US" sz="1100" dirty="0">
                <a:solidFill>
                  <a:sysClr val="windowText" lastClr="000000"/>
                </a:solidFill>
                <a:latin typeface="メイリオ"/>
                <a:ea typeface="メイリオ"/>
                <a:cs typeface="メイリオ"/>
              </a:rPr>
              <a:t>（最新版）</a:t>
            </a:r>
            <a:r>
              <a:rPr lang="en-US" altLang="ja-JP" sz="1100" dirty="0">
                <a:solidFill>
                  <a:sysClr val="windowText" lastClr="000000"/>
                </a:solidFill>
                <a:latin typeface="メイリオ"/>
                <a:ea typeface="メイリオ"/>
                <a:cs typeface="メイリオ"/>
              </a:rPr>
              <a:t>/</a:t>
            </a:r>
            <a:r>
              <a:rPr lang="en-US" altLang="ja-JP" sz="1100" dirty="0" err="1">
                <a:solidFill>
                  <a:sysClr val="windowText" lastClr="000000"/>
                </a:solidFill>
                <a:latin typeface="メイリオ"/>
                <a:ea typeface="メイリオ"/>
                <a:cs typeface="メイリオ"/>
              </a:rPr>
              <a:t>Chome</a:t>
            </a:r>
            <a:r>
              <a:rPr lang="ja-JP" altLang="en-US" sz="1100" dirty="0">
                <a:solidFill>
                  <a:sysClr val="windowText" lastClr="000000"/>
                </a:solidFill>
                <a:latin typeface="メイリオ"/>
                <a:ea typeface="メイリオ"/>
                <a:cs typeface="メイリオ"/>
              </a:rPr>
              <a:t>（最新版）</a:t>
            </a:r>
            <a:r>
              <a:rPr lang="en-US" altLang="ja-JP" sz="1100" dirty="0">
                <a:solidFill>
                  <a:sysClr val="windowText" lastClr="000000"/>
                </a:solidFill>
                <a:latin typeface="メイリオ"/>
                <a:ea typeface="メイリオ"/>
                <a:cs typeface="メイリオ"/>
              </a:rPr>
              <a:t>/Firefox</a:t>
            </a:r>
            <a:r>
              <a:rPr lang="ja-JP" altLang="en-US" sz="1100" dirty="0">
                <a:solidFill>
                  <a:sysClr val="windowText" lastClr="000000"/>
                </a:solidFill>
                <a:latin typeface="メイリオ"/>
                <a:ea typeface="メイリオ"/>
                <a:cs typeface="メイリオ"/>
              </a:rPr>
              <a:t>（最新版） </a:t>
            </a:r>
          </a:p>
          <a:p>
            <a:pPr marL="171450" indent="-171450">
              <a:lnSpc>
                <a:spcPts val="1200"/>
              </a:lnSpc>
              <a:buFont typeface="Arial"/>
              <a:buChar char="•"/>
            </a:pPr>
            <a:r>
              <a:rPr lang="ja-JP" altLang="en-US" sz="1100" dirty="0">
                <a:solidFill>
                  <a:sysClr val="windowText" lastClr="000000"/>
                </a:solidFill>
                <a:latin typeface="メイリオ"/>
                <a:ea typeface="メイリオ"/>
                <a:cs typeface="メイリオ"/>
              </a:rPr>
              <a:t>最新の動作環境は、</a:t>
            </a:r>
            <a:r>
              <a:rPr lang="en-US" altLang="ja-JP" sz="1100" dirty="0">
                <a:solidFill>
                  <a:sysClr val="windowText" lastClr="000000"/>
                </a:solidFill>
                <a:latin typeface="メイリオ"/>
                <a:ea typeface="メイリオ"/>
                <a:cs typeface="メイリオ"/>
              </a:rPr>
              <a:t>WEB</a:t>
            </a:r>
            <a:r>
              <a:rPr lang="ja-JP" altLang="en-US" sz="1100" dirty="0">
                <a:solidFill>
                  <a:sysClr val="windowText" lastClr="000000"/>
                </a:solidFill>
                <a:latin typeface="メイリオ"/>
                <a:ea typeface="メイリオ"/>
                <a:cs typeface="メイリオ"/>
              </a:rPr>
              <a:t>サイト（</a:t>
            </a:r>
            <a:r>
              <a:rPr lang="en-US" altLang="ja-JP" sz="1100" dirty="0">
                <a:solidFill>
                  <a:sysClr val="windowText" lastClr="000000"/>
                </a:solidFill>
                <a:latin typeface="メイリオ"/>
                <a:ea typeface="メイリオ"/>
                <a:cs typeface="メイリオ"/>
              </a:rPr>
              <a:t>https://learningbox.online/requirements-219/</a:t>
            </a:r>
            <a:r>
              <a:rPr lang="ja-JP" altLang="en-US" sz="1100" dirty="0">
                <a:solidFill>
                  <a:sysClr val="windowText" lastClr="000000"/>
                </a:solidFill>
                <a:latin typeface="メイリオ"/>
                <a:ea typeface="メイリオ"/>
                <a:cs typeface="メイリオ"/>
              </a:rPr>
              <a:t>）を御確認ください。</a:t>
            </a: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1650406" y="2534230"/>
            <a:ext cx="4533202" cy="193899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WinActor</a:t>
            </a:r>
            <a:r>
              <a:rPr lang="ja-JP" altLang="en-US" sz="1200" dirty="0">
                <a:latin typeface="Meiryo UI" panose="020B0604030504040204" pitchFamily="50" charset="-128"/>
                <a:ea typeface="Meiryo UI" panose="020B0604030504040204" pitchFamily="50" charset="-128"/>
              </a:rPr>
              <a:t>の基本操作から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ライブラリを活用したシナリオ作成のコツまで</a:t>
            </a:r>
          </a:p>
          <a:p>
            <a:r>
              <a:rPr lang="ja-JP" altLang="en-US" sz="1200" dirty="0">
                <a:latin typeface="Meiryo UI" panose="020B0604030504040204" pitchFamily="50" charset="-128"/>
                <a:ea typeface="Meiryo UI" panose="020B0604030504040204" pitchFamily="50" charset="-128"/>
              </a:rPr>
              <a:t> 初心者の方に欲しい情報が満載のコンテンツです。</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・動画のご説明をスマホで視聴しながら、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PC</a:t>
            </a:r>
            <a:r>
              <a:rPr lang="ja-JP" altLang="en-US" sz="1200" dirty="0">
                <a:latin typeface="Meiryo UI" panose="020B0604030504040204" pitchFamily="50" charset="-128"/>
                <a:ea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rPr>
              <a:t>WinActor</a:t>
            </a:r>
            <a:r>
              <a:rPr lang="ja-JP" altLang="en-US" sz="1200" dirty="0">
                <a:latin typeface="Meiryo UI" panose="020B0604030504040204" pitchFamily="50" charset="-128"/>
                <a:ea typeface="Meiryo UI" panose="020B0604030504040204" pitchFamily="50" charset="-128"/>
              </a:rPr>
              <a:t>の操作を確認できます。</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・複数人で学ぶ場合は、</a:t>
            </a:r>
            <a:r>
              <a:rPr lang="en-US" altLang="ja-JP" sz="1200" dirty="0">
                <a:latin typeface="Meiryo UI" panose="020B0604030504040204" pitchFamily="50" charset="-128"/>
                <a:ea typeface="Meiryo UI" panose="020B0604030504040204" pitchFamily="50" charset="-128"/>
              </a:rPr>
              <a:t>RPA</a:t>
            </a:r>
            <a:r>
              <a:rPr lang="ja-JP" altLang="en-US" sz="1200" dirty="0">
                <a:latin typeface="Meiryo UI" panose="020B0604030504040204" pitchFamily="50" charset="-128"/>
                <a:ea typeface="Meiryo UI" panose="020B0604030504040204" pitchFamily="50" charset="-128"/>
              </a:rPr>
              <a:t>推進責任者の方等が</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管理者アカウントで進捗状況を確認しながら進め</a:t>
            </a:r>
            <a:r>
              <a:rPr lang="ja-JP" altLang="en-US" sz="1200" dirty="0" err="1">
                <a:latin typeface="Meiryo UI" panose="020B0604030504040204" pitchFamily="50" charset="-128"/>
                <a:ea typeface="Meiryo UI" panose="020B0604030504040204" pitchFamily="50" charset="-128"/>
              </a:rPr>
              <a:t>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れます。</a:t>
            </a:r>
            <a:endParaRPr kumimoji="1" lang="en-US" altLang="ja-JP" sz="1200" dirty="0">
              <a:latin typeface="Meiryo UI" panose="020B0604030504040204" pitchFamily="50" charset="-128"/>
              <a:ea typeface="Meiryo UI" panose="020B0604030504040204" pitchFamily="50" charset="-128"/>
            </a:endParaRPr>
          </a:p>
        </p:txBody>
      </p:sp>
      <p:grpSp>
        <p:nvGrpSpPr>
          <p:cNvPr id="51" name="グループ化 50"/>
          <p:cNvGrpSpPr/>
          <p:nvPr/>
        </p:nvGrpSpPr>
        <p:grpSpPr>
          <a:xfrm>
            <a:off x="244802" y="2879217"/>
            <a:ext cx="1481546" cy="1250867"/>
            <a:chOff x="244802" y="2879217"/>
            <a:chExt cx="1481546" cy="1250867"/>
          </a:xfrm>
        </p:grpSpPr>
        <p:pic>
          <p:nvPicPr>
            <p:cNvPr id="21" name="Picture 26" descr="ç½ãç»é¢ã®ãã¼ããã½ã³ã³ã®ã¤ã©ã¹ã">
              <a:extLst>
                <a:ext uri="{FF2B5EF4-FFF2-40B4-BE49-F238E27FC236}">
                  <a16:creationId xmlns:a16="http://schemas.microsoft.com/office/drawing/2014/main" id="{656BC7D0-05DF-45E2-8D57-688C7BCF90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4802" y="2879217"/>
              <a:ext cx="1481546" cy="1250867"/>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p:cNvPicPr>
              <a:picLocks noChangeAspect="1"/>
            </p:cNvPicPr>
            <p:nvPr/>
          </p:nvPicPr>
          <p:blipFill>
            <a:blip r:embed="rId7"/>
            <a:stretch>
              <a:fillRect/>
            </a:stretch>
          </p:blipFill>
          <p:spPr>
            <a:xfrm>
              <a:off x="439876" y="2983448"/>
              <a:ext cx="1077366" cy="808564"/>
            </a:xfrm>
            <a:prstGeom prst="rect">
              <a:avLst/>
            </a:prstGeom>
          </p:spPr>
        </p:pic>
      </p:grpSp>
      <p:sp>
        <p:nvSpPr>
          <p:cNvPr id="52" name="角丸四角形 83">
            <a:extLst>
              <a:ext uri="{FF2B5EF4-FFF2-40B4-BE49-F238E27FC236}">
                <a16:creationId xmlns:a16="http://schemas.microsoft.com/office/drawing/2014/main" id="{ED29E019-F5B6-4473-B344-C98DA09D6D3B}"/>
              </a:ext>
            </a:extLst>
          </p:cNvPr>
          <p:cNvSpPr/>
          <p:nvPr/>
        </p:nvSpPr>
        <p:spPr>
          <a:xfrm>
            <a:off x="1742231" y="1504853"/>
            <a:ext cx="2906698" cy="370820"/>
          </a:xfrm>
          <a:prstGeom prst="roundRect">
            <a:avLst>
              <a:gd name="adj" fmla="val 0"/>
            </a:avLst>
          </a:prstGeom>
          <a:noFill/>
          <a:ln>
            <a:solidFill>
              <a:schemeClr val="bg1">
                <a:lumMod val="65000"/>
              </a:schemeClr>
            </a:solidFill>
          </a:ln>
        </p:spPr>
        <p:txBody>
          <a:bodyPr wrap="none" rtlCol="0" anchor="ctr">
            <a:noAutofit/>
          </a:bodyPr>
          <a:lstStyle/>
          <a:p>
            <a:pPr algn="ctr"/>
            <a:r>
              <a:rPr lang="ja-JP" altLang="en-US" sz="1100" dirty="0">
                <a:latin typeface="Meiryo UI" panose="020B0604030504040204" pitchFamily="50" charset="-128"/>
                <a:ea typeface="Meiryo UI" panose="020B0604030504040204" pitchFamily="50" charset="-128"/>
              </a:rPr>
              <a:t>無償（</a:t>
            </a:r>
            <a:r>
              <a:rPr lang="en-US" altLang="ja-JP" sz="1100" dirty="0" err="1">
                <a:latin typeface="Meiryo UI" panose="020B0604030504040204" pitchFamily="50" charset="-128"/>
                <a:ea typeface="Meiryo UI" panose="020B0604030504040204" pitchFamily="50" charset="-128"/>
              </a:rPr>
              <a:t>WinActor</a:t>
            </a:r>
            <a:r>
              <a:rPr lang="ja-JP" altLang="en-US" sz="1100" dirty="0">
                <a:latin typeface="Meiryo UI" panose="020B0604030504040204" pitchFamily="50" charset="-128"/>
                <a:ea typeface="Meiryo UI" panose="020B0604030504040204" pitchFamily="50" charset="-128"/>
              </a:rPr>
              <a:t>評価版ご利用期間に限る）</a:t>
            </a:r>
            <a:endParaRPr lang="en-US" altLang="ja-JP" sz="1100" dirty="0">
              <a:latin typeface="Meiryo UI" panose="020B0604030504040204" pitchFamily="50" charset="-128"/>
              <a:ea typeface="Meiryo UI" panose="020B0604030504040204" pitchFamily="50" charset="-128"/>
            </a:endParaRPr>
          </a:p>
        </p:txBody>
      </p:sp>
      <p:sp>
        <p:nvSpPr>
          <p:cNvPr id="58" name="角丸四角形 101">
            <a:extLst>
              <a:ext uri="{FF2B5EF4-FFF2-40B4-BE49-F238E27FC236}">
                <a16:creationId xmlns:a16="http://schemas.microsoft.com/office/drawing/2014/main" id="{6D183D53-0EA2-4D9A-958B-0C7085D192C0}"/>
              </a:ext>
            </a:extLst>
          </p:cNvPr>
          <p:cNvSpPr/>
          <p:nvPr/>
        </p:nvSpPr>
        <p:spPr>
          <a:xfrm>
            <a:off x="148385" y="1515079"/>
            <a:ext cx="1502021" cy="370820"/>
          </a:xfrm>
          <a:prstGeom prst="roundRect">
            <a:avLst>
              <a:gd name="adj" fmla="val 0"/>
            </a:avLst>
          </a:prstGeom>
          <a:noFill/>
          <a:ln>
            <a:solidFill>
              <a:schemeClr val="bg1">
                <a:lumMod val="65000"/>
              </a:schemeClr>
            </a:solidFill>
          </a:ln>
        </p:spPr>
        <p:txBody>
          <a:bodyPr wrap="none" rtlCol="0" anchor="ctr">
            <a:no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ラーニング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102">
            <a:extLst>
              <a:ext uri="{FF2B5EF4-FFF2-40B4-BE49-F238E27FC236}">
                <a16:creationId xmlns:a16="http://schemas.microsoft.com/office/drawing/2014/main" id="{C254B411-45B1-4069-B7B4-49F3A834BE26}"/>
              </a:ext>
            </a:extLst>
          </p:cNvPr>
          <p:cNvSpPr/>
          <p:nvPr/>
        </p:nvSpPr>
        <p:spPr>
          <a:xfrm>
            <a:off x="4723691" y="1515079"/>
            <a:ext cx="1653430" cy="370820"/>
          </a:xfrm>
          <a:prstGeom prst="roundRect">
            <a:avLst>
              <a:gd name="adj" fmla="val 0"/>
            </a:avLst>
          </a:prstGeom>
          <a:noFill/>
          <a:ln>
            <a:solidFill>
              <a:schemeClr val="bg1">
                <a:lumMod val="65000"/>
              </a:schemeClr>
            </a:solidFill>
          </a:ln>
        </p:spPr>
        <p:txBody>
          <a:bodyPr wrap="none" rtlCol="0" anchor="ctr">
            <a:no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日間</a:t>
            </a:r>
          </a:p>
        </p:txBody>
      </p:sp>
      <p:sp>
        <p:nvSpPr>
          <p:cNvPr id="60" name="角丸四角形 105">
            <a:extLst>
              <a:ext uri="{FF2B5EF4-FFF2-40B4-BE49-F238E27FC236}">
                <a16:creationId xmlns:a16="http://schemas.microsoft.com/office/drawing/2014/main" id="{161FD354-4F62-47CB-8586-ED46B6F1F0D7}"/>
              </a:ext>
            </a:extLst>
          </p:cNvPr>
          <p:cNvSpPr/>
          <p:nvPr/>
        </p:nvSpPr>
        <p:spPr>
          <a:xfrm>
            <a:off x="6422281" y="1515780"/>
            <a:ext cx="3236069" cy="370820"/>
          </a:xfrm>
          <a:prstGeom prst="roundRect">
            <a:avLst>
              <a:gd name="adj" fmla="val 0"/>
            </a:avLst>
          </a:prstGeom>
          <a:noFill/>
          <a:ln>
            <a:solidFill>
              <a:schemeClr val="bg1">
                <a:lumMod val="65000"/>
              </a:schemeClr>
            </a:solidFill>
          </a:ln>
        </p:spPr>
        <p:txBody>
          <a:bodyPr wrap="none" rtlCol="0" anchor="ctr">
            <a:no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ラーニングサービスの、第１章から第３章までを体験できます。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・複数お申込みで、管理者機能も使用可能！</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p>
        </p:txBody>
      </p:sp>
      <p:sp>
        <p:nvSpPr>
          <p:cNvPr id="3" name="テキスト ボックス 2"/>
          <p:cNvSpPr txBox="1"/>
          <p:nvPr/>
        </p:nvSpPr>
        <p:spPr>
          <a:xfrm>
            <a:off x="6890619" y="1885899"/>
            <a:ext cx="2812891" cy="369332"/>
          </a:xfrm>
          <a:prstGeom prst="rect">
            <a:avLst/>
          </a:prstGeom>
          <a:noFill/>
          <a:ln>
            <a:noFill/>
          </a:ln>
        </p:spPr>
        <p:txBody>
          <a:bodyPr wrap="square" rtlCol="0">
            <a:spAutoFit/>
          </a:bodyPr>
          <a:lstStyle/>
          <a:p>
            <a:r>
              <a:rPr lang="en-US" altLang="ja-JP" sz="900" dirty="0">
                <a:latin typeface="Meiryo UI" panose="020B0604030504040204" pitchFamily="50" charset="-128"/>
                <a:ea typeface="Meiryo UI" panose="020B0604030504040204" pitchFamily="50" charset="-128"/>
              </a:rPr>
              <a:t>※1WinActor</a:t>
            </a:r>
            <a:r>
              <a:rPr lang="en-US" altLang="ja-JP" sz="900" baseline="300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評価版ライセンス（</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日間）利用申込みと同時にお申込み頂けます</a:t>
            </a:r>
            <a:endParaRPr kumimoji="1" lang="ja-JP" altLang="en-US" sz="900" dirty="0">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EA4C750A-A99F-4976-871A-4E60F30386E2}"/>
              </a:ext>
            </a:extLst>
          </p:cNvPr>
          <p:cNvSpPr txBox="1"/>
          <p:nvPr/>
        </p:nvSpPr>
        <p:spPr>
          <a:xfrm>
            <a:off x="5690747" y="2470063"/>
            <a:ext cx="3656083" cy="1938992"/>
          </a:xfrm>
          <a:prstGeom prst="rect">
            <a:avLst/>
          </a:prstGeom>
          <a:noFill/>
        </p:spPr>
        <p:txBody>
          <a:bodyPr wrap="square">
            <a:spAutoFit/>
          </a:bodyPr>
          <a:lstStyle/>
          <a:p>
            <a:pPr>
              <a:spcBef>
                <a:spcPts val="0"/>
              </a:spcBef>
            </a:pPr>
            <a:r>
              <a:rPr kumimoji="1" lang="ja-JP" altLang="en-US" sz="1200" dirty="0">
                <a:latin typeface="メイリオ" panose="020B0604030504040204" pitchFamily="50" charset="-128"/>
                <a:ea typeface="メイリオ" panose="020B0604030504040204" pitchFamily="50" charset="-128"/>
              </a:rPr>
              <a:t>１章　　</a:t>
            </a:r>
            <a:r>
              <a:rPr kumimoji="1" lang="en-US" altLang="ja-JP" sz="1200" dirty="0" err="1">
                <a:latin typeface="メイリオ" panose="020B0604030504040204" pitchFamily="50" charset="-128"/>
                <a:ea typeface="メイリオ" panose="020B0604030504040204" pitchFamily="50" charset="-128"/>
              </a:rPr>
              <a:t>WinActor</a:t>
            </a:r>
            <a:r>
              <a:rPr kumimoji="1" lang="ja-JP" altLang="en-US" sz="1200" dirty="0">
                <a:latin typeface="メイリオ" panose="020B0604030504040204" pitchFamily="50" charset="-128"/>
                <a:ea typeface="メイリオ" panose="020B0604030504040204" pitchFamily="50" charset="-128"/>
              </a:rPr>
              <a:t>の概要</a:t>
            </a:r>
            <a:endParaRPr kumimoji="1" lang="en-US" altLang="ja-JP" sz="1200" dirty="0">
              <a:latin typeface="メイリオ" panose="020B0604030504040204" pitchFamily="50" charset="-128"/>
              <a:ea typeface="メイリオ" panose="020B0604030504040204" pitchFamily="50" charset="-128"/>
            </a:endParaRPr>
          </a:p>
          <a:p>
            <a:pPr>
              <a:spcBef>
                <a:spcPts val="0"/>
              </a:spcBef>
            </a:pPr>
            <a:r>
              <a:rPr lang="ja-JP" altLang="en-US" sz="1200" dirty="0">
                <a:latin typeface="メイリオ"/>
                <a:ea typeface="メイリオ"/>
              </a:rPr>
              <a:t>２章　　</a:t>
            </a:r>
            <a:r>
              <a:rPr kumimoji="1" lang="en-US" altLang="ja-JP" sz="1200" dirty="0" err="1">
                <a:latin typeface="メイリオ" panose="020B0604030504040204" pitchFamily="50" charset="-128"/>
                <a:ea typeface="メイリオ" panose="020B0604030504040204" pitchFamily="50" charset="-128"/>
              </a:rPr>
              <a:t>WinActor</a:t>
            </a:r>
            <a:r>
              <a:rPr kumimoji="1" lang="ja-JP" altLang="en-US" sz="1200" dirty="0">
                <a:latin typeface="メイリオ" panose="020B0604030504040204" pitchFamily="50" charset="-128"/>
                <a:ea typeface="メイリオ" panose="020B0604030504040204" pitchFamily="50" charset="-128"/>
              </a:rPr>
              <a:t>の基本操作</a:t>
            </a:r>
            <a:endParaRPr lang="en-US" altLang="ja-JP" sz="1200" dirty="0">
              <a:latin typeface="メイリオ" panose="020B0604030504040204" pitchFamily="50" charset="-128"/>
              <a:ea typeface="メイリオ" panose="020B0604030504040204" pitchFamily="50" charset="-128"/>
            </a:endParaRPr>
          </a:p>
          <a:p>
            <a:pPr>
              <a:spcBef>
                <a:spcPts val="0"/>
              </a:spcBef>
            </a:pPr>
            <a:r>
              <a:rPr kumimoji="1" lang="ja-JP" altLang="en-US" sz="1200" dirty="0">
                <a:latin typeface="メイリオ" panose="020B0604030504040204" pitchFamily="50" charset="-128"/>
                <a:ea typeface="メイリオ" panose="020B0604030504040204" pitchFamily="50" charset="-128"/>
              </a:rPr>
              <a:t>３章　　自動記録</a:t>
            </a:r>
            <a:endParaRPr kumimoji="1" lang="en-US" altLang="ja-JP" sz="1200" dirty="0">
              <a:latin typeface="メイリオ" panose="020B0604030504040204" pitchFamily="50" charset="-128"/>
              <a:ea typeface="メイリオ" panose="020B0604030504040204" pitchFamily="50" charset="-128"/>
            </a:endParaRPr>
          </a:p>
          <a:p>
            <a:pPr>
              <a:spcBef>
                <a:spcPts val="0"/>
              </a:spcBef>
            </a:pPr>
            <a:r>
              <a:rPr lang="ja-JP" altLang="en-US" sz="1200" dirty="0">
                <a:latin typeface="メイリオ" panose="020B0604030504040204" pitchFamily="50" charset="-128"/>
                <a:ea typeface="メイリオ" panose="020B0604030504040204" pitchFamily="50" charset="-128"/>
              </a:rPr>
              <a:t>４章　　ライブラリを使用したシナリオ作成</a:t>
            </a:r>
            <a:endParaRPr lang="en-US" altLang="ja-JP" sz="1200" dirty="0">
              <a:latin typeface="メイリオ" panose="020B0604030504040204" pitchFamily="50" charset="-128"/>
              <a:ea typeface="メイリオ" panose="020B0604030504040204" pitchFamily="50" charset="-128"/>
            </a:endParaRPr>
          </a:p>
          <a:p>
            <a:pPr>
              <a:spcBef>
                <a:spcPts val="0"/>
              </a:spcBef>
            </a:pPr>
            <a:r>
              <a:rPr kumimoji="1" lang="ja-JP" altLang="en-US" sz="1200" dirty="0">
                <a:latin typeface="メイリオ" panose="020B0604030504040204" pitchFamily="50" charset="-128"/>
                <a:ea typeface="メイリオ" panose="020B0604030504040204" pitchFamily="50" charset="-128"/>
              </a:rPr>
              <a:t>５章　　画像マッチング・エミュレーションを使用したシナリオ作成</a:t>
            </a:r>
            <a:endParaRPr kumimoji="1" lang="en-US" altLang="ja-JP" sz="1200" dirty="0">
              <a:latin typeface="メイリオ" panose="020B0604030504040204" pitchFamily="50" charset="-128"/>
              <a:ea typeface="メイリオ" panose="020B0604030504040204" pitchFamily="50" charset="-128"/>
            </a:endParaRPr>
          </a:p>
          <a:p>
            <a:pPr>
              <a:spcBef>
                <a:spcPts val="0"/>
              </a:spcBef>
            </a:pPr>
            <a:r>
              <a:rPr lang="ja-JP" altLang="en-US" sz="1200" dirty="0">
                <a:latin typeface="メイリオ" panose="020B0604030504040204" pitchFamily="50" charset="-128"/>
                <a:ea typeface="メイリオ" panose="020B0604030504040204" pitchFamily="50" charset="-128"/>
              </a:rPr>
              <a:t>６章　　</a:t>
            </a:r>
            <a:r>
              <a:rPr lang="en-US" altLang="ja-JP" sz="1200" dirty="0">
                <a:latin typeface="メイリオ" panose="020B0604030504040204" pitchFamily="50" charset="-128"/>
                <a:ea typeface="メイリオ" panose="020B0604030504040204" pitchFamily="50" charset="-128"/>
              </a:rPr>
              <a:t>Excel</a:t>
            </a:r>
            <a:r>
              <a:rPr lang="ja-JP" altLang="en-US" sz="1200" dirty="0">
                <a:latin typeface="メイリオ" panose="020B0604030504040204" pitchFamily="50" charset="-128"/>
                <a:ea typeface="メイリオ" panose="020B0604030504040204" pitchFamily="50" charset="-128"/>
              </a:rPr>
              <a:t>操作</a:t>
            </a:r>
            <a:endParaRPr lang="en-US" altLang="ja-JP" sz="1200" dirty="0">
              <a:latin typeface="メイリオ" panose="020B0604030504040204" pitchFamily="50" charset="-128"/>
              <a:ea typeface="メイリオ" panose="020B0604030504040204" pitchFamily="50" charset="-128"/>
            </a:endParaRPr>
          </a:p>
          <a:p>
            <a:pPr>
              <a:spcBef>
                <a:spcPts val="0"/>
              </a:spcBef>
            </a:pPr>
            <a:r>
              <a:rPr kumimoji="1" lang="ja-JP" altLang="en-US" sz="1200" dirty="0">
                <a:latin typeface="メイリオ" panose="020B0604030504040204" pitchFamily="50" charset="-128"/>
                <a:ea typeface="メイリオ" panose="020B0604030504040204" pitchFamily="50" charset="-128"/>
              </a:rPr>
              <a:t>７章　　繰り返しを使用したシナリオ作成</a:t>
            </a:r>
            <a:endParaRPr kumimoji="1" lang="en-US" altLang="ja-JP" sz="1200" dirty="0">
              <a:latin typeface="メイリオ" panose="020B0604030504040204" pitchFamily="50" charset="-128"/>
              <a:ea typeface="メイリオ" panose="020B0604030504040204" pitchFamily="50" charset="-128"/>
            </a:endParaRPr>
          </a:p>
          <a:p>
            <a:pPr>
              <a:spcBef>
                <a:spcPts val="0"/>
              </a:spcBef>
            </a:pPr>
            <a:r>
              <a:rPr lang="ja-JP" altLang="en-US" sz="1200" dirty="0">
                <a:latin typeface="メイリオ" panose="020B0604030504040204" pitchFamily="50" charset="-128"/>
                <a:ea typeface="メイリオ" panose="020B0604030504040204" pitchFamily="50" charset="-128"/>
              </a:rPr>
              <a:t>８章　　制御系・ウィンドウ関連</a:t>
            </a:r>
            <a:endParaRPr lang="en-US" altLang="ja-JP" sz="1200" dirty="0">
              <a:latin typeface="メイリオ" panose="020B0604030504040204" pitchFamily="50" charset="-128"/>
              <a:ea typeface="メイリオ" panose="020B0604030504040204" pitchFamily="50" charset="-128"/>
            </a:endParaRPr>
          </a:p>
          <a:p>
            <a:pPr>
              <a:spcBef>
                <a:spcPts val="0"/>
              </a:spcBef>
            </a:pPr>
            <a:r>
              <a:rPr kumimoji="1" lang="ja-JP" altLang="en-US" sz="1200" dirty="0">
                <a:latin typeface="メイリオ" panose="020B0604030504040204" pitchFamily="50" charset="-128"/>
                <a:ea typeface="メイリオ" panose="020B0604030504040204" pitchFamily="50" charset="-128"/>
              </a:rPr>
              <a:t>９章　　よく使うライブラリ</a:t>
            </a:r>
            <a:endParaRPr lang="ja-JP" altLang="en-US" sz="1200" dirty="0"/>
          </a:p>
        </p:txBody>
      </p:sp>
      <p:sp>
        <p:nvSpPr>
          <p:cNvPr id="63" name="星: 6 pt 62">
            <a:extLst>
              <a:ext uri="{FF2B5EF4-FFF2-40B4-BE49-F238E27FC236}">
                <a16:creationId xmlns:a16="http://schemas.microsoft.com/office/drawing/2014/main" id="{D5943E7F-83AE-4FAB-BB3F-66C8FCD37933}"/>
              </a:ext>
            </a:extLst>
          </p:cNvPr>
          <p:cNvSpPr/>
          <p:nvPr/>
        </p:nvSpPr>
        <p:spPr bwMode="auto">
          <a:xfrm>
            <a:off x="5462580" y="141656"/>
            <a:ext cx="622614" cy="424611"/>
          </a:xfrm>
          <a:prstGeom prst="star6">
            <a:avLst/>
          </a:prstGeom>
          <a:solidFill>
            <a:srgbClr val="FFCC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00" b="0" i="1"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HGP創英角ｺﾞｼｯｸUB" pitchFamily="50" charset="-128"/>
              </a:rPr>
              <a:t>New!!</a:t>
            </a:r>
            <a:endParaRPr kumimoji="1" lang="ja-JP" altLang="en-US" sz="1000" b="0" i="1"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HGP創英角ｺﾞｼｯｸUB" pitchFamily="50" charset="-128"/>
            </a:endParaRPr>
          </a:p>
        </p:txBody>
      </p:sp>
      <p:sp>
        <p:nvSpPr>
          <p:cNvPr id="49" name="楕円 48">
            <a:extLst>
              <a:ext uri="{FF2B5EF4-FFF2-40B4-BE49-F238E27FC236}">
                <a16:creationId xmlns:a16="http://schemas.microsoft.com/office/drawing/2014/main" id="{1EB82CA7-1427-461A-88B2-FFC2FAB03E27}"/>
              </a:ext>
            </a:extLst>
          </p:cNvPr>
          <p:cNvSpPr/>
          <p:nvPr/>
        </p:nvSpPr>
        <p:spPr bwMode="auto">
          <a:xfrm>
            <a:off x="8570479" y="2299761"/>
            <a:ext cx="1039919" cy="373572"/>
          </a:xfrm>
          <a:prstGeom prst="ellipse">
            <a:avLst/>
          </a:prstGeom>
          <a:solidFill>
            <a:srgbClr val="FFCC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評価版</a:t>
            </a:r>
          </a:p>
        </p:txBody>
      </p:sp>
      <p:pic>
        <p:nvPicPr>
          <p:cNvPr id="62" name="Picture 2" descr="ヒアリング力を養う 中編 ラポールを形成する - クマ坊の日記">
            <a:extLst>
              <a:ext uri="{FF2B5EF4-FFF2-40B4-BE49-F238E27FC236}">
                <a16:creationId xmlns:a16="http://schemas.microsoft.com/office/drawing/2014/main" id="{ABF7807C-175A-49EA-AC50-5BCDC1A6AB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649" y="5342921"/>
            <a:ext cx="419855" cy="406818"/>
          </a:xfrm>
          <a:prstGeom prst="rect">
            <a:avLst/>
          </a:prstGeom>
          <a:noFill/>
          <a:extLst>
            <a:ext uri="{909E8E84-426E-40DD-AFC4-6F175D3DCCD1}">
              <a14:hiddenFill xmlns:a14="http://schemas.microsoft.com/office/drawing/2010/main">
                <a:solidFill>
                  <a:srgbClr val="FFFFFF"/>
                </a:solidFill>
              </a14:hiddenFill>
            </a:ext>
          </a:extLst>
        </p:spPr>
      </p:pic>
      <p:sp>
        <p:nvSpPr>
          <p:cNvPr id="9" name="円/楕円 25"/>
          <p:cNvSpPr/>
          <p:nvPr/>
        </p:nvSpPr>
        <p:spPr>
          <a:xfrm>
            <a:off x="171445" y="96587"/>
            <a:ext cx="594423" cy="551613"/>
          </a:xfrm>
          <a:prstGeom prst="ellipse">
            <a:avLst/>
          </a:prstGeom>
          <a:solidFill>
            <a:schemeClr val="accent6">
              <a:lumMod val="20000"/>
              <a:lumOff val="8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grpSp>
        <p:nvGrpSpPr>
          <p:cNvPr id="55" name="グループ化 54"/>
          <p:cNvGrpSpPr/>
          <p:nvPr/>
        </p:nvGrpSpPr>
        <p:grpSpPr>
          <a:xfrm>
            <a:off x="220016" y="175250"/>
            <a:ext cx="496489" cy="419185"/>
            <a:chOff x="244802" y="2879217"/>
            <a:chExt cx="1481546" cy="1250867"/>
          </a:xfrm>
        </p:grpSpPr>
        <p:pic>
          <p:nvPicPr>
            <p:cNvPr id="56" name="Picture 26" descr="ç½ãç»é¢ã®ãã¼ããã½ã³ã³ã®ã¤ã©ã¹ã">
              <a:extLst>
                <a:ext uri="{FF2B5EF4-FFF2-40B4-BE49-F238E27FC236}">
                  <a16:creationId xmlns:a16="http://schemas.microsoft.com/office/drawing/2014/main" id="{656BC7D0-05DF-45E2-8D57-688C7BCF90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4802" y="2879217"/>
              <a:ext cx="1481546" cy="1250867"/>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56"/>
            <p:cNvPicPr>
              <a:picLocks noChangeAspect="1"/>
            </p:cNvPicPr>
            <p:nvPr/>
          </p:nvPicPr>
          <p:blipFill>
            <a:blip r:embed="rId7"/>
            <a:stretch>
              <a:fillRect/>
            </a:stretch>
          </p:blipFill>
          <p:spPr>
            <a:xfrm>
              <a:off x="439876" y="2983448"/>
              <a:ext cx="1077366" cy="808564"/>
            </a:xfrm>
            <a:prstGeom prst="rect">
              <a:avLst/>
            </a:prstGeom>
          </p:spPr>
        </p:pic>
      </p:grpSp>
    </p:spTree>
    <p:extLst>
      <p:ext uri="{BB962C8B-B14F-4D97-AF65-F5344CB8AC3E}">
        <p14:creationId xmlns:p14="http://schemas.microsoft.com/office/powerpoint/2010/main" val="342647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C0C29D-3FF1-A47E-2A6E-56952235F49D}"/>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23</a:t>
            </a:fld>
            <a:endParaRPr lang="ja-JP" altLang="en-US" dirty="0">
              <a:solidFill>
                <a:prstClr val="black"/>
              </a:solidFill>
            </a:endParaRPr>
          </a:p>
        </p:txBody>
      </p:sp>
      <p:sp>
        <p:nvSpPr>
          <p:cNvPr id="25" name="タイトル 1">
            <a:extLst>
              <a:ext uri="{FF2B5EF4-FFF2-40B4-BE49-F238E27FC236}">
                <a16:creationId xmlns:a16="http://schemas.microsoft.com/office/drawing/2014/main" id="{8AEE78BD-166B-4BC0-84A3-D120616554DB}"/>
              </a:ext>
            </a:extLst>
          </p:cNvPr>
          <p:cNvSpPr>
            <a:spLocks noGrp="1"/>
          </p:cNvSpPr>
          <p:nvPr>
            <p:ph type="title" idx="4294967295"/>
          </p:nvPr>
        </p:nvSpPr>
        <p:spPr>
          <a:xfrm>
            <a:off x="0" y="123825"/>
            <a:ext cx="8915400" cy="417513"/>
          </a:xfrm>
        </p:spPr>
        <p:txBody>
          <a:bodyPr>
            <a:normAutofit fontScale="90000"/>
          </a:bodyPr>
          <a:lstStyle/>
          <a:p>
            <a:r>
              <a:rPr lang="ja-JP" altLang="en-US" sz="2400" b="1" dirty="0">
                <a:latin typeface="Meiryo UI" panose="020B0604030504040204" pitchFamily="50" charset="-128"/>
                <a:ea typeface="Meiryo UI" panose="020B0604030504040204" pitchFamily="50" charset="-128"/>
              </a:rPr>
              <a:t>　　　　シナリオコンテンツ</a:t>
            </a:r>
            <a:endParaRPr kumimoji="1" lang="ja-JP" altLang="en-US" sz="3600" b="1" dirty="0">
              <a:latin typeface="Meiryo UI" panose="020B0604030504040204" pitchFamily="50" charset="-128"/>
              <a:ea typeface="Meiryo UI" panose="020B0604030504040204" pitchFamily="50" charset="-128"/>
            </a:endParaRPr>
          </a:p>
        </p:txBody>
      </p:sp>
      <p:sp>
        <p:nvSpPr>
          <p:cNvPr id="26" name="円/楕円 25"/>
          <p:cNvSpPr/>
          <p:nvPr/>
        </p:nvSpPr>
        <p:spPr>
          <a:xfrm>
            <a:off x="171445" y="96587"/>
            <a:ext cx="594423" cy="551613"/>
          </a:xfrm>
          <a:prstGeom prst="ellipse">
            <a:avLst/>
          </a:prstGeom>
          <a:solidFill>
            <a:schemeClr val="accent6">
              <a:lumMod val="20000"/>
              <a:lumOff val="8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4" name="正方形/長方形 3">
            <a:extLst>
              <a:ext uri="{FF2B5EF4-FFF2-40B4-BE49-F238E27FC236}">
                <a16:creationId xmlns:a16="http://schemas.microsoft.com/office/drawing/2014/main" id="{3082A01E-D8A0-495B-AF7A-20465387B4C0}"/>
              </a:ext>
            </a:extLst>
          </p:cNvPr>
          <p:cNvSpPr/>
          <p:nvPr/>
        </p:nvSpPr>
        <p:spPr>
          <a:xfrm>
            <a:off x="8420988" y="1127035"/>
            <a:ext cx="1115440" cy="1094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ja-JP" altLang="en-US"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FC866C2-3D79-98AB-BD60-7E20FFCEFDD2}"/>
              </a:ext>
            </a:extLst>
          </p:cNvPr>
          <p:cNvSpPr txBox="1"/>
          <p:nvPr/>
        </p:nvSpPr>
        <p:spPr>
          <a:xfrm>
            <a:off x="314106" y="2808708"/>
            <a:ext cx="3958615" cy="1292662"/>
          </a:xfrm>
          <a:prstGeom prst="rect">
            <a:avLst/>
          </a:prstGeom>
          <a:noFill/>
        </p:spPr>
        <p:txBody>
          <a:bodyPr wrap="square" rtlCol="0">
            <a:spAutoFit/>
          </a:bodyPr>
          <a:lstStyle/>
          <a:p>
            <a:pPr>
              <a:lnSpc>
                <a:spcPct val="120000"/>
              </a:lnSpc>
            </a:pPr>
            <a:r>
              <a:rPr lang="ja-JP" altLang="en-US" sz="1625" b="1" dirty="0">
                <a:latin typeface="メイリオ" panose="020B0604030504040204" pitchFamily="50" charset="-128"/>
                <a:ea typeface="メイリオ" panose="020B0604030504040204" pitchFamily="50" charset="-128"/>
              </a:rPr>
              <a:t>シナリオ作成の経験が少ない方に向けて汎用的なノードの使い方や組み合わせを知ることでシナリオ作りのコツを学べるコンテンツをご用意。</a:t>
            </a:r>
            <a:endParaRPr lang="en-US" altLang="ja-JP" sz="1625" b="1"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208578B1-1F8C-A3BB-E448-3FB3D90155BF}"/>
              </a:ext>
            </a:extLst>
          </p:cNvPr>
          <p:cNvPicPr>
            <a:picLocks noChangeAspect="1"/>
          </p:cNvPicPr>
          <p:nvPr/>
        </p:nvPicPr>
        <p:blipFill>
          <a:blip r:embed="rId2"/>
          <a:stretch>
            <a:fillRect/>
          </a:stretch>
        </p:blipFill>
        <p:spPr>
          <a:xfrm>
            <a:off x="606252" y="4974485"/>
            <a:ext cx="2741048" cy="1613153"/>
          </a:xfrm>
          <a:prstGeom prst="rect">
            <a:avLst/>
          </a:prstGeom>
          <a:ln>
            <a:solidFill>
              <a:srgbClr val="C5BFB7"/>
            </a:solidFill>
          </a:ln>
        </p:spPr>
      </p:pic>
      <p:pic>
        <p:nvPicPr>
          <p:cNvPr id="7" name="図 6">
            <a:extLst>
              <a:ext uri="{FF2B5EF4-FFF2-40B4-BE49-F238E27FC236}">
                <a16:creationId xmlns:a16="http://schemas.microsoft.com/office/drawing/2014/main" id="{DE330B01-D678-EC91-D657-8242CCE2F200}"/>
              </a:ext>
            </a:extLst>
          </p:cNvPr>
          <p:cNvPicPr>
            <a:picLocks noChangeAspect="1"/>
          </p:cNvPicPr>
          <p:nvPr/>
        </p:nvPicPr>
        <p:blipFill>
          <a:blip r:embed="rId3"/>
          <a:stretch>
            <a:fillRect/>
          </a:stretch>
        </p:blipFill>
        <p:spPr>
          <a:xfrm>
            <a:off x="1806751" y="4515786"/>
            <a:ext cx="2192694" cy="1719760"/>
          </a:xfrm>
          <a:prstGeom prst="rect">
            <a:avLst/>
          </a:prstGeom>
          <a:ln>
            <a:solidFill>
              <a:srgbClr val="C5BFB7"/>
            </a:solidFill>
          </a:ln>
        </p:spPr>
      </p:pic>
      <p:sp>
        <p:nvSpPr>
          <p:cNvPr id="8" name="四角形: 角を丸くする 19">
            <a:extLst>
              <a:ext uri="{FF2B5EF4-FFF2-40B4-BE49-F238E27FC236}">
                <a16:creationId xmlns:a16="http://schemas.microsoft.com/office/drawing/2014/main" id="{35BDF1A9-8033-66C2-1AF9-C2E9A026B474}"/>
              </a:ext>
            </a:extLst>
          </p:cNvPr>
          <p:cNvSpPr/>
          <p:nvPr/>
        </p:nvSpPr>
        <p:spPr>
          <a:xfrm>
            <a:off x="4759070" y="4444645"/>
            <a:ext cx="2120025" cy="4761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0" rtlCol="0" anchor="ctr"/>
          <a:lstStyle/>
          <a:p>
            <a:pPr algn="ctr"/>
            <a:r>
              <a:rPr lang="ja-JP" altLang="en-US" sz="1625" b="1" dirty="0">
                <a:latin typeface="メイリオ" panose="020B0604030504040204" pitchFamily="50" charset="-128"/>
                <a:ea typeface="メイリオ" panose="020B0604030504040204" pitchFamily="50" charset="-128"/>
              </a:rPr>
              <a:t>おすすめポイント</a:t>
            </a:r>
          </a:p>
        </p:txBody>
      </p:sp>
      <p:sp>
        <p:nvSpPr>
          <p:cNvPr id="9" name="テキスト ボックス 8">
            <a:extLst>
              <a:ext uri="{FF2B5EF4-FFF2-40B4-BE49-F238E27FC236}">
                <a16:creationId xmlns:a16="http://schemas.microsoft.com/office/drawing/2014/main" id="{F042F38F-92DB-ABCD-FAE2-9AB8096BDC15}"/>
              </a:ext>
            </a:extLst>
          </p:cNvPr>
          <p:cNvSpPr txBox="1"/>
          <p:nvPr/>
        </p:nvSpPr>
        <p:spPr>
          <a:xfrm>
            <a:off x="4759070" y="5094925"/>
            <a:ext cx="5096026" cy="996170"/>
          </a:xfrm>
          <a:prstGeom prst="rect">
            <a:avLst/>
          </a:prstGeom>
          <a:noFill/>
        </p:spPr>
        <p:txBody>
          <a:bodyPr wrap="square" rtlCol="0">
            <a:spAutoFit/>
          </a:bodyPr>
          <a:lstStyle/>
          <a:p>
            <a:pPr marL="278606" indent="-278606">
              <a:lnSpc>
                <a:spcPct val="120000"/>
              </a:lnSpc>
              <a:spcBef>
                <a:spcPts val="975"/>
              </a:spcBef>
              <a:buFont typeface="+mj-lt"/>
              <a:buAutoNum type="arabicPeriod"/>
            </a:pPr>
            <a:r>
              <a:rPr lang="ja-JP" altLang="en-US" sz="1400" b="1" dirty="0">
                <a:latin typeface="メイリオ" panose="020B0604030504040204" pitchFamily="50" charset="-128"/>
                <a:ea typeface="メイリオ" panose="020B0604030504040204" pitchFamily="50" charset="-128"/>
              </a:rPr>
              <a:t>汎用的なノードや組み合わせを知る事で、シナリオ作成の仕組みが理解できるようになる</a:t>
            </a:r>
            <a:endParaRPr lang="en-US" altLang="ja-JP" sz="1400" b="1" dirty="0">
              <a:latin typeface="メイリオ" panose="020B0604030504040204" pitchFamily="50" charset="-128"/>
              <a:ea typeface="メイリオ" panose="020B0604030504040204" pitchFamily="50" charset="-128"/>
            </a:endParaRPr>
          </a:p>
          <a:p>
            <a:pPr marL="278606" indent="-278606">
              <a:lnSpc>
                <a:spcPct val="120000"/>
              </a:lnSpc>
              <a:spcBef>
                <a:spcPts val="975"/>
              </a:spcBef>
              <a:buFont typeface="+mj-lt"/>
              <a:buAutoNum type="arabicPeriod"/>
            </a:pPr>
            <a:r>
              <a:rPr lang="ja-JP" altLang="en-US" sz="1400" b="1" dirty="0">
                <a:latin typeface="メイリオ" panose="020B0604030504040204" pitchFamily="50" charset="-128"/>
                <a:ea typeface="メイリオ" panose="020B0604030504040204" pitchFamily="50" charset="-128"/>
              </a:rPr>
              <a:t>シナリオ作成する際の適切なライブラリの選定ができる</a:t>
            </a:r>
            <a:endParaRPr lang="en-US" altLang="ja-JP" sz="1400" b="1" dirty="0">
              <a:latin typeface="メイリオ" panose="020B0604030504040204" pitchFamily="50" charset="-128"/>
              <a:ea typeface="メイリオ" panose="020B0604030504040204" pitchFamily="50" charset="-128"/>
            </a:endParaRPr>
          </a:p>
        </p:txBody>
      </p:sp>
      <p:sp>
        <p:nvSpPr>
          <p:cNvPr id="10" name="四角形: 角を丸くする 22">
            <a:extLst>
              <a:ext uri="{FF2B5EF4-FFF2-40B4-BE49-F238E27FC236}">
                <a16:creationId xmlns:a16="http://schemas.microsoft.com/office/drawing/2014/main" id="{8D5D200E-1340-6259-0A72-B93E44D5D7A0}"/>
              </a:ext>
            </a:extLst>
          </p:cNvPr>
          <p:cNvSpPr/>
          <p:nvPr/>
        </p:nvSpPr>
        <p:spPr>
          <a:xfrm>
            <a:off x="4759070" y="2262511"/>
            <a:ext cx="2120025" cy="4761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0" rtlCol="0" anchor="ctr"/>
          <a:lstStyle/>
          <a:p>
            <a:pPr algn="ctr"/>
            <a:r>
              <a:rPr lang="ja-JP" altLang="en-US" sz="1625" b="1" dirty="0">
                <a:latin typeface="メイリオ" panose="020B0604030504040204" pitchFamily="50" charset="-128"/>
                <a:ea typeface="メイリオ" panose="020B0604030504040204" pitchFamily="50" charset="-128"/>
              </a:rPr>
              <a:t>サービス内容</a:t>
            </a:r>
            <a:endParaRPr lang="en-US" altLang="ja-JP" sz="1625"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647C858-535E-6849-2F0E-9964C2CBA438}"/>
              </a:ext>
            </a:extLst>
          </p:cNvPr>
          <p:cNvSpPr txBox="1"/>
          <p:nvPr/>
        </p:nvSpPr>
        <p:spPr>
          <a:xfrm>
            <a:off x="4983923" y="2852371"/>
            <a:ext cx="3958615" cy="692497"/>
          </a:xfrm>
          <a:prstGeom prst="rect">
            <a:avLst/>
          </a:prstGeom>
          <a:noFill/>
        </p:spPr>
        <p:txBody>
          <a:bodyPr wrap="square" rtlCol="0">
            <a:spAutoFit/>
          </a:bodyPr>
          <a:lstStyle/>
          <a:p>
            <a:pPr>
              <a:lnSpc>
                <a:spcPct val="120000"/>
              </a:lnSpc>
            </a:pPr>
            <a:r>
              <a:rPr lang="ja-JP" altLang="en-US" sz="1625" b="1" dirty="0">
                <a:latin typeface="メイリオ" panose="020B0604030504040204" pitchFamily="50" charset="-128"/>
                <a:ea typeface="メイリオ" panose="020B0604030504040204" pitchFamily="50" charset="-128"/>
              </a:rPr>
              <a:t>・シナリオ作成に必要な資材をご提供</a:t>
            </a:r>
            <a:endParaRPr lang="en-US" altLang="ja-JP" sz="1625" b="1" dirty="0">
              <a:latin typeface="メイリオ" panose="020B0604030504040204" pitchFamily="50" charset="-128"/>
              <a:ea typeface="メイリオ" panose="020B0604030504040204" pitchFamily="50" charset="-128"/>
            </a:endParaRPr>
          </a:p>
          <a:p>
            <a:pPr>
              <a:lnSpc>
                <a:spcPct val="120000"/>
              </a:lnSpc>
            </a:pPr>
            <a:r>
              <a:rPr lang="ja-JP" altLang="en-US" sz="1625" b="1" dirty="0">
                <a:latin typeface="メイリオ" panose="020B0604030504040204" pitchFamily="50" charset="-128"/>
                <a:ea typeface="メイリオ" panose="020B0604030504040204" pitchFamily="50" charset="-128"/>
              </a:rPr>
              <a:t>　└見本シナリオ・</a:t>
            </a:r>
            <a:r>
              <a:rPr lang="en-US" altLang="ja-JP" sz="1625" b="1" dirty="0">
                <a:latin typeface="メイリオ" panose="020B0604030504040204" pitchFamily="50" charset="-128"/>
                <a:ea typeface="メイリオ" panose="020B0604030504040204" pitchFamily="50" charset="-128"/>
              </a:rPr>
              <a:t>Excel</a:t>
            </a:r>
            <a:r>
              <a:rPr lang="ja-JP" altLang="en-US" sz="1625" b="1" dirty="0">
                <a:latin typeface="メイリオ" panose="020B0604030504040204" pitchFamily="50" charset="-128"/>
                <a:ea typeface="メイリオ" panose="020B0604030504040204" pitchFamily="50" charset="-128"/>
              </a:rPr>
              <a:t>ファイル等</a:t>
            </a:r>
            <a:endParaRPr lang="en-US" altLang="ja-JP" sz="1625"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AB69F84A-DF80-3F79-6654-AB5AF14282EF}"/>
              </a:ext>
            </a:extLst>
          </p:cNvPr>
          <p:cNvSpPr txBox="1"/>
          <p:nvPr/>
        </p:nvSpPr>
        <p:spPr>
          <a:xfrm>
            <a:off x="4983923" y="3543310"/>
            <a:ext cx="3958615" cy="392415"/>
          </a:xfrm>
          <a:prstGeom prst="rect">
            <a:avLst/>
          </a:prstGeom>
          <a:noFill/>
        </p:spPr>
        <p:txBody>
          <a:bodyPr wrap="square" rtlCol="0">
            <a:spAutoFit/>
          </a:bodyPr>
          <a:lstStyle/>
          <a:p>
            <a:pPr>
              <a:lnSpc>
                <a:spcPct val="120000"/>
              </a:lnSpc>
            </a:pPr>
            <a:r>
              <a:rPr lang="ja-JP" altLang="en-US" sz="1625" b="1" dirty="0">
                <a:latin typeface="メイリオ" panose="020B0604030504040204" pitchFamily="50" charset="-128"/>
                <a:ea typeface="メイリオ" panose="020B0604030504040204" pitchFamily="50" charset="-128"/>
              </a:rPr>
              <a:t>・汎用的なシナリオ数点ご用意</a:t>
            </a:r>
            <a:endParaRPr lang="en-US" altLang="ja-JP" sz="1625" b="1" dirty="0">
              <a:latin typeface="メイリオ" panose="020B0604030504040204" pitchFamily="50" charset="-128"/>
              <a:ea typeface="メイリオ" panose="020B0604030504040204" pitchFamily="50" charset="-128"/>
            </a:endParaRPr>
          </a:p>
        </p:txBody>
      </p:sp>
      <p:sp>
        <p:nvSpPr>
          <p:cNvPr id="13" name="角丸四角形 37">
            <a:extLst>
              <a:ext uri="{FF2B5EF4-FFF2-40B4-BE49-F238E27FC236}">
                <a16:creationId xmlns:a16="http://schemas.microsoft.com/office/drawing/2014/main" id="{1A1960E2-6F09-46B3-92CD-62A6A71DA1AC}"/>
              </a:ext>
            </a:extLst>
          </p:cNvPr>
          <p:cNvSpPr/>
          <p:nvPr/>
        </p:nvSpPr>
        <p:spPr>
          <a:xfrm>
            <a:off x="3013440" y="683205"/>
            <a:ext cx="4054496"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提供料金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税抜</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38">
            <a:extLst>
              <a:ext uri="{FF2B5EF4-FFF2-40B4-BE49-F238E27FC236}">
                <a16:creationId xmlns:a16="http://schemas.microsoft.com/office/drawing/2014/main" id="{22A16700-F4F7-4445-8812-1ABECECB1D97}"/>
              </a:ext>
            </a:extLst>
          </p:cNvPr>
          <p:cNvSpPr/>
          <p:nvPr/>
        </p:nvSpPr>
        <p:spPr>
          <a:xfrm>
            <a:off x="171445" y="683205"/>
            <a:ext cx="2731653"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5" name="角丸四角形 39">
            <a:extLst>
              <a:ext uri="{FF2B5EF4-FFF2-40B4-BE49-F238E27FC236}">
                <a16:creationId xmlns:a16="http://schemas.microsoft.com/office/drawing/2014/main" id="{69FE1596-283A-4C94-8A92-41C1F4C3C4BF}"/>
              </a:ext>
            </a:extLst>
          </p:cNvPr>
          <p:cNvSpPr/>
          <p:nvPr/>
        </p:nvSpPr>
        <p:spPr>
          <a:xfrm>
            <a:off x="7123443" y="683205"/>
            <a:ext cx="2731653"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16" name="角丸四角形 41">
            <a:extLst>
              <a:ext uri="{FF2B5EF4-FFF2-40B4-BE49-F238E27FC236}">
                <a16:creationId xmlns:a16="http://schemas.microsoft.com/office/drawing/2014/main" id="{11640908-255A-45DB-84B8-920B3D474E32}"/>
              </a:ext>
            </a:extLst>
          </p:cNvPr>
          <p:cNvSpPr/>
          <p:nvPr/>
        </p:nvSpPr>
        <p:spPr>
          <a:xfrm>
            <a:off x="171445" y="984022"/>
            <a:ext cx="2731653" cy="727118"/>
          </a:xfrm>
          <a:prstGeom prst="roundRect">
            <a:avLst>
              <a:gd name="adj" fmla="val 0"/>
            </a:avLst>
          </a:prstGeom>
          <a:noFill/>
          <a:ln>
            <a:solidFill>
              <a:schemeClr val="bg1">
                <a:lumMod val="65000"/>
              </a:schemeClr>
            </a:solidFill>
          </a:ln>
        </p:spPr>
        <p:txBody>
          <a:bodyPr wrap="square" rtlCol="0" anchor="ctr">
            <a:noAutofit/>
          </a:bodyPr>
          <a:lstStyle/>
          <a:p>
            <a:pPr algn="ctr"/>
            <a:r>
              <a:rPr lang="ja-JP" altLang="en-US" sz="1100" dirty="0">
                <a:latin typeface="Meiryo UI" panose="020B0604030504040204" pitchFamily="50" charset="-128"/>
                <a:ea typeface="Meiryo UI" panose="020B0604030504040204" pitchFamily="50" charset="-128"/>
                <a:cs typeface="メイリオ"/>
              </a:rPr>
              <a:t>シナリオコンテンツのご提供</a:t>
            </a:r>
          </a:p>
        </p:txBody>
      </p:sp>
      <p:sp>
        <p:nvSpPr>
          <p:cNvPr id="17" name="角丸四角形 42">
            <a:extLst>
              <a:ext uri="{FF2B5EF4-FFF2-40B4-BE49-F238E27FC236}">
                <a16:creationId xmlns:a16="http://schemas.microsoft.com/office/drawing/2014/main" id="{4EB381F9-B7A8-4C58-8035-E94E80482987}"/>
              </a:ext>
            </a:extLst>
          </p:cNvPr>
          <p:cNvSpPr/>
          <p:nvPr/>
        </p:nvSpPr>
        <p:spPr>
          <a:xfrm>
            <a:off x="7123443" y="987382"/>
            <a:ext cx="2731653" cy="727118"/>
          </a:xfrm>
          <a:prstGeom prst="roundRect">
            <a:avLst>
              <a:gd name="adj" fmla="val 0"/>
            </a:avLst>
          </a:prstGeom>
          <a:noFill/>
          <a:ln>
            <a:solidFill>
              <a:schemeClr val="bg1">
                <a:lumMod val="65000"/>
              </a:schemeClr>
            </a:solidFill>
          </a:ln>
        </p:spPr>
        <p:txBody>
          <a:bodyPr wrap="none" rtlCol="0" anchor="ctr">
            <a:no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・商用での利用は不可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44">
            <a:extLst>
              <a:ext uri="{FF2B5EF4-FFF2-40B4-BE49-F238E27FC236}">
                <a16:creationId xmlns:a16="http://schemas.microsoft.com/office/drawing/2014/main" id="{9DABD648-A762-4939-82A9-A9E0DF15DBD8}"/>
              </a:ext>
            </a:extLst>
          </p:cNvPr>
          <p:cNvSpPr/>
          <p:nvPr/>
        </p:nvSpPr>
        <p:spPr>
          <a:xfrm>
            <a:off x="3013440" y="987383"/>
            <a:ext cx="4054495" cy="727117"/>
          </a:xfrm>
          <a:prstGeom prst="roundRect">
            <a:avLst>
              <a:gd name="adj" fmla="val 0"/>
            </a:avLst>
          </a:prstGeom>
          <a:noFill/>
          <a:ln>
            <a:solidFill>
              <a:schemeClr val="bg1">
                <a:lumMod val="65000"/>
              </a:schemeClr>
            </a:solidFill>
          </a:ln>
        </p:spPr>
        <p:txBody>
          <a:bodyPr wrap="none" rtlCol="0" anchor="ctr">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無料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 角を丸くする 22">
            <a:extLst>
              <a:ext uri="{FF2B5EF4-FFF2-40B4-BE49-F238E27FC236}">
                <a16:creationId xmlns:a16="http://schemas.microsoft.com/office/drawing/2014/main" id="{8D5D200E-1340-6259-0A72-B93E44D5D7A0}"/>
              </a:ext>
            </a:extLst>
          </p:cNvPr>
          <p:cNvSpPr/>
          <p:nvPr/>
        </p:nvSpPr>
        <p:spPr>
          <a:xfrm>
            <a:off x="314106" y="2262511"/>
            <a:ext cx="2120025" cy="4761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0" rtlCol="0" anchor="ctr"/>
          <a:lstStyle/>
          <a:p>
            <a:pPr algn="ctr"/>
            <a:r>
              <a:rPr lang="ja-JP" altLang="en-US" sz="1625" b="1" dirty="0">
                <a:latin typeface="メイリオ" panose="020B0604030504040204" pitchFamily="50" charset="-128"/>
                <a:ea typeface="メイリオ" panose="020B0604030504040204" pitchFamily="50" charset="-128"/>
              </a:rPr>
              <a:t>概要</a:t>
            </a:r>
            <a:endParaRPr lang="en-US" altLang="ja-JP" sz="1625" b="1" dirty="0">
              <a:latin typeface="メイリオ" panose="020B0604030504040204" pitchFamily="50" charset="-128"/>
              <a:ea typeface="メイリオ" panose="020B0604030504040204" pitchFamily="50" charset="-128"/>
            </a:endParaRPr>
          </a:p>
        </p:txBody>
      </p:sp>
      <p:pic>
        <p:nvPicPr>
          <p:cNvPr id="21" name="図 20"/>
          <p:cNvPicPr>
            <a:picLocks noChangeAspect="1"/>
          </p:cNvPicPr>
          <p:nvPr/>
        </p:nvPicPr>
        <p:blipFill>
          <a:blip r:embed="rId4"/>
          <a:stretch>
            <a:fillRect/>
          </a:stretch>
        </p:blipFill>
        <p:spPr>
          <a:xfrm>
            <a:off x="235000" y="106876"/>
            <a:ext cx="558621" cy="561428"/>
          </a:xfrm>
          <a:prstGeom prst="rect">
            <a:avLst/>
          </a:prstGeom>
        </p:spPr>
      </p:pic>
    </p:spTree>
    <p:extLst>
      <p:ext uri="{BB962C8B-B14F-4D97-AF65-F5344CB8AC3E}">
        <p14:creationId xmlns:p14="http://schemas.microsoft.com/office/powerpoint/2010/main" val="304455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FC866C2-3D79-98AB-BD60-7E20FFCEFDD2}"/>
              </a:ext>
            </a:extLst>
          </p:cNvPr>
          <p:cNvSpPr txBox="1"/>
          <p:nvPr/>
        </p:nvSpPr>
        <p:spPr>
          <a:xfrm>
            <a:off x="314106" y="2503455"/>
            <a:ext cx="3958615" cy="1280159"/>
          </a:xfrm>
          <a:prstGeom prst="rect">
            <a:avLst/>
          </a:prstGeom>
          <a:noFill/>
        </p:spPr>
        <p:txBody>
          <a:bodyPr wrap="square" rtlCol="0">
            <a:spAutoFit/>
          </a:bodyPr>
          <a:lstStyle/>
          <a:p>
            <a:pPr>
              <a:lnSpc>
                <a:spcPct val="120000"/>
              </a:lnSpc>
            </a:pPr>
            <a:r>
              <a:rPr lang="ja-JP" altLang="en-US" sz="1625" b="1" dirty="0">
                <a:latin typeface="メイリオ" panose="020B0604030504040204" pitchFamily="50" charset="-128"/>
                <a:ea typeface="メイリオ" panose="020B0604030504040204" pitchFamily="50" charset="-128"/>
              </a:rPr>
              <a:t>導入済のお客さまに向けて、</a:t>
            </a:r>
            <a:endParaRPr lang="en-US" altLang="ja-JP" sz="1625" b="1" dirty="0">
              <a:latin typeface="メイリオ" panose="020B0604030504040204" pitchFamily="50" charset="-128"/>
              <a:ea typeface="メイリオ" panose="020B0604030504040204" pitchFamily="50" charset="-128"/>
            </a:endParaRPr>
          </a:p>
          <a:p>
            <a:pPr>
              <a:lnSpc>
                <a:spcPct val="120000"/>
              </a:lnSpc>
            </a:pPr>
            <a:r>
              <a:rPr lang="ja-JP" altLang="en-US" sz="1625" b="1" dirty="0">
                <a:latin typeface="メイリオ" panose="020B0604030504040204" pitchFamily="50" charset="-128"/>
                <a:ea typeface="メイリオ" panose="020B0604030504040204" pitchFamily="50" charset="-128"/>
              </a:rPr>
              <a:t>シナリオ作成の疑問にお答えする</a:t>
            </a:r>
            <a:endParaRPr lang="en-US" altLang="ja-JP" sz="1625" b="1" dirty="0">
              <a:latin typeface="メイリオ" panose="020B0604030504040204" pitchFamily="50" charset="-128"/>
              <a:ea typeface="メイリオ" panose="020B0604030504040204" pitchFamily="50" charset="-128"/>
            </a:endParaRPr>
          </a:p>
          <a:p>
            <a:pPr>
              <a:lnSpc>
                <a:spcPct val="120000"/>
              </a:lnSpc>
            </a:pPr>
            <a:r>
              <a:rPr lang="ja-JP" altLang="en-US" sz="1625" b="1" dirty="0">
                <a:latin typeface="メイリオ" panose="020B0604030504040204" pitchFamily="50" charset="-128"/>
                <a:ea typeface="メイリオ" panose="020B0604030504040204" pitchFamily="50" charset="-128"/>
              </a:rPr>
              <a:t>ウェビナーや、</a:t>
            </a:r>
            <a:r>
              <a:rPr lang="en-US" altLang="ja-JP" sz="1625" b="1" dirty="0" err="1">
                <a:latin typeface="メイリオ" panose="020B0604030504040204" pitchFamily="50" charset="-128"/>
                <a:ea typeface="メイリオ" panose="020B0604030504040204" pitchFamily="50" charset="-128"/>
              </a:rPr>
              <a:t>verUP</a:t>
            </a:r>
            <a:r>
              <a:rPr lang="ja-JP" altLang="en-US" sz="1625" b="1" dirty="0">
                <a:latin typeface="メイリオ" panose="020B0604030504040204" pitchFamily="50" charset="-128"/>
                <a:ea typeface="メイリオ" panose="020B0604030504040204" pitchFamily="50" charset="-128"/>
              </a:rPr>
              <a:t>等各種対応の</a:t>
            </a:r>
            <a:endParaRPr lang="en-US" altLang="ja-JP" sz="1625" b="1" dirty="0">
              <a:latin typeface="メイリオ" panose="020B0604030504040204" pitchFamily="50" charset="-128"/>
              <a:ea typeface="メイリオ" panose="020B0604030504040204" pitchFamily="50" charset="-128"/>
            </a:endParaRPr>
          </a:p>
          <a:p>
            <a:pPr>
              <a:lnSpc>
                <a:spcPct val="120000"/>
              </a:lnSpc>
            </a:pPr>
            <a:r>
              <a:rPr lang="ja-JP" altLang="en-US" sz="1625" b="1" dirty="0">
                <a:latin typeface="メイリオ" panose="020B0604030504040204" pitchFamily="50" charset="-128"/>
                <a:ea typeface="メイリオ" panose="020B0604030504040204" pitchFamily="50" charset="-128"/>
              </a:rPr>
              <a:t>ウェビナーを随時開催しております。</a:t>
            </a:r>
            <a:endParaRPr lang="en-US" altLang="ja-JP" sz="1625" b="1" dirty="0">
              <a:latin typeface="メイリオ" panose="020B0604030504040204" pitchFamily="50" charset="-128"/>
              <a:ea typeface="メイリオ" panose="020B0604030504040204" pitchFamily="50" charset="-128"/>
            </a:endParaRPr>
          </a:p>
        </p:txBody>
      </p:sp>
      <p:sp>
        <p:nvSpPr>
          <p:cNvPr id="5" name="四角形: 角を丸くする 19">
            <a:extLst>
              <a:ext uri="{FF2B5EF4-FFF2-40B4-BE49-F238E27FC236}">
                <a16:creationId xmlns:a16="http://schemas.microsoft.com/office/drawing/2014/main" id="{35BDF1A9-8033-66C2-1AF9-C2E9A026B474}"/>
              </a:ext>
            </a:extLst>
          </p:cNvPr>
          <p:cNvSpPr/>
          <p:nvPr/>
        </p:nvSpPr>
        <p:spPr>
          <a:xfrm>
            <a:off x="4947910" y="3197253"/>
            <a:ext cx="2844810" cy="4761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0" rtlCol="0" anchor="ctr"/>
          <a:lstStyle/>
          <a:p>
            <a:pPr algn="ctr"/>
            <a:r>
              <a:rPr lang="ja-JP" altLang="en-US" sz="1625" b="1" dirty="0">
                <a:latin typeface="メイリオ" panose="020B0604030504040204" pitchFamily="50" charset="-128"/>
                <a:ea typeface="メイリオ" panose="020B0604030504040204" pitchFamily="50" charset="-128"/>
              </a:rPr>
              <a:t>ステップアップウェビナー</a:t>
            </a:r>
          </a:p>
        </p:txBody>
      </p:sp>
      <p:sp>
        <p:nvSpPr>
          <p:cNvPr id="6" name="四角形: 角を丸くする 22">
            <a:extLst>
              <a:ext uri="{FF2B5EF4-FFF2-40B4-BE49-F238E27FC236}">
                <a16:creationId xmlns:a16="http://schemas.microsoft.com/office/drawing/2014/main" id="{8D5D200E-1340-6259-0A72-B93E44D5D7A0}"/>
              </a:ext>
            </a:extLst>
          </p:cNvPr>
          <p:cNvSpPr/>
          <p:nvPr/>
        </p:nvSpPr>
        <p:spPr>
          <a:xfrm>
            <a:off x="5009075" y="1966910"/>
            <a:ext cx="2120025" cy="4761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0" rtlCol="0" anchor="ctr"/>
          <a:lstStyle/>
          <a:p>
            <a:pPr algn="ctr"/>
            <a:r>
              <a:rPr lang="ja-JP" altLang="en-US" sz="1625" b="1" dirty="0">
                <a:latin typeface="メイリオ" panose="020B0604030504040204" pitchFamily="50" charset="-128"/>
                <a:ea typeface="メイリオ" panose="020B0604030504040204" pitchFamily="50" charset="-128"/>
              </a:rPr>
              <a:t>サービス内容</a:t>
            </a:r>
            <a:endParaRPr lang="en-US" altLang="ja-JP" sz="1625"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54DA63F-F55D-FC17-80CB-1AD9D5107287}"/>
              </a:ext>
            </a:extLst>
          </p:cNvPr>
          <p:cNvSpPr txBox="1"/>
          <p:nvPr/>
        </p:nvSpPr>
        <p:spPr>
          <a:xfrm>
            <a:off x="5009075" y="2503455"/>
            <a:ext cx="4316612" cy="598625"/>
          </a:xfrm>
          <a:prstGeom prst="rect">
            <a:avLst/>
          </a:prstGeom>
          <a:noFill/>
        </p:spPr>
        <p:txBody>
          <a:bodyPr wrap="square" rtlCol="0">
            <a:sp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・リアル配信</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オンデマンド配信　</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内容により配信方法がかわります</a:t>
            </a:r>
            <a:endParaRPr lang="en-US" altLang="ja-JP" sz="1400" b="1"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EFEA737-A236-C495-7932-B382C0CE0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45" y="4115269"/>
            <a:ext cx="3433208" cy="2574906"/>
          </a:xfrm>
          <a:prstGeom prst="rect">
            <a:avLst/>
          </a:prstGeom>
        </p:spPr>
      </p:pic>
      <p:pic>
        <p:nvPicPr>
          <p:cNvPr id="10" name="図 9" descr="アイコン&#10;&#10;自動的に生成された説明">
            <a:extLst>
              <a:ext uri="{FF2B5EF4-FFF2-40B4-BE49-F238E27FC236}">
                <a16:creationId xmlns:a16="http://schemas.microsoft.com/office/drawing/2014/main" id="{7AC4704D-00FB-5100-B0B6-EB95478CE6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66" r="25203"/>
          <a:stretch/>
        </p:blipFill>
        <p:spPr>
          <a:xfrm>
            <a:off x="3113514" y="4334464"/>
            <a:ext cx="1289694" cy="1815366"/>
          </a:xfrm>
          <a:prstGeom prst="rect">
            <a:avLst/>
          </a:prstGeom>
        </p:spPr>
      </p:pic>
      <p:sp>
        <p:nvSpPr>
          <p:cNvPr id="11" name="角丸四角形 37">
            <a:extLst>
              <a:ext uri="{FF2B5EF4-FFF2-40B4-BE49-F238E27FC236}">
                <a16:creationId xmlns:a16="http://schemas.microsoft.com/office/drawing/2014/main" id="{1A1960E2-6F09-46B3-92CD-62A6A71DA1AC}"/>
              </a:ext>
            </a:extLst>
          </p:cNvPr>
          <p:cNvSpPr/>
          <p:nvPr/>
        </p:nvSpPr>
        <p:spPr>
          <a:xfrm>
            <a:off x="3000740" y="683205"/>
            <a:ext cx="4054496"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提供料金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税抜</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38">
            <a:extLst>
              <a:ext uri="{FF2B5EF4-FFF2-40B4-BE49-F238E27FC236}">
                <a16:creationId xmlns:a16="http://schemas.microsoft.com/office/drawing/2014/main" id="{22A16700-F4F7-4445-8812-1ABECECB1D97}"/>
              </a:ext>
            </a:extLst>
          </p:cNvPr>
          <p:cNvSpPr/>
          <p:nvPr/>
        </p:nvSpPr>
        <p:spPr>
          <a:xfrm>
            <a:off x="171445" y="683205"/>
            <a:ext cx="2731653"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3" name="角丸四角形 39">
            <a:extLst>
              <a:ext uri="{FF2B5EF4-FFF2-40B4-BE49-F238E27FC236}">
                <a16:creationId xmlns:a16="http://schemas.microsoft.com/office/drawing/2014/main" id="{69FE1596-283A-4C94-8A92-41C1F4C3C4BF}"/>
              </a:ext>
            </a:extLst>
          </p:cNvPr>
          <p:cNvSpPr/>
          <p:nvPr/>
        </p:nvSpPr>
        <p:spPr>
          <a:xfrm>
            <a:off x="7123443" y="683205"/>
            <a:ext cx="2731653" cy="272656"/>
          </a:xfrm>
          <a:prstGeom prst="roundRect">
            <a:avLst>
              <a:gd name="adj" fmla="val 0"/>
            </a:avLst>
          </a:prstGeom>
          <a:solidFill>
            <a:srgbClr val="003399"/>
          </a:solidFill>
          <a:ln>
            <a:solidFill>
              <a:schemeClr val="bg1">
                <a:lumMod val="75000"/>
              </a:schemeClr>
            </a:solidFill>
          </a:ln>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14" name="角丸四角形 41">
            <a:extLst>
              <a:ext uri="{FF2B5EF4-FFF2-40B4-BE49-F238E27FC236}">
                <a16:creationId xmlns:a16="http://schemas.microsoft.com/office/drawing/2014/main" id="{11640908-255A-45DB-84B8-920B3D474E32}"/>
              </a:ext>
            </a:extLst>
          </p:cNvPr>
          <p:cNvSpPr/>
          <p:nvPr/>
        </p:nvSpPr>
        <p:spPr>
          <a:xfrm>
            <a:off x="171445" y="987382"/>
            <a:ext cx="2731653" cy="353738"/>
          </a:xfrm>
          <a:prstGeom prst="roundRect">
            <a:avLst>
              <a:gd name="adj" fmla="val 0"/>
            </a:avLst>
          </a:prstGeom>
          <a:noFill/>
          <a:ln>
            <a:solidFill>
              <a:schemeClr val="bg1">
                <a:lumMod val="65000"/>
              </a:schemeClr>
            </a:solidFill>
          </a:ln>
        </p:spPr>
        <p:txBody>
          <a:bodyPr wrap="square" rtlCol="0" anchor="ctr">
            <a:noAutofit/>
          </a:bodyPr>
          <a:lstStyle/>
          <a:p>
            <a:pPr algn="ctr"/>
            <a:r>
              <a:rPr lang="ja-JP" altLang="en-US" sz="1100" dirty="0">
                <a:latin typeface="Meiryo UI" panose="020B0604030504040204" pitchFamily="50" charset="-128"/>
                <a:ea typeface="Meiryo UI" panose="020B0604030504040204" pitchFamily="50" charset="-128"/>
              </a:rPr>
              <a:t>　　ステップアップウェビナー</a:t>
            </a:r>
            <a:endParaRPr lang="ja-JP" altLang="en-US" sz="1100" dirty="0">
              <a:latin typeface="Meiryo UI" panose="020B0604030504040204" pitchFamily="50" charset="-128"/>
              <a:ea typeface="Meiryo UI" panose="020B0604030504040204" pitchFamily="50" charset="-128"/>
              <a:cs typeface="メイリオ"/>
            </a:endParaRPr>
          </a:p>
        </p:txBody>
      </p:sp>
      <p:sp>
        <p:nvSpPr>
          <p:cNvPr id="15" name="角丸四角形 42">
            <a:extLst>
              <a:ext uri="{FF2B5EF4-FFF2-40B4-BE49-F238E27FC236}">
                <a16:creationId xmlns:a16="http://schemas.microsoft.com/office/drawing/2014/main" id="{4EB381F9-B7A8-4C58-8035-E94E80482987}"/>
              </a:ext>
            </a:extLst>
          </p:cNvPr>
          <p:cNvSpPr/>
          <p:nvPr/>
        </p:nvSpPr>
        <p:spPr>
          <a:xfrm>
            <a:off x="7123443" y="987382"/>
            <a:ext cx="2731653" cy="758548"/>
          </a:xfrm>
          <a:prstGeom prst="roundRect">
            <a:avLst>
              <a:gd name="adj" fmla="val 0"/>
            </a:avLst>
          </a:prstGeom>
          <a:noFill/>
          <a:ln>
            <a:solidFill>
              <a:schemeClr val="bg1">
                <a:lumMod val="65000"/>
              </a:schemeClr>
            </a:solidFill>
          </a:ln>
        </p:spPr>
        <p:txBody>
          <a:bodyPr wrap="none" rtlCol="0" anchor="ctr">
            <a:no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・導入済のお客さまのみ参加可能となります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44">
            <a:extLst>
              <a:ext uri="{FF2B5EF4-FFF2-40B4-BE49-F238E27FC236}">
                <a16:creationId xmlns:a16="http://schemas.microsoft.com/office/drawing/2014/main" id="{9DABD648-A762-4939-82A9-A9E0DF15DBD8}"/>
              </a:ext>
            </a:extLst>
          </p:cNvPr>
          <p:cNvSpPr/>
          <p:nvPr/>
        </p:nvSpPr>
        <p:spPr>
          <a:xfrm>
            <a:off x="3000740" y="987383"/>
            <a:ext cx="4054495" cy="758548"/>
          </a:xfrm>
          <a:prstGeom prst="roundRect">
            <a:avLst>
              <a:gd name="adj" fmla="val 0"/>
            </a:avLst>
          </a:prstGeom>
          <a:noFill/>
          <a:ln>
            <a:solidFill>
              <a:schemeClr val="bg1">
                <a:lumMod val="65000"/>
              </a:schemeClr>
            </a:solidFill>
          </a:ln>
        </p:spPr>
        <p:txBody>
          <a:bodyPr wrap="none" rtlCol="0" anchor="ctr">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無料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四角形: 角を丸くする 22">
            <a:extLst>
              <a:ext uri="{FF2B5EF4-FFF2-40B4-BE49-F238E27FC236}">
                <a16:creationId xmlns:a16="http://schemas.microsoft.com/office/drawing/2014/main" id="{8D5D200E-1340-6259-0A72-B93E44D5D7A0}"/>
              </a:ext>
            </a:extLst>
          </p:cNvPr>
          <p:cNvSpPr/>
          <p:nvPr/>
        </p:nvSpPr>
        <p:spPr>
          <a:xfrm>
            <a:off x="314106" y="1978023"/>
            <a:ext cx="2120025" cy="4761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0" rtlCol="0" anchor="ctr"/>
          <a:lstStyle/>
          <a:p>
            <a:pPr algn="ctr"/>
            <a:r>
              <a:rPr lang="ja-JP" altLang="en-US" sz="1625" b="1" dirty="0">
                <a:latin typeface="メイリオ" panose="020B0604030504040204" pitchFamily="50" charset="-128"/>
                <a:ea typeface="メイリオ" panose="020B0604030504040204" pitchFamily="50" charset="-128"/>
              </a:rPr>
              <a:t>概要</a:t>
            </a:r>
            <a:endParaRPr lang="en-US" altLang="ja-JP" sz="1625"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FAA78373-6D4C-D348-B86F-C3EA0AF35B5F}"/>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24</a:t>
            </a:fld>
            <a:endParaRPr lang="ja-JP" altLang="en-US" dirty="0">
              <a:solidFill>
                <a:prstClr val="black"/>
              </a:solidFill>
            </a:endParaRPr>
          </a:p>
        </p:txBody>
      </p:sp>
      <p:sp>
        <p:nvSpPr>
          <p:cNvPr id="18" name="タイトル 1">
            <a:extLst>
              <a:ext uri="{FF2B5EF4-FFF2-40B4-BE49-F238E27FC236}">
                <a16:creationId xmlns:a16="http://schemas.microsoft.com/office/drawing/2014/main" id="{8AEE78BD-166B-4BC0-84A3-D120616554DB}"/>
              </a:ext>
            </a:extLst>
          </p:cNvPr>
          <p:cNvSpPr>
            <a:spLocks noGrp="1"/>
          </p:cNvSpPr>
          <p:nvPr>
            <p:ph type="title" idx="4294967295"/>
          </p:nvPr>
        </p:nvSpPr>
        <p:spPr>
          <a:xfrm>
            <a:off x="171445" y="127801"/>
            <a:ext cx="8915400" cy="417513"/>
          </a:xfrm>
        </p:spPr>
        <p:txBody>
          <a:bodyPr>
            <a:normAutofit fontScale="90000"/>
          </a:bodyPr>
          <a:lstStyle/>
          <a:p>
            <a:r>
              <a:rPr lang="ja-JP" altLang="en-US" sz="2400" b="1" dirty="0">
                <a:latin typeface="Meiryo UI" panose="020B0604030504040204" pitchFamily="50" charset="-128"/>
                <a:ea typeface="Meiryo UI" panose="020B0604030504040204" pitchFamily="50" charset="-128"/>
              </a:rPr>
              <a:t>　　　導入後フォローウェビナー</a:t>
            </a:r>
            <a:endParaRPr kumimoji="1" lang="ja-JP" altLang="en-US" sz="3600" b="1" dirty="0">
              <a:latin typeface="Meiryo UI" panose="020B0604030504040204" pitchFamily="50" charset="-128"/>
              <a:ea typeface="Meiryo UI" panose="020B0604030504040204" pitchFamily="50" charset="-128"/>
            </a:endParaRPr>
          </a:p>
        </p:txBody>
      </p:sp>
      <p:sp>
        <p:nvSpPr>
          <p:cNvPr id="19" name="円/楕円 25"/>
          <p:cNvSpPr/>
          <p:nvPr/>
        </p:nvSpPr>
        <p:spPr>
          <a:xfrm>
            <a:off x="171445" y="36660"/>
            <a:ext cx="507434" cy="527657"/>
          </a:xfrm>
          <a:prstGeom prst="ellipse">
            <a:avLst/>
          </a:prstGeom>
          <a:solidFill>
            <a:schemeClr val="accent6">
              <a:lumMod val="20000"/>
              <a:lumOff val="80000"/>
            </a:schemeClr>
          </a:solid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21" name="角丸四角形 41">
            <a:extLst>
              <a:ext uri="{FF2B5EF4-FFF2-40B4-BE49-F238E27FC236}">
                <a16:creationId xmlns:a16="http://schemas.microsoft.com/office/drawing/2014/main" id="{0313EE81-5FDE-4F51-81CF-75187C15A928}"/>
              </a:ext>
            </a:extLst>
          </p:cNvPr>
          <p:cNvSpPr/>
          <p:nvPr/>
        </p:nvSpPr>
        <p:spPr>
          <a:xfrm>
            <a:off x="171445" y="1390417"/>
            <a:ext cx="2731653" cy="353738"/>
          </a:xfrm>
          <a:prstGeom prst="roundRect">
            <a:avLst>
              <a:gd name="adj" fmla="val 0"/>
            </a:avLst>
          </a:prstGeom>
          <a:noFill/>
          <a:ln>
            <a:solidFill>
              <a:schemeClr val="bg1">
                <a:lumMod val="65000"/>
              </a:schemeClr>
            </a:solidFill>
          </a:ln>
        </p:spPr>
        <p:txBody>
          <a:bodyPr wrap="square" rtlCol="0" anchor="ctr">
            <a:noAutofit/>
          </a:bodyPr>
          <a:lstStyle/>
          <a:p>
            <a:pPr algn="ctr"/>
            <a:r>
              <a:rPr lang="ja-JP" altLang="en-US" sz="1100" dirty="0">
                <a:latin typeface="Meiryo UI" panose="020B0604030504040204" pitchFamily="50" charset="-128"/>
                <a:ea typeface="Meiryo UI" panose="020B0604030504040204" pitchFamily="50" charset="-128"/>
              </a:rPr>
              <a:t>　　フォローウェビナー</a:t>
            </a:r>
            <a:endParaRPr lang="ja-JP" altLang="en-US" sz="1100" dirty="0">
              <a:latin typeface="Meiryo UI" panose="020B0604030504040204" pitchFamily="50" charset="-128"/>
              <a:ea typeface="Meiryo UI" panose="020B0604030504040204" pitchFamily="50" charset="-128"/>
              <a:cs typeface="メイリオ"/>
            </a:endParaRPr>
          </a:p>
        </p:txBody>
      </p:sp>
      <p:sp>
        <p:nvSpPr>
          <p:cNvPr id="23" name="テキスト ボックス 22">
            <a:extLst>
              <a:ext uri="{FF2B5EF4-FFF2-40B4-BE49-F238E27FC236}">
                <a16:creationId xmlns:a16="http://schemas.microsoft.com/office/drawing/2014/main" id="{2CD9E97B-E81A-4C9E-B5A3-B22728D389EC}"/>
              </a:ext>
            </a:extLst>
          </p:cNvPr>
          <p:cNvSpPr txBox="1"/>
          <p:nvPr/>
        </p:nvSpPr>
        <p:spPr>
          <a:xfrm>
            <a:off x="5040687" y="3733798"/>
            <a:ext cx="4686185" cy="1374222"/>
          </a:xfrm>
          <a:prstGeom prst="rect">
            <a:avLst/>
          </a:prstGeom>
          <a:noFill/>
        </p:spPr>
        <p:txBody>
          <a:bodyPr wrap="square" rtlCol="0">
            <a:sp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・シナリオ作成のお悩みを解決できるウェビナーです。</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　チャットでの質問コーナーを設け、その場で回答もい　</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　たします（開催内容によって受付方法が変わります）</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・初級者～中級者へとステップアップしていける内容を</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　ご用意しております。</a:t>
            </a:r>
            <a:endParaRPr lang="en-US" altLang="ja-JP" sz="14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12CD01EB-1F62-4C7B-A63F-D2B529068345}"/>
              </a:ext>
            </a:extLst>
          </p:cNvPr>
          <p:cNvSpPr txBox="1"/>
          <p:nvPr/>
        </p:nvSpPr>
        <p:spPr>
          <a:xfrm>
            <a:off x="5048370" y="5739738"/>
            <a:ext cx="4686185" cy="670953"/>
          </a:xfrm>
          <a:prstGeom prst="rect">
            <a:avLst/>
          </a:prstGeom>
          <a:noFill/>
        </p:spPr>
        <p:txBody>
          <a:bodyPr wrap="square" rtlCol="0">
            <a:spAutoFit/>
          </a:bodyPr>
          <a:lstStyle/>
          <a:p>
            <a:pPr>
              <a:lnSpc>
                <a:spcPct val="120000"/>
              </a:lnSpc>
            </a:pPr>
            <a:r>
              <a:rPr lang="ja-JP" altLang="en-US" sz="1600" b="1" dirty="0">
                <a:latin typeface="メイリオ" panose="020B0604030504040204" pitchFamily="50" charset="-128"/>
                <a:ea typeface="メイリオ" panose="020B0604030504040204" pitchFamily="50" charset="-128"/>
              </a:rPr>
              <a:t>・</a:t>
            </a:r>
            <a:r>
              <a:rPr lang="en-US" altLang="ja-JP" sz="1600" b="1" dirty="0" err="1">
                <a:latin typeface="メイリオ" panose="020B0604030504040204" pitchFamily="50" charset="-128"/>
                <a:ea typeface="メイリオ" panose="020B0604030504040204" pitchFamily="50" charset="-128"/>
              </a:rPr>
              <a:t>verUP</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WinActor</a:t>
            </a:r>
            <a:r>
              <a:rPr lang="ja-JP" altLang="en-US" sz="1600" b="1" dirty="0">
                <a:latin typeface="メイリオ" panose="020B0604030504040204" pitchFamily="50" charset="-128"/>
                <a:ea typeface="メイリオ" panose="020B0604030504040204" pitchFamily="50" charset="-128"/>
              </a:rPr>
              <a:t>最新ウェビナー</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a:t>
            </a:r>
            <a:r>
              <a:rPr lang="en-US" altLang="ja-JP" sz="1600" b="1" dirty="0" err="1">
                <a:latin typeface="メイリオ" panose="020B0604030504040204" pitchFamily="50" charset="-128"/>
                <a:ea typeface="メイリオ" panose="020B0604030504040204" pitchFamily="50" charset="-128"/>
              </a:rPr>
              <a:t>WinActor</a:t>
            </a:r>
            <a:r>
              <a:rPr lang="ja-JP" altLang="en-US" sz="1600" b="1" dirty="0">
                <a:latin typeface="メイリオ" panose="020B0604030504040204" pitchFamily="50" charset="-128"/>
                <a:ea typeface="メイリオ" panose="020B0604030504040204" pitchFamily="50" charset="-128"/>
              </a:rPr>
              <a:t>ロードマップウェビナー等</a:t>
            </a:r>
            <a:endParaRPr lang="en-US" altLang="ja-JP" sz="1600" b="1" dirty="0">
              <a:latin typeface="メイリオ" panose="020B0604030504040204" pitchFamily="50" charset="-128"/>
              <a:ea typeface="メイリオ" panose="020B0604030504040204" pitchFamily="50" charset="-128"/>
            </a:endParaRPr>
          </a:p>
        </p:txBody>
      </p:sp>
      <p:sp>
        <p:nvSpPr>
          <p:cNvPr id="25" name="四角形: 角を丸くする 19">
            <a:extLst>
              <a:ext uri="{FF2B5EF4-FFF2-40B4-BE49-F238E27FC236}">
                <a16:creationId xmlns:a16="http://schemas.microsoft.com/office/drawing/2014/main" id="{F2CDFA0D-4AED-4EE9-BCB1-A13EF3FE514C}"/>
              </a:ext>
            </a:extLst>
          </p:cNvPr>
          <p:cNvSpPr/>
          <p:nvPr/>
        </p:nvSpPr>
        <p:spPr>
          <a:xfrm>
            <a:off x="4947910" y="5192962"/>
            <a:ext cx="2844810" cy="4761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0" rtlCol="0" anchor="ctr"/>
          <a:lstStyle/>
          <a:p>
            <a:pPr algn="ctr"/>
            <a:r>
              <a:rPr lang="ja-JP" altLang="en-US" sz="1625" b="1" dirty="0">
                <a:latin typeface="メイリオ" panose="020B0604030504040204" pitchFamily="50" charset="-128"/>
                <a:ea typeface="メイリオ" panose="020B0604030504040204" pitchFamily="50" charset="-128"/>
              </a:rPr>
              <a:t>フォローウェビナー</a:t>
            </a:r>
          </a:p>
        </p:txBody>
      </p:sp>
      <p:pic>
        <p:nvPicPr>
          <p:cNvPr id="22" name="Picture 4">
            <a:extLst>
              <a:ext uri="{FF2B5EF4-FFF2-40B4-BE49-F238E27FC236}">
                <a16:creationId xmlns:a16="http://schemas.microsoft.com/office/drawing/2014/main" id="{9B2D751F-8207-41A7-B38E-46EBFF63D2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45" y="123681"/>
            <a:ext cx="518717" cy="38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9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EF3C322-2846-298F-D15A-EBC36A85F6E3}"/>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latin typeface="+mj-lt"/>
              </a:rPr>
              <a:pPr defTabSz="422041" eaLnBrk="1" fontAlgn="auto" hangingPunct="1">
                <a:spcBef>
                  <a:spcPts val="0"/>
                </a:spcBef>
                <a:spcAft>
                  <a:spcPts val="0"/>
                </a:spcAft>
              </a:pPr>
              <a:t>25</a:t>
            </a:fld>
            <a:endParaRPr lang="ja-JP" altLang="en-US" dirty="0">
              <a:solidFill>
                <a:prstClr val="black"/>
              </a:solidFill>
              <a:latin typeface="+mj-lt"/>
            </a:endParaRPr>
          </a:p>
        </p:txBody>
      </p:sp>
      <p:sp>
        <p:nvSpPr>
          <p:cNvPr id="2" name="タイトル 1"/>
          <p:cNvSpPr>
            <a:spLocks noGrp="1"/>
          </p:cNvSpPr>
          <p:nvPr>
            <p:ph type="title" idx="4294967295"/>
          </p:nvPr>
        </p:nvSpPr>
        <p:spPr>
          <a:xfrm>
            <a:off x="280738" y="116955"/>
            <a:ext cx="8915400" cy="417513"/>
          </a:xfrm>
        </p:spPr>
        <p:txBody>
          <a:bodyPr/>
          <a:lstStyle/>
          <a:p>
            <a:r>
              <a:rPr lang="ja-JP" altLang="en-US" sz="1950" b="1" dirty="0">
                <a:latin typeface="+mj-lt"/>
                <a:ea typeface="Meiryo UI" panose="020B0604030504040204" pitchFamily="50" charset="-128"/>
              </a:rPr>
              <a:t>　　　 ステップアップウェビナー</a:t>
            </a:r>
          </a:p>
        </p:txBody>
      </p:sp>
      <p:sp>
        <p:nvSpPr>
          <p:cNvPr id="27" name="正方形/長方形 26">
            <a:extLst>
              <a:ext uri="{FF2B5EF4-FFF2-40B4-BE49-F238E27FC236}">
                <a16:creationId xmlns:a16="http://schemas.microsoft.com/office/drawing/2014/main" id="{88F3DBFB-649B-D2B7-E3D6-E05B6695A275}"/>
              </a:ext>
            </a:extLst>
          </p:cNvPr>
          <p:cNvSpPr/>
          <p:nvPr/>
        </p:nvSpPr>
        <p:spPr>
          <a:xfrm>
            <a:off x="280738" y="705888"/>
            <a:ext cx="9347894" cy="107089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defTabSz="742931">
              <a:lnSpc>
                <a:spcPct val="150000"/>
              </a:lnSpc>
              <a:defRPr/>
            </a:pPr>
            <a:r>
              <a:rPr lang="ja-JP" altLang="en-US" sz="1600" b="1" dirty="0">
                <a:solidFill>
                  <a:prstClr val="black">
                    <a:lumMod val="75000"/>
                    <a:lumOff val="25000"/>
                  </a:prstClr>
                </a:solidFill>
                <a:latin typeface="+mj-lt"/>
                <a:ea typeface="Meiryo UI" panose="020B0604030504040204" pitchFamily="50" charset="-128"/>
                <a:cs typeface="Meiryo UI" panose="020B0604030504040204" pitchFamily="50" charset="-128"/>
              </a:rPr>
              <a:t>ご契約いただくと、実機デモやお客様からの質疑応答等を収録した</a:t>
            </a:r>
            <a:r>
              <a:rPr lang="ja-JP" altLang="en-US" sz="1600" b="1" dirty="0">
                <a:solidFill>
                  <a:srgbClr val="FF0000"/>
                </a:solidFill>
                <a:latin typeface="+mj-lt"/>
                <a:ea typeface="Meiryo UI" panose="020B0604030504040204" pitchFamily="50" charset="-128"/>
                <a:cs typeface="Meiryo UI" panose="020B0604030504040204" pitchFamily="50" charset="-128"/>
              </a:rPr>
              <a:t>有料級の</a:t>
            </a:r>
            <a:r>
              <a:rPr lang="en-US" altLang="ja-JP" sz="1600" b="1" dirty="0" err="1">
                <a:solidFill>
                  <a:srgbClr val="FF0000"/>
                </a:solidFill>
                <a:latin typeface="+mj-lt"/>
                <a:ea typeface="Meiryo UI" panose="020B0604030504040204" pitchFamily="50" charset="-128"/>
                <a:cs typeface="Meiryo UI" panose="020B0604030504040204" pitchFamily="50" charset="-128"/>
              </a:rPr>
              <a:t>WinActor</a:t>
            </a:r>
            <a:r>
              <a:rPr lang="ja-JP" altLang="en-US" sz="1600" b="1" dirty="0">
                <a:solidFill>
                  <a:srgbClr val="FF0000"/>
                </a:solidFill>
                <a:latin typeface="+mj-lt"/>
                <a:ea typeface="Meiryo UI" panose="020B0604030504040204" pitchFamily="50" charset="-128"/>
                <a:cs typeface="Meiryo UI" panose="020B0604030504040204" pitchFamily="50" charset="-128"/>
              </a:rPr>
              <a:t>ウェビナー動画を無料</a:t>
            </a:r>
            <a:r>
              <a:rPr lang="ja-JP" altLang="en-US" sz="1600" b="1" dirty="0">
                <a:solidFill>
                  <a:schemeClr val="tx1"/>
                </a:solidFill>
                <a:latin typeface="+mj-lt"/>
                <a:ea typeface="Meiryo UI" panose="020B0604030504040204" pitchFamily="50" charset="-128"/>
                <a:cs typeface="Meiryo UI" panose="020B0604030504040204" pitchFamily="50" charset="-128"/>
              </a:rPr>
              <a:t>で</a:t>
            </a:r>
            <a:endParaRPr lang="en-US" altLang="ja-JP" sz="1600" b="1" dirty="0">
              <a:solidFill>
                <a:schemeClr val="tx1"/>
              </a:solidFill>
              <a:latin typeface="+mj-lt"/>
              <a:ea typeface="Meiryo UI" panose="020B0604030504040204" pitchFamily="50" charset="-128"/>
              <a:cs typeface="Meiryo UI" panose="020B0604030504040204" pitchFamily="50" charset="-128"/>
            </a:endParaRPr>
          </a:p>
          <a:p>
            <a:pPr defTabSz="742931">
              <a:lnSpc>
                <a:spcPct val="150000"/>
              </a:lnSpc>
              <a:defRPr/>
            </a:pPr>
            <a:r>
              <a:rPr lang="ja-JP" altLang="en-US" sz="1600" b="1" dirty="0">
                <a:solidFill>
                  <a:prstClr val="black">
                    <a:lumMod val="75000"/>
                    <a:lumOff val="25000"/>
                  </a:prstClr>
                </a:solidFill>
                <a:latin typeface="+mj-lt"/>
                <a:ea typeface="Meiryo UI" panose="020B0604030504040204" pitchFamily="50" charset="-128"/>
                <a:cs typeface="Meiryo UI" panose="020B0604030504040204" pitchFamily="50" charset="-128"/>
              </a:rPr>
              <a:t>ご覧いただけます。</a:t>
            </a:r>
            <a:r>
              <a:rPr lang="ja-JP" altLang="en-US" sz="1600" b="1" dirty="0">
                <a:solidFill>
                  <a:srgbClr val="FF0000"/>
                </a:solidFill>
                <a:latin typeface="+mj-lt"/>
                <a:ea typeface="Meiryo UI" panose="020B0604030504040204" pitchFamily="50" charset="-128"/>
                <a:cs typeface="Meiryo UI" panose="020B0604030504040204" pitchFamily="50" charset="-128"/>
              </a:rPr>
              <a:t>基本から活用する方法をステップ形式で学習</a:t>
            </a:r>
            <a:r>
              <a:rPr lang="ja-JP" altLang="en-US" sz="1600" b="1" dirty="0">
                <a:solidFill>
                  <a:prstClr val="black">
                    <a:lumMod val="75000"/>
                    <a:lumOff val="25000"/>
                  </a:prstClr>
                </a:solidFill>
                <a:latin typeface="+mj-lt"/>
                <a:ea typeface="Meiryo UI" panose="020B0604030504040204" pitchFamily="50" charset="-128"/>
                <a:cs typeface="Meiryo UI" panose="020B0604030504040204" pitchFamily="50" charset="-128"/>
              </a:rPr>
              <a:t>できます。現在、</a:t>
            </a:r>
            <a:r>
              <a:rPr lang="en-US" altLang="ja-JP" sz="1600" b="1" dirty="0">
                <a:solidFill>
                  <a:prstClr val="black">
                    <a:lumMod val="75000"/>
                    <a:lumOff val="25000"/>
                  </a:prstClr>
                </a:solidFill>
                <a:latin typeface="+mj-lt"/>
                <a:ea typeface="Meiryo UI" panose="020B0604030504040204" pitchFamily="50" charset="-128"/>
                <a:cs typeface="Meiryo UI" panose="020B0604030504040204" pitchFamily="50" charset="-128"/>
              </a:rPr>
              <a:t>8</a:t>
            </a:r>
            <a:r>
              <a:rPr lang="ja-JP" altLang="en-US" sz="1600" b="1" dirty="0">
                <a:solidFill>
                  <a:prstClr val="black">
                    <a:lumMod val="75000"/>
                    <a:lumOff val="25000"/>
                  </a:prstClr>
                </a:solidFill>
                <a:latin typeface="+mj-lt"/>
                <a:ea typeface="Meiryo UI" panose="020B0604030504040204" pitchFamily="50" charset="-128"/>
                <a:cs typeface="Meiryo UI" panose="020B0604030504040204" pitchFamily="50" charset="-128"/>
              </a:rPr>
              <a:t>本（約</a:t>
            </a:r>
            <a:r>
              <a:rPr lang="en-US" altLang="ja-JP" sz="1600" b="1" dirty="0">
                <a:solidFill>
                  <a:prstClr val="black">
                    <a:lumMod val="75000"/>
                    <a:lumOff val="25000"/>
                  </a:prstClr>
                </a:solidFill>
                <a:latin typeface="+mj-lt"/>
                <a:ea typeface="Meiryo UI" panose="020B0604030504040204" pitchFamily="50" charset="-128"/>
                <a:cs typeface="Meiryo UI" panose="020B0604030504040204" pitchFamily="50" charset="-128"/>
              </a:rPr>
              <a:t>8</a:t>
            </a:r>
            <a:r>
              <a:rPr lang="ja-JP" altLang="en-US" sz="1600" b="1" dirty="0">
                <a:solidFill>
                  <a:prstClr val="black">
                    <a:lumMod val="75000"/>
                    <a:lumOff val="25000"/>
                  </a:prstClr>
                </a:solidFill>
                <a:latin typeface="+mj-lt"/>
                <a:ea typeface="Meiryo UI" panose="020B0604030504040204" pitchFamily="50" charset="-128"/>
                <a:cs typeface="Meiryo UI" panose="020B0604030504040204" pitchFamily="50" charset="-128"/>
              </a:rPr>
              <a:t>時間）を公開中。</a:t>
            </a:r>
            <a:endParaRPr lang="en-US" altLang="ja-JP" sz="1600" b="1" dirty="0">
              <a:solidFill>
                <a:prstClr val="black">
                  <a:lumMod val="75000"/>
                  <a:lumOff val="25000"/>
                </a:prstClr>
              </a:solidFill>
              <a:latin typeface="+mj-lt"/>
              <a:ea typeface="Meiryo UI" panose="020B0604030504040204" pitchFamily="50" charset="-128"/>
              <a:cs typeface="Meiryo UI" panose="020B0604030504040204" pitchFamily="50" charset="-128"/>
            </a:endParaRPr>
          </a:p>
          <a:p>
            <a:pPr defTabSz="742931">
              <a:lnSpc>
                <a:spcPct val="150000"/>
              </a:lnSpc>
              <a:defRPr/>
            </a:pPr>
            <a:r>
              <a:rPr lang="ja-JP" altLang="en-US" sz="1600" b="1" dirty="0">
                <a:solidFill>
                  <a:prstClr val="black">
                    <a:lumMod val="75000"/>
                    <a:lumOff val="25000"/>
                  </a:prstClr>
                </a:solidFill>
                <a:latin typeface="+mj-lt"/>
                <a:ea typeface="Meiryo UI" panose="020B0604030504040204" pitchFamily="50" charset="-128"/>
                <a:cs typeface="Meiryo UI" panose="020B0604030504040204" pitchFamily="50" charset="-128"/>
              </a:rPr>
              <a:t>今後も開催予定で、ご契約いただければ実際に参加いただくことも可能です。</a:t>
            </a:r>
          </a:p>
        </p:txBody>
      </p:sp>
      <p:graphicFrame>
        <p:nvGraphicFramePr>
          <p:cNvPr id="36" name="図表 35">
            <a:extLst>
              <a:ext uri="{FF2B5EF4-FFF2-40B4-BE49-F238E27FC236}">
                <a16:creationId xmlns:a16="http://schemas.microsoft.com/office/drawing/2014/main" id="{834E7A68-1BB4-1312-05EF-484639102860}"/>
              </a:ext>
            </a:extLst>
          </p:cNvPr>
          <p:cNvGraphicFramePr/>
          <p:nvPr>
            <p:extLst>
              <p:ext uri="{D42A27DB-BD31-4B8C-83A1-F6EECF244321}">
                <p14:modId xmlns:p14="http://schemas.microsoft.com/office/powerpoint/2010/main" val="1987279200"/>
              </p:ext>
            </p:extLst>
          </p:nvPr>
        </p:nvGraphicFramePr>
        <p:xfrm>
          <a:off x="-287668" y="2307716"/>
          <a:ext cx="9962271" cy="432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 name="図 37">
            <a:extLst>
              <a:ext uri="{FF2B5EF4-FFF2-40B4-BE49-F238E27FC236}">
                <a16:creationId xmlns:a16="http://schemas.microsoft.com/office/drawing/2014/main" id="{A4B0A8B1-D24B-F4CE-7B66-BA7744658583}"/>
              </a:ext>
            </a:extLst>
          </p:cNvPr>
          <p:cNvPicPr>
            <a:picLocks noChangeAspect="1"/>
          </p:cNvPicPr>
          <p:nvPr/>
        </p:nvPicPr>
        <p:blipFill>
          <a:blip r:embed="rId7"/>
          <a:stretch>
            <a:fillRect/>
          </a:stretch>
        </p:blipFill>
        <p:spPr>
          <a:xfrm>
            <a:off x="6195787" y="2365901"/>
            <a:ext cx="1609097" cy="900902"/>
          </a:xfrm>
          <a:prstGeom prst="rect">
            <a:avLst/>
          </a:prstGeom>
        </p:spPr>
      </p:pic>
      <p:pic>
        <p:nvPicPr>
          <p:cNvPr id="39" name="図 38">
            <a:extLst>
              <a:ext uri="{FF2B5EF4-FFF2-40B4-BE49-F238E27FC236}">
                <a16:creationId xmlns:a16="http://schemas.microsoft.com/office/drawing/2014/main" id="{5BCE899E-A8BB-873B-110C-CC4F6175E1B2}"/>
              </a:ext>
            </a:extLst>
          </p:cNvPr>
          <p:cNvPicPr>
            <a:picLocks noChangeAspect="1"/>
          </p:cNvPicPr>
          <p:nvPr/>
        </p:nvPicPr>
        <p:blipFill>
          <a:blip r:embed="rId8"/>
          <a:stretch>
            <a:fillRect/>
          </a:stretch>
        </p:blipFill>
        <p:spPr>
          <a:xfrm>
            <a:off x="3391624" y="3104509"/>
            <a:ext cx="1597856" cy="900902"/>
          </a:xfrm>
          <a:prstGeom prst="rect">
            <a:avLst/>
          </a:prstGeom>
        </p:spPr>
      </p:pic>
      <p:sp>
        <p:nvSpPr>
          <p:cNvPr id="41" name="吹き出し: 角を丸めた四角形 40">
            <a:extLst>
              <a:ext uri="{FF2B5EF4-FFF2-40B4-BE49-F238E27FC236}">
                <a16:creationId xmlns:a16="http://schemas.microsoft.com/office/drawing/2014/main" id="{0B963990-2091-968C-DE27-DDC3F8F0EA4D}"/>
              </a:ext>
            </a:extLst>
          </p:cNvPr>
          <p:cNvSpPr/>
          <p:nvPr/>
        </p:nvSpPr>
        <p:spPr>
          <a:xfrm>
            <a:off x="3567702" y="2307716"/>
            <a:ext cx="2123953" cy="680424"/>
          </a:xfrm>
          <a:prstGeom prst="wedgeRoundRectCallout">
            <a:avLst>
              <a:gd name="adj1" fmla="val -38304"/>
              <a:gd name="adj2" fmla="val 80579"/>
              <a:gd name="adj3" fmla="val 16667"/>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rPr>
              <a:t>実際のシナリオ作りで頻繁に使う</a:t>
            </a:r>
            <a:endParaRPr kumimoji="0" lang="en-US" altLang="ja-JP" sz="11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rPr>
              <a:t>転記を中心に、必要となる部品の</a:t>
            </a:r>
            <a:endParaRPr kumimoji="0" lang="en-US" altLang="ja-JP" sz="11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rPr>
              <a:t>使い方を習得することができます</a:t>
            </a:r>
          </a:p>
        </p:txBody>
      </p:sp>
      <p:sp>
        <p:nvSpPr>
          <p:cNvPr id="42" name="吹き出し: 角を丸めた四角形 41">
            <a:extLst>
              <a:ext uri="{FF2B5EF4-FFF2-40B4-BE49-F238E27FC236}">
                <a16:creationId xmlns:a16="http://schemas.microsoft.com/office/drawing/2014/main" id="{BC84A33B-A9E5-089C-E46B-9261CDB9DF33}"/>
              </a:ext>
            </a:extLst>
          </p:cNvPr>
          <p:cNvSpPr/>
          <p:nvPr/>
        </p:nvSpPr>
        <p:spPr>
          <a:xfrm>
            <a:off x="7504679" y="1887108"/>
            <a:ext cx="2123953" cy="957586"/>
          </a:xfrm>
          <a:prstGeom prst="wedgeRoundRectCallout">
            <a:avLst>
              <a:gd name="adj1" fmla="val -58809"/>
              <a:gd name="adj2" fmla="val 41776"/>
              <a:gd name="adj3" fmla="val 16667"/>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rPr>
              <a:t>実務的なシナリオ構築のノウハウや発生するエラーへの</a:t>
            </a:r>
            <a:r>
              <a:rPr kumimoji="0" lang="ja-JP" altLang="en-US" sz="1100" kern="0" dirty="0">
                <a:solidFill>
                  <a:prstClr val="black"/>
                </a:solidFill>
                <a:latin typeface="+mj-lt"/>
                <a:ea typeface="Meiryo UI" panose="020B0604030504040204" pitchFamily="50" charset="-128"/>
              </a:rPr>
              <a:t>対処</a:t>
            </a: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rPr>
              <a:t>方法・</a:t>
            </a:r>
            <a:endParaRPr kumimoji="0" lang="en-US" altLang="ja-JP" sz="1100" b="0" i="0" u="none" strike="noStrike" kern="0" cap="none" spc="0" normalizeH="0" baseline="0" noProof="0" dirty="0">
              <a:ln>
                <a:noFill/>
              </a:ln>
              <a:solidFill>
                <a:prstClr val="black"/>
              </a:solidFill>
              <a:effectLst/>
              <a:uLnTx/>
              <a:uFillTx/>
              <a:latin typeface="+mj-lt"/>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rPr>
              <a:t>考え方を学ぶことができます。</a:t>
            </a:r>
            <a:endParaRPr kumimoji="0" lang="en-US" altLang="ja-JP" sz="1100" b="0" i="0" u="none" strike="noStrike" kern="0" cap="none" spc="0" normalizeH="0" baseline="0" noProof="0" dirty="0">
              <a:ln>
                <a:noFill/>
              </a:ln>
              <a:solidFill>
                <a:prstClr val="black"/>
              </a:solidFill>
              <a:effectLst/>
              <a:uLnTx/>
              <a:uFillTx/>
              <a:latin typeface="+mj-lt"/>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rPr>
              <a:t>また、シナリオ構築・運用に対して自走する力を養うこともできます。</a:t>
            </a:r>
          </a:p>
        </p:txBody>
      </p:sp>
      <p:sp>
        <p:nvSpPr>
          <p:cNvPr id="4" name="円/楕円 25">
            <a:extLst>
              <a:ext uri="{FF2B5EF4-FFF2-40B4-BE49-F238E27FC236}">
                <a16:creationId xmlns:a16="http://schemas.microsoft.com/office/drawing/2014/main" id="{EBA16335-B722-21A3-E21A-16D464EE69DB}"/>
              </a:ext>
            </a:extLst>
          </p:cNvPr>
          <p:cNvSpPr/>
          <p:nvPr/>
        </p:nvSpPr>
        <p:spPr>
          <a:xfrm>
            <a:off x="171445" y="36660"/>
            <a:ext cx="507434" cy="527657"/>
          </a:xfrm>
          <a:prstGeom prst="ellipse">
            <a:avLst/>
          </a:prstGeom>
          <a:solidFill>
            <a:schemeClr val="accent6">
              <a:lumMod val="20000"/>
              <a:lumOff val="80000"/>
            </a:schemeClr>
          </a:solid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j-lt"/>
              <a:ea typeface="メイリオ" panose="020B0604030504040204" pitchFamily="50" charset="-128"/>
              <a:cs typeface="+mn-cs"/>
            </a:endParaRPr>
          </a:p>
        </p:txBody>
      </p:sp>
      <p:pic>
        <p:nvPicPr>
          <p:cNvPr id="6" name="図 5">
            <a:extLst>
              <a:ext uri="{FF2B5EF4-FFF2-40B4-BE49-F238E27FC236}">
                <a16:creationId xmlns:a16="http://schemas.microsoft.com/office/drawing/2014/main" id="{93808113-6FA2-0A7E-5639-13E1EAE466DB}"/>
              </a:ext>
            </a:extLst>
          </p:cNvPr>
          <p:cNvPicPr>
            <a:picLocks noChangeAspect="1"/>
          </p:cNvPicPr>
          <p:nvPr/>
        </p:nvPicPr>
        <p:blipFill>
          <a:blip r:embed="rId9"/>
          <a:stretch>
            <a:fillRect/>
          </a:stretch>
        </p:blipFill>
        <p:spPr>
          <a:xfrm>
            <a:off x="1081548" y="4538797"/>
            <a:ext cx="1643124" cy="921393"/>
          </a:xfrm>
          <a:prstGeom prst="rect">
            <a:avLst/>
          </a:prstGeom>
        </p:spPr>
      </p:pic>
      <p:sp>
        <p:nvSpPr>
          <p:cNvPr id="40" name="吹き出し: 角を丸めた四角形 39">
            <a:extLst>
              <a:ext uri="{FF2B5EF4-FFF2-40B4-BE49-F238E27FC236}">
                <a16:creationId xmlns:a16="http://schemas.microsoft.com/office/drawing/2014/main" id="{DDC441A2-EDFF-6BCA-23C6-4E87291469C7}"/>
              </a:ext>
            </a:extLst>
          </p:cNvPr>
          <p:cNvSpPr/>
          <p:nvPr/>
        </p:nvSpPr>
        <p:spPr>
          <a:xfrm>
            <a:off x="997995" y="3788133"/>
            <a:ext cx="2027172" cy="680424"/>
          </a:xfrm>
          <a:prstGeom prst="wedgeRoundRectCallout">
            <a:avLst>
              <a:gd name="adj1" fmla="val -38444"/>
              <a:gd name="adj2" fmla="val 76379"/>
              <a:gd name="adj3" fmla="val 16667"/>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rPr>
              <a:t>基本操作や簡単なシナリオ作成を体験でき、</a:t>
            </a:r>
            <a:r>
              <a:rPr kumimoji="0" lang="en-US" altLang="ja-JP" sz="1100" b="0" i="0" u="none" strike="noStrike" kern="0" cap="none" spc="0" normalizeH="0" baseline="0" noProof="0" dirty="0" err="1">
                <a:ln>
                  <a:noFill/>
                </a:ln>
                <a:solidFill>
                  <a:prstClr val="black"/>
                </a:solidFill>
                <a:effectLst/>
                <a:uLnTx/>
                <a:uFillTx/>
                <a:latin typeface="+mj-lt"/>
                <a:ea typeface="Meiryo UI" panose="020B0604030504040204" pitchFamily="50" charset="-128"/>
                <a:cs typeface="+mn-cs"/>
              </a:rPr>
              <a:t>WinActor</a:t>
            </a:r>
            <a:r>
              <a:rPr kumimoji="0" lang="ja-JP" altLang="en-US" sz="11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rPr>
              <a:t>の感覚を掴むことができます</a:t>
            </a:r>
          </a:p>
        </p:txBody>
      </p:sp>
      <p:pic>
        <p:nvPicPr>
          <p:cNvPr id="13" name="Picture 4">
            <a:extLst>
              <a:ext uri="{FF2B5EF4-FFF2-40B4-BE49-F238E27FC236}">
                <a16:creationId xmlns:a16="http://schemas.microsoft.com/office/drawing/2014/main" id="{CEAF79AB-C679-40D3-9810-3BFD862CDA2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4049" y="97583"/>
            <a:ext cx="543799" cy="40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97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BAB834-74D8-D6BE-5329-E2AF697856D1}"/>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26</a:t>
            </a:fld>
            <a:endParaRPr lang="ja-JP" altLang="en-US" dirty="0">
              <a:solidFill>
                <a:prstClr val="black"/>
              </a:solidFill>
            </a:endParaRPr>
          </a:p>
        </p:txBody>
      </p:sp>
      <p:grpSp>
        <p:nvGrpSpPr>
          <p:cNvPr id="5" name="グループ化 4">
            <a:extLst>
              <a:ext uri="{FF2B5EF4-FFF2-40B4-BE49-F238E27FC236}">
                <a16:creationId xmlns:a16="http://schemas.microsoft.com/office/drawing/2014/main" id="{7961AFC9-A430-45A5-5021-CC1D7613F5CA}"/>
              </a:ext>
            </a:extLst>
          </p:cNvPr>
          <p:cNvGrpSpPr/>
          <p:nvPr/>
        </p:nvGrpSpPr>
        <p:grpSpPr>
          <a:xfrm>
            <a:off x="331206" y="1320730"/>
            <a:ext cx="9243588" cy="4216539"/>
            <a:chOff x="566687" y="643868"/>
            <a:chExt cx="9243588" cy="4216539"/>
          </a:xfrm>
        </p:grpSpPr>
        <p:sp>
          <p:nvSpPr>
            <p:cNvPr id="3" name="テキスト ボックス 2">
              <a:extLst>
                <a:ext uri="{FF2B5EF4-FFF2-40B4-BE49-F238E27FC236}">
                  <a16:creationId xmlns:a16="http://schemas.microsoft.com/office/drawing/2014/main" id="{C2A834E3-98AF-15C7-3611-47A2C7DAD55B}"/>
                </a:ext>
              </a:extLst>
            </p:cNvPr>
            <p:cNvSpPr txBox="1"/>
            <p:nvPr/>
          </p:nvSpPr>
          <p:spPr>
            <a:xfrm>
              <a:off x="566687" y="643868"/>
              <a:ext cx="9243588" cy="4216539"/>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株式会社ＮＴＴマーケティングアクトＰｒｏＣＸ</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i="0" dirty="0">
                  <a:effectLst/>
                  <a:latin typeface="メイリオ" panose="020B0604030504040204" pitchFamily="50" charset="-128"/>
                  <a:ea typeface="メイリオ" panose="020B0604030504040204" pitchFamily="50" charset="-128"/>
                </a:rPr>
                <a:t>ＣＸソリューション部</a:t>
              </a:r>
              <a:r>
                <a:rPr lang="ja-JP" altLang="en-US" sz="2800" b="1" dirty="0">
                  <a:latin typeface="メイリオ" panose="020B0604030504040204" pitchFamily="50" charset="-128"/>
                  <a:ea typeface="メイリオ" panose="020B0604030504040204" pitchFamily="50" charset="-128"/>
                </a:rPr>
                <a:t>　リテール</a:t>
              </a:r>
              <a:r>
                <a:rPr lang="ja-JP" altLang="en-US" sz="2800" b="1" i="0" dirty="0">
                  <a:effectLst/>
                  <a:latin typeface="メイリオ" panose="020B0604030504040204" pitchFamily="50" charset="-128"/>
                  <a:ea typeface="メイリオ" panose="020B0604030504040204" pitchFamily="50" charset="-128"/>
                </a:rPr>
                <a:t>ビジネス担当</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メールアドレス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wa-partner@west.ntt.co.jp</a:t>
              </a: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電話番号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06-6490-0486</a:t>
              </a: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10:00~17:00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土日祝日休み）</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住      所　　　　： </a:t>
              </a:r>
              <a:r>
                <a:rPr lang="ja-JP" altLang="ja-JP"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534-0024</a:t>
              </a:r>
              <a:endParaRPr lang="ja-JP"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大阪市都島区東野田町</a:t>
              </a:r>
              <a:r>
                <a:rPr lang="en-US" altLang="ja-JP" b="1" dirty="0">
                  <a:latin typeface="メイリオ" panose="020B0604030504040204" pitchFamily="50" charset="-128"/>
                  <a:ea typeface="メイリオ" panose="020B0604030504040204" pitchFamily="50" charset="-128"/>
                </a:rPr>
                <a:t>4-15-82 </a:t>
              </a: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pPr algn="ct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この資料の掲載金額はすべて税抜価格となっております。</a:t>
              </a:r>
              <a:endParaRPr lang="en-US" altLang="ja-JP" b="1" dirty="0">
                <a:latin typeface="メイリオ" panose="020B0604030504040204" pitchFamily="50" charset="-128"/>
                <a:ea typeface="メイリオ" panose="020B0604030504040204" pitchFamily="50" charset="-128"/>
              </a:endParaRPr>
            </a:p>
          </p:txBody>
        </p:sp>
        <p:sp>
          <p:nvSpPr>
            <p:cNvPr id="4" name="角丸四角形 56">
              <a:extLst>
                <a:ext uri="{FF2B5EF4-FFF2-40B4-BE49-F238E27FC236}">
                  <a16:creationId xmlns:a16="http://schemas.microsoft.com/office/drawing/2014/main" id="{5CDD87DE-17E3-0F7D-4FF3-65F0583B06D2}"/>
                </a:ext>
              </a:extLst>
            </p:cNvPr>
            <p:cNvSpPr/>
            <p:nvPr/>
          </p:nvSpPr>
          <p:spPr>
            <a:xfrm>
              <a:off x="3689482" y="3951484"/>
              <a:ext cx="5173389" cy="343465"/>
            </a:xfrm>
            <a:prstGeom prst="roundRect">
              <a:avLst>
                <a:gd name="adj" fmla="val 0"/>
              </a:avLst>
            </a:prstGeom>
            <a:noFill/>
            <a:ln>
              <a:noFill/>
            </a:ln>
          </p:spPr>
          <p:txBody>
            <a:bodyPr wrap="none" rtlCol="0" anchor="ctr">
              <a:noAutofit/>
            </a:bodyPr>
            <a:lstStyle/>
            <a:p>
              <a:r>
                <a:rPr lang="en-US" altLang="ja-JP" sz="1000" dirty="0">
                  <a:latin typeface="+mj-lt"/>
                  <a:ea typeface="Meiryo UI" panose="020B0604030504040204" pitchFamily="50" charset="-128"/>
                  <a:cs typeface="Meiryo UI" panose="020B0604030504040204" pitchFamily="50" charset="-128"/>
                </a:rPr>
                <a:t>※</a:t>
              </a:r>
              <a:r>
                <a:rPr lang="ja-JP" altLang="en-US" sz="1000" dirty="0">
                  <a:latin typeface="+mj-lt"/>
                  <a:ea typeface="Meiryo UI" panose="020B0604030504040204" pitchFamily="50" charset="-128"/>
                  <a:cs typeface="Meiryo UI" panose="020B0604030504040204" pitchFamily="50" charset="-128"/>
                </a:rPr>
                <a:t>お電話番号をお確かめのうえ、おかけ間違えのないようお願いいたします。</a:t>
              </a:r>
              <a:endParaRPr lang="ja-JP" altLang="en-US" sz="1000" dirty="0">
                <a:latin typeface="+mj-lt"/>
                <a:ea typeface="Meiryo UI" panose="020B0604030504040204" pitchFamily="50" charset="-128"/>
              </a:endParaRPr>
            </a:p>
          </p:txBody>
        </p:sp>
      </p:grpSp>
    </p:spTree>
    <p:extLst>
      <p:ext uri="{BB962C8B-B14F-4D97-AF65-F5344CB8AC3E}">
        <p14:creationId xmlns:p14="http://schemas.microsoft.com/office/powerpoint/2010/main" val="426305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26">
            <a:extLst>
              <a:ext uri="{FF2B5EF4-FFF2-40B4-BE49-F238E27FC236}">
                <a16:creationId xmlns:a16="http://schemas.microsoft.com/office/drawing/2014/main" id="{F5550310-B0B4-EED6-F34B-30D5DDD4D8AA}"/>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2</a:t>
            </a:fld>
            <a:endParaRPr lang="ja-JP" altLang="en-US" dirty="0">
              <a:solidFill>
                <a:prstClr val="black"/>
              </a:solidFill>
            </a:endParaRPr>
          </a:p>
        </p:txBody>
      </p:sp>
      <p:sp>
        <p:nvSpPr>
          <p:cNvPr id="2" name="タイトル 1"/>
          <p:cNvSpPr>
            <a:spLocks noGrp="1"/>
          </p:cNvSpPr>
          <p:nvPr>
            <p:ph type="title" idx="4294967295"/>
          </p:nvPr>
        </p:nvSpPr>
        <p:spPr>
          <a:xfrm>
            <a:off x="0" y="179388"/>
            <a:ext cx="8915400" cy="417512"/>
          </a:xfrm>
        </p:spPr>
        <p:txBody>
          <a:bodyPr>
            <a:normAutofit fontScale="90000"/>
          </a:bodyPr>
          <a:lstStyle/>
          <a:p>
            <a:r>
              <a:rPr kumimoji="1" lang="en-US" altLang="ja-JP" sz="2400" b="1" dirty="0">
                <a:latin typeface="Meiryo UI" panose="020B0604030504040204" pitchFamily="50" charset="-128"/>
                <a:ea typeface="Meiryo UI" panose="020B0604030504040204" pitchFamily="50" charset="-128"/>
              </a:rPr>
              <a:t>RPA</a:t>
            </a:r>
            <a:r>
              <a:rPr kumimoji="1" lang="ja-JP" altLang="en-US" sz="2400" b="1" dirty="0">
                <a:latin typeface="Meiryo UI" panose="020B0604030504040204" pitchFamily="50" charset="-128"/>
                <a:ea typeface="Meiryo UI" panose="020B0604030504040204" pitchFamily="50" charset="-128"/>
              </a:rPr>
              <a:t>導入背景</a:t>
            </a:r>
          </a:p>
        </p:txBody>
      </p:sp>
      <p:sp>
        <p:nvSpPr>
          <p:cNvPr id="22" name="正方形/長方形 21"/>
          <p:cNvSpPr/>
          <p:nvPr/>
        </p:nvSpPr>
        <p:spPr bwMode="auto">
          <a:xfrm>
            <a:off x="373682" y="745302"/>
            <a:ext cx="9103925" cy="879306"/>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RPA</a:t>
            </a:r>
            <a:r>
              <a:rPr kumimoji="1"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導入背景は、「労働人口の減少」や「働き方改革の推進」を軸として、「人手不足の解消」や「業務の効率化」、「生産性向上」などの課題を解決するために導入が加速化されております。</a:t>
            </a:r>
            <a:endParaRPr kumimoji="1"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C2A02F7C-FBD7-42B5-8AAD-3C8AE62BC84E}"/>
              </a:ext>
            </a:extLst>
          </p:cNvPr>
          <p:cNvSpPr/>
          <p:nvPr/>
        </p:nvSpPr>
        <p:spPr>
          <a:xfrm>
            <a:off x="480546" y="1916185"/>
            <a:ext cx="2348543" cy="411702"/>
          </a:xfrm>
          <a:prstGeom prst="rect">
            <a:avLst/>
          </a:prstGeom>
          <a:solidFill>
            <a:srgbClr val="0033CC"/>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Meiryo UI" panose="020B0604030504040204" pitchFamily="50" charset="-128"/>
                <a:ea typeface="Meiryo UI" panose="020B0604030504040204" pitchFamily="50" charset="-128"/>
              </a:rPr>
              <a:t>導入背景</a:t>
            </a:r>
          </a:p>
        </p:txBody>
      </p:sp>
      <p:sp>
        <p:nvSpPr>
          <p:cNvPr id="4" name="正方形/長方形 3">
            <a:extLst>
              <a:ext uri="{FF2B5EF4-FFF2-40B4-BE49-F238E27FC236}">
                <a16:creationId xmlns:a16="http://schemas.microsoft.com/office/drawing/2014/main" id="{BCD34113-542E-4E93-872B-AD8EF55484B6}"/>
              </a:ext>
            </a:extLst>
          </p:cNvPr>
          <p:cNvSpPr/>
          <p:nvPr/>
        </p:nvSpPr>
        <p:spPr>
          <a:xfrm>
            <a:off x="583323" y="2560525"/>
            <a:ext cx="2117507" cy="739295"/>
          </a:xfrm>
          <a:prstGeom prst="rect">
            <a:avLst/>
          </a:prstGeom>
          <a:solidFill>
            <a:srgbClr val="CC6600"/>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労働人口の減少</a:t>
            </a:r>
          </a:p>
        </p:txBody>
      </p:sp>
      <p:sp>
        <p:nvSpPr>
          <p:cNvPr id="5" name="正方形/長方形 4">
            <a:extLst>
              <a:ext uri="{FF2B5EF4-FFF2-40B4-BE49-F238E27FC236}">
                <a16:creationId xmlns:a16="http://schemas.microsoft.com/office/drawing/2014/main" id="{A34473D1-9C0B-4174-B2D2-8F9762A76506}"/>
              </a:ext>
            </a:extLst>
          </p:cNvPr>
          <p:cNvSpPr/>
          <p:nvPr/>
        </p:nvSpPr>
        <p:spPr>
          <a:xfrm>
            <a:off x="583323" y="3765439"/>
            <a:ext cx="2117507" cy="739295"/>
          </a:xfrm>
          <a:prstGeom prst="rect">
            <a:avLst/>
          </a:prstGeom>
          <a:solidFill>
            <a:srgbClr val="CC6600"/>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a:solidFill>
                  <a:schemeClr val="bg1"/>
                </a:solidFill>
                <a:latin typeface="Meiryo UI" panose="020B0604030504040204" pitchFamily="50" charset="-128"/>
                <a:ea typeface="Meiryo UI" panose="020B0604030504040204" pitchFamily="50" charset="-128"/>
              </a:rPr>
              <a:t>働き方改革の推進</a:t>
            </a:r>
          </a:p>
        </p:txBody>
      </p:sp>
      <p:sp>
        <p:nvSpPr>
          <p:cNvPr id="6" name="正方形/長方形 5">
            <a:extLst>
              <a:ext uri="{FF2B5EF4-FFF2-40B4-BE49-F238E27FC236}">
                <a16:creationId xmlns:a16="http://schemas.microsoft.com/office/drawing/2014/main" id="{17BF7A6A-3826-41B9-AC9B-4D8082EE36A6}"/>
              </a:ext>
            </a:extLst>
          </p:cNvPr>
          <p:cNvSpPr/>
          <p:nvPr/>
        </p:nvSpPr>
        <p:spPr>
          <a:xfrm>
            <a:off x="7440933" y="2560525"/>
            <a:ext cx="1715618" cy="739295"/>
          </a:xfrm>
          <a:prstGeom prst="rect">
            <a:avLst/>
          </a:prstGeom>
          <a:solidFill>
            <a:schemeClr val="bg1">
              <a:lumMod val="95000"/>
            </a:schemeClr>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a:solidFill>
                  <a:schemeClr val="tx1"/>
                </a:solidFill>
                <a:latin typeface="Meiryo UI" panose="020B0604030504040204" pitchFamily="50" charset="-128"/>
                <a:ea typeface="Meiryo UI" panose="020B0604030504040204" pitchFamily="50" charset="-128"/>
              </a:rPr>
              <a:t>リソース有効活用</a:t>
            </a:r>
            <a:endParaRPr kumimoji="1" lang="ja-JP" altLang="en-US" sz="1600" b="1">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0A49E80-2884-4C09-BD31-25153B41F151}"/>
              </a:ext>
            </a:extLst>
          </p:cNvPr>
          <p:cNvSpPr/>
          <p:nvPr/>
        </p:nvSpPr>
        <p:spPr>
          <a:xfrm>
            <a:off x="7440933" y="5018504"/>
            <a:ext cx="1715618" cy="703126"/>
          </a:xfrm>
          <a:prstGeom prst="rect">
            <a:avLst/>
          </a:prstGeom>
          <a:solidFill>
            <a:schemeClr val="bg1">
              <a:lumMod val="95000"/>
            </a:schemeClr>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a:solidFill>
                  <a:schemeClr val="tx1"/>
                </a:solidFill>
                <a:latin typeface="Meiryo UI" panose="020B0604030504040204" pitchFamily="50" charset="-128"/>
                <a:ea typeface="Meiryo UI" panose="020B0604030504040204" pitchFamily="50" charset="-128"/>
              </a:rPr>
              <a:t>人的ミスの防止</a:t>
            </a:r>
            <a:endParaRPr kumimoji="1" lang="ja-JP" altLang="en-US" sz="1600" b="1">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74CB4FC1-A903-4B44-8C54-E995F008D13A}"/>
              </a:ext>
            </a:extLst>
          </p:cNvPr>
          <p:cNvSpPr/>
          <p:nvPr/>
        </p:nvSpPr>
        <p:spPr>
          <a:xfrm>
            <a:off x="3572506" y="2560525"/>
            <a:ext cx="1809181" cy="739295"/>
          </a:xfrm>
          <a:prstGeom prst="rect">
            <a:avLst/>
          </a:prstGeom>
          <a:solidFill>
            <a:schemeClr val="bg1">
              <a:lumMod val="95000"/>
            </a:schemeClr>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dirty="0">
                <a:solidFill>
                  <a:schemeClr val="tx1"/>
                </a:solidFill>
                <a:latin typeface="Meiryo UI" panose="020B0604030504040204" pitchFamily="50" charset="-128"/>
                <a:ea typeface="Meiryo UI" panose="020B0604030504040204" pitchFamily="50" charset="-128"/>
              </a:rPr>
              <a:t>人材不足の解消</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AC16EBB1-1A1F-47CC-BFBE-18FE4ED80205}"/>
              </a:ext>
            </a:extLst>
          </p:cNvPr>
          <p:cNvSpPr/>
          <p:nvPr/>
        </p:nvSpPr>
        <p:spPr>
          <a:xfrm>
            <a:off x="3462684" y="1916185"/>
            <a:ext cx="1985249" cy="411702"/>
          </a:xfrm>
          <a:prstGeom prst="rect">
            <a:avLst/>
          </a:prstGeom>
          <a:solidFill>
            <a:srgbClr val="0033CC"/>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Meiryo UI" panose="020B0604030504040204" pitchFamily="50" charset="-128"/>
                <a:ea typeface="Meiryo UI" panose="020B0604030504040204" pitchFamily="50" charset="-128"/>
              </a:rPr>
              <a:t>課題</a:t>
            </a:r>
          </a:p>
        </p:txBody>
      </p:sp>
      <p:sp>
        <p:nvSpPr>
          <p:cNvPr id="10" name="正方形/長方形 9">
            <a:extLst>
              <a:ext uri="{FF2B5EF4-FFF2-40B4-BE49-F238E27FC236}">
                <a16:creationId xmlns:a16="http://schemas.microsoft.com/office/drawing/2014/main" id="{E8C456E1-1397-4D7E-8F37-67F4EF7D96D0}"/>
              </a:ext>
            </a:extLst>
          </p:cNvPr>
          <p:cNvSpPr/>
          <p:nvPr/>
        </p:nvSpPr>
        <p:spPr>
          <a:xfrm>
            <a:off x="7440933" y="3779441"/>
            <a:ext cx="1715618" cy="739295"/>
          </a:xfrm>
          <a:prstGeom prst="rect">
            <a:avLst/>
          </a:prstGeom>
          <a:solidFill>
            <a:schemeClr val="bg1">
              <a:lumMod val="95000"/>
            </a:schemeClr>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dirty="0">
                <a:solidFill>
                  <a:schemeClr val="tx1"/>
                </a:solidFill>
                <a:latin typeface="Meiryo UI" panose="020B0604030504040204" pitchFamily="50" charset="-128"/>
                <a:ea typeface="Meiryo UI" panose="020B0604030504040204" pitchFamily="50" charset="-128"/>
              </a:rPr>
              <a:t>定型業務の</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自動化</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040E049F-EA9B-4240-84EE-412D27CDBB09}"/>
              </a:ext>
            </a:extLst>
          </p:cNvPr>
          <p:cNvSpPr/>
          <p:nvPr/>
        </p:nvSpPr>
        <p:spPr>
          <a:xfrm>
            <a:off x="5701204" y="2566431"/>
            <a:ext cx="1389501" cy="3145383"/>
          </a:xfrm>
          <a:prstGeom prst="rect">
            <a:avLst/>
          </a:prstGeom>
          <a:solidFill>
            <a:schemeClr val="bg1">
              <a:lumMod val="95000"/>
            </a:schemeClr>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a:solidFill>
                  <a:schemeClr val="tx1"/>
                </a:solidFill>
                <a:latin typeface="Meiryo UI" panose="020B0604030504040204" pitchFamily="50" charset="-128"/>
                <a:ea typeface="Meiryo UI" panose="020B0604030504040204" pitchFamily="50" charset="-128"/>
              </a:rPr>
              <a:t>業務整理</a:t>
            </a:r>
            <a:endParaRPr kumimoji="1" lang="ja-JP" altLang="en-US" sz="1600" b="1">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02C30B4-66FA-4F20-AE2B-046FFD73F852}"/>
              </a:ext>
            </a:extLst>
          </p:cNvPr>
          <p:cNvSpPr/>
          <p:nvPr/>
        </p:nvSpPr>
        <p:spPr>
          <a:xfrm>
            <a:off x="5616891" y="1910281"/>
            <a:ext cx="3636605" cy="423510"/>
          </a:xfrm>
          <a:prstGeom prst="rect">
            <a:avLst/>
          </a:prstGeom>
          <a:solidFill>
            <a:srgbClr val="0033CC"/>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a:latin typeface="Meiryo UI" panose="020B0604030504040204" pitchFamily="50" charset="-128"/>
                <a:ea typeface="Meiryo UI" panose="020B0604030504040204" pitchFamily="50" charset="-128"/>
              </a:rPr>
              <a:t>取組</a:t>
            </a:r>
            <a:endParaRPr kumimoji="1" lang="ja-JP" altLang="en-US" sz="1800" b="1">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CEBB6D9-EE67-412C-8B12-A29A88760038}"/>
              </a:ext>
            </a:extLst>
          </p:cNvPr>
          <p:cNvSpPr/>
          <p:nvPr/>
        </p:nvSpPr>
        <p:spPr>
          <a:xfrm>
            <a:off x="3572505" y="4990523"/>
            <a:ext cx="1809181" cy="739295"/>
          </a:xfrm>
          <a:prstGeom prst="rect">
            <a:avLst/>
          </a:prstGeom>
          <a:solidFill>
            <a:schemeClr val="bg1">
              <a:lumMod val="95000"/>
            </a:schemeClr>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生産性向上</a:t>
            </a:r>
          </a:p>
        </p:txBody>
      </p:sp>
      <p:sp>
        <p:nvSpPr>
          <p:cNvPr id="14" name="正方形/長方形 13">
            <a:extLst>
              <a:ext uri="{FF2B5EF4-FFF2-40B4-BE49-F238E27FC236}">
                <a16:creationId xmlns:a16="http://schemas.microsoft.com/office/drawing/2014/main" id="{BDD8F4EC-D83F-493D-8C09-3F30131CA41A}"/>
              </a:ext>
            </a:extLst>
          </p:cNvPr>
          <p:cNvSpPr/>
          <p:nvPr/>
        </p:nvSpPr>
        <p:spPr>
          <a:xfrm>
            <a:off x="3572505" y="3787628"/>
            <a:ext cx="1809181" cy="728966"/>
          </a:xfrm>
          <a:prstGeom prst="rect">
            <a:avLst/>
          </a:prstGeom>
          <a:solidFill>
            <a:schemeClr val="bg1">
              <a:lumMod val="95000"/>
            </a:schemeClr>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b="1">
                <a:solidFill>
                  <a:schemeClr val="tx1"/>
                </a:solidFill>
                <a:latin typeface="Meiryo UI" panose="020B0604030504040204" pitchFamily="50" charset="-128"/>
                <a:ea typeface="Meiryo UI" panose="020B0604030504040204" pitchFamily="50" charset="-128"/>
              </a:rPr>
              <a:t>業務の効率化</a:t>
            </a:r>
          </a:p>
        </p:txBody>
      </p:sp>
      <p:sp>
        <p:nvSpPr>
          <p:cNvPr id="15" name="正方形/長方形 14">
            <a:extLst>
              <a:ext uri="{FF2B5EF4-FFF2-40B4-BE49-F238E27FC236}">
                <a16:creationId xmlns:a16="http://schemas.microsoft.com/office/drawing/2014/main" id="{B73EF362-0686-423A-B9CC-71CADA9D4957}"/>
              </a:ext>
            </a:extLst>
          </p:cNvPr>
          <p:cNvSpPr/>
          <p:nvPr/>
        </p:nvSpPr>
        <p:spPr>
          <a:xfrm>
            <a:off x="3551147" y="3313636"/>
            <a:ext cx="2150057" cy="439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・多数の優秀人材確保が厳しい</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97AB1DD-39AA-4771-B624-539B54E2284E}"/>
              </a:ext>
            </a:extLst>
          </p:cNvPr>
          <p:cNvSpPr/>
          <p:nvPr/>
        </p:nvSpPr>
        <p:spPr>
          <a:xfrm>
            <a:off x="3551147" y="4535292"/>
            <a:ext cx="2150057" cy="429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・長時間労働の抑制</a:t>
            </a:r>
          </a:p>
        </p:txBody>
      </p:sp>
      <p:sp>
        <p:nvSpPr>
          <p:cNvPr id="17" name="正方形/長方形 16">
            <a:extLst>
              <a:ext uri="{FF2B5EF4-FFF2-40B4-BE49-F238E27FC236}">
                <a16:creationId xmlns:a16="http://schemas.microsoft.com/office/drawing/2014/main" id="{4A6AEA0D-6AC8-4352-B149-22977AF2F502}"/>
              </a:ext>
            </a:extLst>
          </p:cNvPr>
          <p:cNvSpPr/>
          <p:nvPr/>
        </p:nvSpPr>
        <p:spPr>
          <a:xfrm>
            <a:off x="3551147" y="5755096"/>
            <a:ext cx="2126992" cy="439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・少人数、短時間での業務</a:t>
            </a:r>
            <a:r>
              <a:rPr lang="ja-JP" altLang="en-US" sz="1050" dirty="0">
                <a:solidFill>
                  <a:schemeClr val="tx1"/>
                </a:solidFill>
                <a:latin typeface="Meiryo UI" panose="020B0604030504040204" pitchFamily="50" charset="-128"/>
                <a:ea typeface="Meiryo UI" panose="020B0604030504040204" pitchFamily="50" charset="-128"/>
              </a:rPr>
              <a:t>推進</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999948B9-4CA1-4F01-ACDB-6551C8D3CF96}"/>
              </a:ext>
            </a:extLst>
          </p:cNvPr>
          <p:cNvSpPr/>
          <p:nvPr/>
        </p:nvSpPr>
        <p:spPr>
          <a:xfrm>
            <a:off x="7412648" y="3304510"/>
            <a:ext cx="2066330" cy="439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・既存スタッフの有効活用</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4D3C9AB0-084A-4DF3-AAB2-DD3D39D87409}"/>
              </a:ext>
            </a:extLst>
          </p:cNvPr>
          <p:cNvSpPr/>
          <p:nvPr/>
        </p:nvSpPr>
        <p:spPr>
          <a:xfrm>
            <a:off x="7387305" y="4504734"/>
            <a:ext cx="2090302" cy="429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・定型業務の自動化</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D8417820-8D59-4922-ABA0-19FFFC64BCD8}"/>
              </a:ext>
            </a:extLst>
          </p:cNvPr>
          <p:cNvSpPr/>
          <p:nvPr/>
        </p:nvSpPr>
        <p:spPr>
          <a:xfrm>
            <a:off x="583323" y="4990499"/>
            <a:ext cx="2117507" cy="739295"/>
          </a:xfrm>
          <a:prstGeom prst="rect">
            <a:avLst/>
          </a:prstGeom>
          <a:solidFill>
            <a:srgbClr val="CC6600"/>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b="1" dirty="0">
                <a:solidFill>
                  <a:schemeClr val="bg1"/>
                </a:solidFill>
                <a:latin typeface="Meiryo UI" panose="020B0604030504040204" pitchFamily="50" charset="-128"/>
                <a:ea typeface="Meiryo UI" panose="020B0604030504040204" pitchFamily="50" charset="-128"/>
              </a:rPr>
              <a:t>BCP</a:t>
            </a:r>
            <a:r>
              <a:rPr kumimoji="1" lang="ja-JP" altLang="en-US" sz="1800" b="1" dirty="0">
                <a:solidFill>
                  <a:schemeClr val="bg1"/>
                </a:solidFill>
                <a:latin typeface="Meiryo UI" panose="020B0604030504040204" pitchFamily="50" charset="-128"/>
                <a:ea typeface="Meiryo UI" panose="020B0604030504040204" pitchFamily="50" charset="-128"/>
              </a:rPr>
              <a:t>対策</a:t>
            </a:r>
          </a:p>
        </p:txBody>
      </p:sp>
      <p:sp>
        <p:nvSpPr>
          <p:cNvPr id="21" name="正方形/長方形 20">
            <a:extLst>
              <a:ext uri="{FF2B5EF4-FFF2-40B4-BE49-F238E27FC236}">
                <a16:creationId xmlns:a16="http://schemas.microsoft.com/office/drawing/2014/main" id="{D24C07C5-9C2C-42A8-AEF4-DCF63D650F99}"/>
              </a:ext>
            </a:extLst>
          </p:cNvPr>
          <p:cNvSpPr/>
          <p:nvPr/>
        </p:nvSpPr>
        <p:spPr>
          <a:xfrm>
            <a:off x="583323" y="5715826"/>
            <a:ext cx="2457032" cy="73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業務の安定した継続</a:t>
            </a:r>
            <a:endParaRPr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・属人化の解消</a:t>
            </a:r>
          </a:p>
        </p:txBody>
      </p:sp>
      <p:sp>
        <p:nvSpPr>
          <p:cNvPr id="23" name="二等辺三角形 22"/>
          <p:cNvSpPr/>
          <p:nvPr/>
        </p:nvSpPr>
        <p:spPr bwMode="auto">
          <a:xfrm rot="5400000">
            <a:off x="1621288" y="4004894"/>
            <a:ext cx="3020055" cy="181922"/>
          </a:xfrm>
          <a:prstGeom prst="triangle">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24" name="正方形/長方形 23">
            <a:extLst>
              <a:ext uri="{FF2B5EF4-FFF2-40B4-BE49-F238E27FC236}">
                <a16:creationId xmlns:a16="http://schemas.microsoft.com/office/drawing/2014/main" id="{697AB1DD-39AA-4771-B624-539B54E2284E}"/>
              </a:ext>
            </a:extLst>
          </p:cNvPr>
          <p:cNvSpPr/>
          <p:nvPr/>
        </p:nvSpPr>
        <p:spPr>
          <a:xfrm>
            <a:off x="565176" y="4519534"/>
            <a:ext cx="2505900" cy="429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・長時間労働の抑制</a:t>
            </a:r>
          </a:p>
        </p:txBody>
      </p:sp>
      <p:sp>
        <p:nvSpPr>
          <p:cNvPr id="25" name="正方形/長方形 24">
            <a:extLst>
              <a:ext uri="{FF2B5EF4-FFF2-40B4-BE49-F238E27FC236}">
                <a16:creationId xmlns:a16="http://schemas.microsoft.com/office/drawing/2014/main" id="{697AB1DD-39AA-4771-B624-539B54E2284E}"/>
              </a:ext>
            </a:extLst>
          </p:cNvPr>
          <p:cNvSpPr/>
          <p:nvPr/>
        </p:nvSpPr>
        <p:spPr>
          <a:xfrm>
            <a:off x="534455" y="3310763"/>
            <a:ext cx="2505900" cy="429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・業務の自動化、</a:t>
            </a:r>
            <a:r>
              <a:rPr kumimoji="1" lang="en-US" altLang="ja-JP" dirty="0">
                <a:solidFill>
                  <a:schemeClr val="tx1"/>
                </a:solidFill>
                <a:latin typeface="Meiryo UI" panose="020B0604030504040204" pitchFamily="50" charset="-128"/>
                <a:ea typeface="Meiryo UI" panose="020B0604030504040204" pitchFamily="50" charset="-128"/>
              </a:rPr>
              <a:t>AI</a:t>
            </a:r>
            <a:r>
              <a:rPr kumimoji="1" lang="ja-JP" altLang="en-US" dirty="0">
                <a:solidFill>
                  <a:schemeClr val="tx1"/>
                </a:solidFill>
                <a:latin typeface="Meiryo UI" panose="020B0604030504040204" pitchFamily="50" charset="-128"/>
                <a:ea typeface="Meiryo UI" panose="020B0604030504040204" pitchFamily="50" charset="-128"/>
              </a:rPr>
              <a:t>導入等</a:t>
            </a:r>
          </a:p>
        </p:txBody>
      </p:sp>
      <p:sp>
        <p:nvSpPr>
          <p:cNvPr id="26" name="正方形/長方形 25">
            <a:extLst>
              <a:ext uri="{FF2B5EF4-FFF2-40B4-BE49-F238E27FC236}">
                <a16:creationId xmlns:a16="http://schemas.microsoft.com/office/drawing/2014/main" id="{4D3C9AB0-084A-4DF3-AAB2-DD3D39D87409}"/>
              </a:ext>
            </a:extLst>
          </p:cNvPr>
          <p:cNvSpPr/>
          <p:nvPr/>
        </p:nvSpPr>
        <p:spPr>
          <a:xfrm>
            <a:off x="7412648" y="5745516"/>
            <a:ext cx="2064959" cy="546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・品質の維持向上</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セキュリティー対策</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4A6AEA0D-6AC8-4352-B149-22977AF2F502}"/>
              </a:ext>
            </a:extLst>
          </p:cNvPr>
          <p:cNvSpPr/>
          <p:nvPr/>
        </p:nvSpPr>
        <p:spPr>
          <a:xfrm>
            <a:off x="5616891" y="5739711"/>
            <a:ext cx="2126992" cy="526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50" dirty="0">
                <a:solidFill>
                  <a:schemeClr val="tx1"/>
                </a:solidFill>
                <a:latin typeface="Meiryo UI" panose="020B0604030504040204" pitchFamily="50" charset="-128"/>
                <a:ea typeface="Meiryo UI" panose="020B0604030504040204" pitchFamily="50" charset="-128"/>
              </a:rPr>
              <a:t>・業務フローの整理</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・作業手順の明確化</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597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343988D2-9992-6F7C-C34F-93D1E0422943}"/>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3</a:t>
            </a:fld>
            <a:endParaRPr lang="ja-JP" altLang="en-US" dirty="0">
              <a:solidFill>
                <a:prstClr val="black"/>
              </a:solidFill>
            </a:endParaRPr>
          </a:p>
        </p:txBody>
      </p:sp>
      <p:sp>
        <p:nvSpPr>
          <p:cNvPr id="2" name="タイトル 1">
            <a:extLst>
              <a:ext uri="{FF2B5EF4-FFF2-40B4-BE49-F238E27FC236}">
                <a16:creationId xmlns:a16="http://schemas.microsoft.com/office/drawing/2014/main" id="{0C339EDB-F189-48FB-892D-16065CA44A5D}"/>
              </a:ext>
            </a:extLst>
          </p:cNvPr>
          <p:cNvSpPr>
            <a:spLocks noGrp="1"/>
          </p:cNvSpPr>
          <p:nvPr>
            <p:ph type="title" idx="4294967295"/>
          </p:nvPr>
        </p:nvSpPr>
        <p:spPr>
          <a:xfrm>
            <a:off x="0" y="176213"/>
            <a:ext cx="8915400" cy="417512"/>
          </a:xfrm>
        </p:spPr>
        <p:txBody>
          <a:bodyPr>
            <a:normAutofit fontScale="90000"/>
          </a:bodyPr>
          <a:lstStyle/>
          <a:p>
            <a:r>
              <a:rPr lang="ja-JP" altLang="en-US" sz="2400" b="1" dirty="0">
                <a:latin typeface="Meiryo UI" panose="020B0604030504040204" pitchFamily="50" charset="-128"/>
                <a:ea typeface="Meiryo UI" panose="020B0604030504040204" pitchFamily="50" charset="-128"/>
              </a:rPr>
              <a:t>よくあるお客さまの課題</a:t>
            </a:r>
            <a:endParaRPr kumimoji="1" lang="ja-JP" altLang="en-US" sz="2400" b="1" dirty="0">
              <a:latin typeface="Meiryo UI" panose="020B0604030504040204" pitchFamily="50" charset="-128"/>
              <a:ea typeface="Meiryo UI" panose="020B0604030504040204" pitchFamily="50" charset="-128"/>
            </a:endParaRPr>
          </a:p>
        </p:txBody>
      </p:sp>
      <p:pic>
        <p:nvPicPr>
          <p:cNvPr id="5" name="Picture 2" descr="C:\Users\6759243\Pictures\1.png">
            <a:extLst>
              <a:ext uri="{FF2B5EF4-FFF2-40B4-BE49-F238E27FC236}">
                <a16:creationId xmlns:a16="http://schemas.microsoft.com/office/drawing/2014/main" id="{03A48B59-979A-456C-9A64-28BBF2C8A4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652902" y="3240614"/>
            <a:ext cx="1616558" cy="1618504"/>
          </a:xfrm>
          <a:prstGeom prst="rect">
            <a:avLst/>
          </a:prstGeom>
          <a:solidFill>
            <a:schemeClr val="bg1"/>
          </a:solidFill>
        </p:spPr>
      </p:pic>
      <p:pic>
        <p:nvPicPr>
          <p:cNvPr id="6" name="グラフィックス 5" descr="開いたフォルダー">
            <a:extLst>
              <a:ext uri="{FF2B5EF4-FFF2-40B4-BE49-F238E27FC236}">
                <a16:creationId xmlns:a16="http://schemas.microsoft.com/office/drawing/2014/main" id="{FA3FD975-8419-45E0-BB5C-7BA48F9393B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65849" y="3124967"/>
            <a:ext cx="387795" cy="387795"/>
          </a:xfrm>
          <a:prstGeom prst="rect">
            <a:avLst/>
          </a:prstGeom>
        </p:spPr>
      </p:pic>
      <p:pic>
        <p:nvPicPr>
          <p:cNvPr id="7" name="グラフィックス 6" descr="開いたフォルダー">
            <a:extLst>
              <a:ext uri="{FF2B5EF4-FFF2-40B4-BE49-F238E27FC236}">
                <a16:creationId xmlns:a16="http://schemas.microsoft.com/office/drawing/2014/main" id="{EE0B5527-A2CE-43A7-927C-C7447B7D32E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73276" y="3408514"/>
            <a:ext cx="387795" cy="387795"/>
          </a:xfrm>
          <a:prstGeom prst="rect">
            <a:avLst/>
          </a:prstGeom>
        </p:spPr>
      </p:pic>
      <p:pic>
        <p:nvPicPr>
          <p:cNvPr id="8" name="グラフィックス 7" descr="開いたフォルダー">
            <a:extLst>
              <a:ext uri="{FF2B5EF4-FFF2-40B4-BE49-F238E27FC236}">
                <a16:creationId xmlns:a16="http://schemas.microsoft.com/office/drawing/2014/main" id="{C43B7471-5CC3-49E8-8EF8-2A04A5A8E17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3036" y="3124967"/>
            <a:ext cx="387795" cy="387795"/>
          </a:xfrm>
          <a:prstGeom prst="rect">
            <a:avLst/>
          </a:prstGeom>
        </p:spPr>
      </p:pic>
      <p:pic>
        <p:nvPicPr>
          <p:cNvPr id="9" name="グラフィックス 8" descr="開いたフォルダー">
            <a:extLst>
              <a:ext uri="{FF2B5EF4-FFF2-40B4-BE49-F238E27FC236}">
                <a16:creationId xmlns:a16="http://schemas.microsoft.com/office/drawing/2014/main" id="{06C77E96-098A-46AC-8AA0-4E467B1B439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9168" y="3408514"/>
            <a:ext cx="387795" cy="387795"/>
          </a:xfrm>
          <a:prstGeom prst="rect">
            <a:avLst/>
          </a:prstGeom>
        </p:spPr>
      </p:pic>
      <p:pic>
        <p:nvPicPr>
          <p:cNvPr id="10" name="グラフィックス 9" descr="開いたフォルダー">
            <a:extLst>
              <a:ext uri="{FF2B5EF4-FFF2-40B4-BE49-F238E27FC236}">
                <a16:creationId xmlns:a16="http://schemas.microsoft.com/office/drawing/2014/main" id="{9097B8BC-8446-45B7-B158-D66B737DFA3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05060" y="3408514"/>
            <a:ext cx="387795" cy="387795"/>
          </a:xfrm>
          <a:prstGeom prst="rect">
            <a:avLst/>
          </a:prstGeom>
        </p:spPr>
      </p:pic>
      <p:sp>
        <p:nvSpPr>
          <p:cNvPr id="11" name="思考の吹き出し: 雲形 10">
            <a:extLst>
              <a:ext uri="{FF2B5EF4-FFF2-40B4-BE49-F238E27FC236}">
                <a16:creationId xmlns:a16="http://schemas.microsoft.com/office/drawing/2014/main" id="{8865891D-566B-4E74-9322-29F968533B95}"/>
              </a:ext>
            </a:extLst>
          </p:cNvPr>
          <p:cNvSpPr/>
          <p:nvPr/>
        </p:nvSpPr>
        <p:spPr>
          <a:xfrm>
            <a:off x="6271848" y="1620863"/>
            <a:ext cx="2203937" cy="1067849"/>
          </a:xfrm>
          <a:prstGeom prst="cloudCallout">
            <a:avLst>
              <a:gd name="adj1" fmla="val -60211"/>
              <a:gd name="adj2" fmla="val 84943"/>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2" name="思考の吹き出し: 雲形 11">
            <a:extLst>
              <a:ext uri="{FF2B5EF4-FFF2-40B4-BE49-F238E27FC236}">
                <a16:creationId xmlns:a16="http://schemas.microsoft.com/office/drawing/2014/main" id="{B099FE5E-4E62-41C4-9FFE-F24783F00238}"/>
              </a:ext>
            </a:extLst>
          </p:cNvPr>
          <p:cNvSpPr/>
          <p:nvPr/>
        </p:nvSpPr>
        <p:spPr>
          <a:xfrm>
            <a:off x="3316252" y="1400153"/>
            <a:ext cx="2267088" cy="1059517"/>
          </a:xfrm>
          <a:prstGeom prst="cloudCallout">
            <a:avLst>
              <a:gd name="adj1" fmla="val 959"/>
              <a:gd name="adj2" fmla="val 96434"/>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思考の吹き出し: 雲形 12">
            <a:extLst>
              <a:ext uri="{FF2B5EF4-FFF2-40B4-BE49-F238E27FC236}">
                <a16:creationId xmlns:a16="http://schemas.microsoft.com/office/drawing/2014/main" id="{9C4DB2B8-B135-44A6-B38B-14A112D5F5EC}"/>
              </a:ext>
            </a:extLst>
          </p:cNvPr>
          <p:cNvSpPr/>
          <p:nvPr/>
        </p:nvSpPr>
        <p:spPr>
          <a:xfrm>
            <a:off x="653370" y="2551124"/>
            <a:ext cx="2268017" cy="1147685"/>
          </a:xfrm>
          <a:prstGeom prst="cloudCallout">
            <a:avLst>
              <a:gd name="adj1" fmla="val 77379"/>
              <a:gd name="adj2" fmla="val 50941"/>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4" name="思考の吹き出し: 雲形 13">
            <a:extLst>
              <a:ext uri="{FF2B5EF4-FFF2-40B4-BE49-F238E27FC236}">
                <a16:creationId xmlns:a16="http://schemas.microsoft.com/office/drawing/2014/main" id="{94CB6348-B452-4115-BE50-901CBB5B1097}"/>
              </a:ext>
            </a:extLst>
          </p:cNvPr>
          <p:cNvSpPr/>
          <p:nvPr/>
        </p:nvSpPr>
        <p:spPr>
          <a:xfrm>
            <a:off x="7009672" y="3393490"/>
            <a:ext cx="2167956" cy="1081457"/>
          </a:xfrm>
          <a:prstGeom prst="cloudCallout">
            <a:avLst>
              <a:gd name="adj1" fmla="val -111216"/>
              <a:gd name="adj2" fmla="val 9498"/>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思考の吹き出し: 雲形 14">
            <a:extLst>
              <a:ext uri="{FF2B5EF4-FFF2-40B4-BE49-F238E27FC236}">
                <a16:creationId xmlns:a16="http://schemas.microsoft.com/office/drawing/2014/main" id="{43E0CADF-D8C2-4E4B-AA47-8AB63EC8CFE9}"/>
              </a:ext>
            </a:extLst>
          </p:cNvPr>
          <p:cNvSpPr/>
          <p:nvPr/>
        </p:nvSpPr>
        <p:spPr>
          <a:xfrm>
            <a:off x="662545" y="4683354"/>
            <a:ext cx="2459030" cy="954106"/>
          </a:xfrm>
          <a:prstGeom prst="cloudCallout">
            <a:avLst>
              <a:gd name="adj1" fmla="val 66244"/>
              <a:gd name="adj2" fmla="val -75563"/>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16" name="思考の吹き出し: 雲形 15">
            <a:extLst>
              <a:ext uri="{FF2B5EF4-FFF2-40B4-BE49-F238E27FC236}">
                <a16:creationId xmlns:a16="http://schemas.microsoft.com/office/drawing/2014/main" id="{D7824551-48B3-49F1-871F-F1D49FA9CAF3}"/>
              </a:ext>
            </a:extLst>
          </p:cNvPr>
          <p:cNvSpPr/>
          <p:nvPr/>
        </p:nvSpPr>
        <p:spPr>
          <a:xfrm>
            <a:off x="6131969" y="4990321"/>
            <a:ext cx="2074984" cy="1041887"/>
          </a:xfrm>
          <a:prstGeom prst="cloudCallout">
            <a:avLst>
              <a:gd name="adj1" fmla="val -84300"/>
              <a:gd name="adj2" fmla="val -84301"/>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8" name="コンテンツ プレースホルダー 2">
            <a:extLst>
              <a:ext uri="{FF2B5EF4-FFF2-40B4-BE49-F238E27FC236}">
                <a16:creationId xmlns:a16="http://schemas.microsoft.com/office/drawing/2014/main" id="{49E3BE93-55BB-44A5-8B06-3CA4346C7973}"/>
              </a:ext>
            </a:extLst>
          </p:cNvPr>
          <p:cNvSpPr txBox="1">
            <a:spLocks/>
          </p:cNvSpPr>
          <p:nvPr/>
        </p:nvSpPr>
        <p:spPr>
          <a:xfrm>
            <a:off x="171978" y="775102"/>
            <a:ext cx="9623599" cy="720080"/>
          </a:xfrm>
          <a:prstGeom prst="rect">
            <a:avLst/>
          </a:prstGeom>
        </p:spPr>
        <p:txBody>
          <a:bodyPr/>
          <a:lstStyle>
            <a:lvl1pPr marL="342896" indent="-342896" algn="l" rtl="0" eaLnBrk="0" fontAlgn="base" hangingPunct="0">
              <a:spcBef>
                <a:spcPct val="20000"/>
              </a:spcBef>
              <a:spcAft>
                <a:spcPct val="0"/>
              </a:spcAft>
              <a:buChar char="•"/>
              <a:defRPr kumimoji="1">
                <a:solidFill>
                  <a:schemeClr val="tx1"/>
                </a:solidFill>
                <a:latin typeface="+mn-lt"/>
                <a:ea typeface="+mn-ea"/>
                <a:cs typeface="+mn-cs"/>
              </a:defRPr>
            </a:lvl1pPr>
            <a:lvl2pPr marL="742941" indent="-285746" algn="l" rtl="0" eaLnBrk="0" fontAlgn="base" hangingPunct="0">
              <a:spcBef>
                <a:spcPct val="20000"/>
              </a:spcBef>
              <a:spcAft>
                <a:spcPct val="0"/>
              </a:spcAft>
              <a:buChar char="–"/>
              <a:defRPr kumimoji="1">
                <a:solidFill>
                  <a:schemeClr val="tx1"/>
                </a:solidFill>
                <a:latin typeface="+mn-lt"/>
                <a:ea typeface="+mn-ea"/>
              </a:defRPr>
            </a:lvl2pPr>
            <a:lvl3pPr marL="1142987" indent="-228597" algn="l" rtl="0" eaLnBrk="0" fontAlgn="base" hangingPunct="0">
              <a:spcBef>
                <a:spcPct val="20000"/>
              </a:spcBef>
              <a:spcAft>
                <a:spcPct val="0"/>
              </a:spcAft>
              <a:buChar char="•"/>
              <a:defRPr kumimoji="1">
                <a:solidFill>
                  <a:schemeClr val="tx1"/>
                </a:solidFill>
                <a:latin typeface="+mn-lt"/>
                <a:ea typeface="+mn-ea"/>
              </a:defRPr>
            </a:lvl3pPr>
            <a:lvl4pPr marL="1600181" indent="-228597" algn="l" rtl="0" eaLnBrk="0" fontAlgn="base" hangingPunct="0">
              <a:spcBef>
                <a:spcPct val="20000"/>
              </a:spcBef>
              <a:spcAft>
                <a:spcPct val="0"/>
              </a:spcAft>
              <a:buChar char="–"/>
              <a:defRPr kumimoji="1">
                <a:solidFill>
                  <a:schemeClr val="tx1"/>
                </a:solidFill>
                <a:latin typeface="+mn-lt"/>
                <a:ea typeface="+mn-ea"/>
              </a:defRPr>
            </a:lvl4pPr>
            <a:lvl5pPr marL="2057376" indent="-228597" algn="l" rtl="0" eaLnBrk="0" fontAlgn="base" hangingPunct="0">
              <a:spcBef>
                <a:spcPct val="20000"/>
              </a:spcBef>
              <a:spcAft>
                <a:spcPct val="0"/>
              </a:spcAft>
              <a:buChar char="»"/>
              <a:defRPr kumimoji="1">
                <a:solidFill>
                  <a:schemeClr val="tx1"/>
                </a:solidFill>
                <a:latin typeface="+mn-lt"/>
                <a:ea typeface="+mn-ea"/>
              </a:defRPr>
            </a:lvl5pPr>
            <a:lvl6pPr marL="2514570" indent="-228597" algn="l" rtl="0" fontAlgn="base">
              <a:spcBef>
                <a:spcPct val="20000"/>
              </a:spcBef>
              <a:spcAft>
                <a:spcPct val="0"/>
              </a:spcAft>
              <a:buChar char="»"/>
              <a:defRPr kumimoji="1">
                <a:solidFill>
                  <a:schemeClr val="tx1"/>
                </a:solidFill>
                <a:latin typeface="+mn-lt"/>
                <a:ea typeface="+mn-ea"/>
              </a:defRPr>
            </a:lvl6pPr>
            <a:lvl7pPr marL="2971766" indent="-228597" algn="l" rtl="0" fontAlgn="base">
              <a:spcBef>
                <a:spcPct val="20000"/>
              </a:spcBef>
              <a:spcAft>
                <a:spcPct val="0"/>
              </a:spcAft>
              <a:buChar char="»"/>
              <a:defRPr kumimoji="1">
                <a:solidFill>
                  <a:schemeClr val="tx1"/>
                </a:solidFill>
                <a:latin typeface="+mn-lt"/>
                <a:ea typeface="+mn-ea"/>
              </a:defRPr>
            </a:lvl7pPr>
            <a:lvl8pPr marL="3428960" indent="-228597" algn="l" rtl="0" fontAlgn="base">
              <a:spcBef>
                <a:spcPct val="20000"/>
              </a:spcBef>
              <a:spcAft>
                <a:spcPct val="0"/>
              </a:spcAft>
              <a:buChar char="»"/>
              <a:defRPr kumimoji="1">
                <a:solidFill>
                  <a:schemeClr val="tx1"/>
                </a:solidFill>
                <a:latin typeface="+mn-lt"/>
                <a:ea typeface="+mn-ea"/>
              </a:defRPr>
            </a:lvl8pPr>
            <a:lvl9pPr marL="3886155" indent="-228597" algn="l" rtl="0" fontAlgn="base">
              <a:spcBef>
                <a:spcPct val="20000"/>
              </a:spcBef>
              <a:spcAft>
                <a:spcPct val="0"/>
              </a:spcAft>
              <a:buChar char="»"/>
              <a:defRPr kumimoji="1">
                <a:solidFill>
                  <a:schemeClr val="tx1"/>
                </a:solidFill>
                <a:latin typeface="+mn-lt"/>
                <a:ea typeface="+mn-ea"/>
              </a:defRPr>
            </a:lvl9pPr>
          </a:lstStyle>
          <a:p>
            <a:pPr marL="0" indent="0">
              <a:buNone/>
            </a:pPr>
            <a:r>
              <a:rPr lang="ja-JP" altLang="en-US" b="1" kern="0" dirty="0">
                <a:solidFill>
                  <a:srgbClr val="FF0000"/>
                </a:solidFill>
                <a:latin typeface="メイリオ" panose="020B0604030504040204" pitchFamily="50" charset="-128"/>
                <a:ea typeface="メイリオ" panose="020B0604030504040204" pitchFamily="50" charset="-128"/>
              </a:rPr>
              <a:t>コスト削減、残業時間削減、業務の標準化、</a:t>
            </a:r>
            <a:r>
              <a:rPr lang="en-US" altLang="ja-JP" b="1" kern="0" dirty="0">
                <a:solidFill>
                  <a:srgbClr val="FF0000"/>
                </a:solidFill>
                <a:latin typeface="メイリオ" panose="020B0604030504040204" pitchFamily="50" charset="-128"/>
                <a:ea typeface="メイリオ" panose="020B0604030504040204" pitchFamily="50" charset="-128"/>
              </a:rPr>
              <a:t>BCP</a:t>
            </a:r>
            <a:r>
              <a:rPr lang="ja-JP" altLang="en-US" b="1" kern="0" dirty="0">
                <a:solidFill>
                  <a:srgbClr val="FF0000"/>
                </a:solidFill>
                <a:latin typeface="メイリオ" panose="020B0604030504040204" pitchFamily="50" charset="-128"/>
                <a:ea typeface="メイリオ" panose="020B0604030504040204" pitchFamily="50" charset="-128"/>
              </a:rPr>
              <a:t>対策</a:t>
            </a:r>
            <a:r>
              <a:rPr lang="ja-JP" altLang="en-US" kern="0" dirty="0">
                <a:latin typeface="メイリオ" panose="020B0604030504040204" pitchFamily="50" charset="-128"/>
                <a:ea typeface="メイリオ" panose="020B0604030504040204" pitchFamily="50" charset="-128"/>
              </a:rPr>
              <a:t>などさまざまな課題があります。</a:t>
            </a:r>
          </a:p>
        </p:txBody>
      </p:sp>
      <p:sp>
        <p:nvSpPr>
          <p:cNvPr id="3" name="思考の吹き出し: 雲形 2">
            <a:extLst>
              <a:ext uri="{FF2B5EF4-FFF2-40B4-BE49-F238E27FC236}">
                <a16:creationId xmlns:a16="http://schemas.microsoft.com/office/drawing/2014/main" id="{A672417F-A7E6-4F6A-AAFE-6FC8997637D1}"/>
              </a:ext>
            </a:extLst>
          </p:cNvPr>
          <p:cNvSpPr/>
          <p:nvPr/>
        </p:nvSpPr>
        <p:spPr>
          <a:xfrm>
            <a:off x="3501122" y="5407079"/>
            <a:ext cx="2203938" cy="1024188"/>
          </a:xfrm>
          <a:prstGeom prst="cloudCallout">
            <a:avLst>
              <a:gd name="adj1" fmla="val -5257"/>
              <a:gd name="adj2" fmla="val -109313"/>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bwMode="auto">
          <a:xfrm>
            <a:off x="3161076" y="1579062"/>
            <a:ext cx="2403229" cy="726831"/>
          </a:xfrm>
          <a:prstGeom prst="rect">
            <a:avLst/>
          </a:prstGeom>
          <a:no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1" hangingPunct="1"/>
            <a:r>
              <a:rPr lang="ja-JP" altLang="en-US" dirty="0">
                <a:latin typeface="Meiryo UI" panose="020B0604030504040204" pitchFamily="50" charset="-128"/>
                <a:ea typeface="Meiryo UI" panose="020B0604030504040204" pitchFamily="50" charset="-128"/>
              </a:rPr>
              <a:t>残業時間が</a:t>
            </a:r>
            <a:endParaRPr lang="en-US" altLang="ja-JP" dirty="0">
              <a:latin typeface="Meiryo UI" panose="020B0604030504040204" pitchFamily="50" charset="-128"/>
              <a:ea typeface="Meiryo UI" panose="020B0604030504040204" pitchFamily="50" charset="-128"/>
            </a:endParaRPr>
          </a:p>
          <a:p>
            <a:pPr algn="ctr" eaLnBrk="1" hangingPunct="1"/>
            <a:r>
              <a:rPr lang="ja-JP" altLang="en-US" dirty="0">
                <a:latin typeface="Meiryo UI" panose="020B0604030504040204" pitchFamily="50" charset="-128"/>
                <a:ea typeface="Meiryo UI" panose="020B0604030504040204" pitchFamily="50" charset="-128"/>
              </a:rPr>
              <a:t>減らない</a:t>
            </a:r>
          </a:p>
        </p:txBody>
      </p:sp>
      <p:sp>
        <p:nvSpPr>
          <p:cNvPr id="19" name="正方形/長方形 18"/>
          <p:cNvSpPr/>
          <p:nvPr/>
        </p:nvSpPr>
        <p:spPr bwMode="auto">
          <a:xfrm>
            <a:off x="6219750" y="1747495"/>
            <a:ext cx="2403229" cy="726831"/>
          </a:xfrm>
          <a:prstGeom prst="rect">
            <a:avLst/>
          </a:prstGeom>
          <a:no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1" hangingPunct="1"/>
            <a:r>
              <a:rPr lang="ja-JP" altLang="en-US" dirty="0">
                <a:latin typeface="Meiryo UI" panose="020B0604030504040204" pitchFamily="50" charset="-128"/>
                <a:ea typeface="Meiryo UI" panose="020B0604030504040204" pitchFamily="50" charset="-128"/>
              </a:rPr>
              <a:t>人件費を</a:t>
            </a:r>
            <a:endParaRPr lang="en-US" altLang="ja-JP" dirty="0">
              <a:latin typeface="Meiryo UI" panose="020B0604030504040204" pitchFamily="50" charset="-128"/>
              <a:ea typeface="Meiryo UI" panose="020B0604030504040204" pitchFamily="50" charset="-128"/>
            </a:endParaRPr>
          </a:p>
          <a:p>
            <a:pPr algn="ctr" eaLnBrk="1" hangingPunct="1"/>
            <a:r>
              <a:rPr lang="ja-JP" altLang="en-US" dirty="0">
                <a:latin typeface="Meiryo UI" panose="020B0604030504040204" pitchFamily="50" charset="-128"/>
                <a:ea typeface="Meiryo UI" panose="020B0604030504040204" pitchFamily="50" charset="-128"/>
              </a:rPr>
              <a:t>削減したい</a:t>
            </a:r>
          </a:p>
        </p:txBody>
      </p:sp>
      <p:sp>
        <p:nvSpPr>
          <p:cNvPr id="20" name="正方形/長方形 19"/>
          <p:cNvSpPr/>
          <p:nvPr/>
        </p:nvSpPr>
        <p:spPr>
          <a:xfrm>
            <a:off x="7314548" y="3602347"/>
            <a:ext cx="1568057" cy="646331"/>
          </a:xfrm>
          <a:prstGeom prst="rect">
            <a:avLst/>
          </a:prstGeom>
          <a:effectLst>
            <a:outerShdw blurRad="50800" dist="38100" dir="2700000" algn="tl" rotWithShape="0">
              <a:prstClr val="black">
                <a:alpha val="40000"/>
              </a:prstClr>
            </a:outerShdw>
          </a:effectLst>
        </p:spPr>
        <p:txBody>
          <a:bodyPr wrap="none">
            <a:spAutoFit/>
          </a:bodyPr>
          <a:lstStyle/>
          <a:p>
            <a:pPr algn="ctr"/>
            <a:r>
              <a:rPr lang="ja-JP" altLang="en-US" dirty="0">
                <a:latin typeface="Meiryo UI" panose="020B0604030504040204" pitchFamily="50" charset="-128"/>
                <a:ea typeface="Meiryo UI" panose="020B0604030504040204" pitchFamily="50" charset="-128"/>
              </a:rPr>
              <a:t>人により品質が</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異なる</a:t>
            </a:r>
          </a:p>
        </p:txBody>
      </p:sp>
      <p:sp>
        <p:nvSpPr>
          <p:cNvPr id="21" name="正方形/長方形 20"/>
          <p:cNvSpPr/>
          <p:nvPr/>
        </p:nvSpPr>
        <p:spPr>
          <a:xfrm>
            <a:off x="6408345" y="5208829"/>
            <a:ext cx="1547218" cy="646331"/>
          </a:xfrm>
          <a:prstGeom prst="rect">
            <a:avLst/>
          </a:prstGeom>
          <a:effectLst>
            <a:outerShdw blurRad="50800" dist="38100" dir="2700000" algn="tl" rotWithShape="0">
              <a:prstClr val="black">
                <a:alpha val="40000"/>
              </a:prstClr>
            </a:outerShdw>
          </a:effectLst>
        </p:spPr>
        <p:txBody>
          <a:bodyPr wrap="none">
            <a:spAutoFit/>
          </a:bodyPr>
          <a:lstStyle/>
          <a:p>
            <a:pPr algn="ctr"/>
            <a:r>
              <a:rPr lang="ja-JP" altLang="en-US" dirty="0">
                <a:latin typeface="Meiryo UI" panose="020B0604030504040204" pitchFamily="50" charset="-128"/>
                <a:ea typeface="Meiryo UI" panose="020B0604030504040204" pitchFamily="50" charset="-128"/>
              </a:rPr>
              <a:t>ヒューマンエラー</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をなくしたい</a:t>
            </a:r>
          </a:p>
        </p:txBody>
      </p:sp>
      <p:sp>
        <p:nvSpPr>
          <p:cNvPr id="22" name="正方形/長方形 21"/>
          <p:cNvSpPr/>
          <p:nvPr/>
        </p:nvSpPr>
        <p:spPr>
          <a:xfrm>
            <a:off x="3928031" y="5568926"/>
            <a:ext cx="1414169" cy="646331"/>
          </a:xfrm>
          <a:prstGeom prst="rect">
            <a:avLst/>
          </a:prstGeom>
          <a:effectLst>
            <a:outerShdw blurRad="50800" dist="38100" dir="2700000" algn="tl" rotWithShape="0">
              <a:prstClr val="black">
                <a:alpha val="40000"/>
              </a:prstClr>
            </a:outerShdw>
          </a:effectLst>
        </p:spPr>
        <p:txBody>
          <a:bodyPr wrap="none">
            <a:spAutoFit/>
          </a:bodyPr>
          <a:lstStyle/>
          <a:p>
            <a:pPr algn="ctr"/>
            <a:r>
              <a:rPr lang="ja-JP" altLang="en-US" dirty="0">
                <a:latin typeface="Meiryo UI" panose="020B0604030504040204" pitchFamily="50" charset="-128"/>
                <a:ea typeface="Meiryo UI" panose="020B0604030504040204" pitchFamily="50" charset="-128"/>
              </a:rPr>
              <a:t>在宅勤務を</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標準化したい</a:t>
            </a:r>
          </a:p>
        </p:txBody>
      </p:sp>
      <p:sp>
        <p:nvSpPr>
          <p:cNvPr id="23" name="正方形/長方形 22"/>
          <p:cNvSpPr/>
          <p:nvPr/>
        </p:nvSpPr>
        <p:spPr>
          <a:xfrm>
            <a:off x="711954" y="2804317"/>
            <a:ext cx="2150847"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ja-JP" altLang="en-US" dirty="0">
                <a:latin typeface="Meiryo UI" panose="020B0604030504040204" pitchFamily="50" charset="-128"/>
                <a:ea typeface="Meiryo UI" panose="020B0604030504040204" pitchFamily="50" charset="-128"/>
              </a:rPr>
              <a:t>営業の時間が</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欲しい</a:t>
            </a:r>
          </a:p>
        </p:txBody>
      </p:sp>
      <p:sp>
        <p:nvSpPr>
          <p:cNvPr id="24" name="正方形/長方形 23"/>
          <p:cNvSpPr/>
          <p:nvPr/>
        </p:nvSpPr>
        <p:spPr>
          <a:xfrm>
            <a:off x="1028872" y="4859118"/>
            <a:ext cx="1726375" cy="646331"/>
          </a:xfrm>
          <a:prstGeom prst="rect">
            <a:avLst/>
          </a:prstGeom>
          <a:effectLst>
            <a:outerShdw blurRad="50800" dist="38100" dir="2700000" algn="tl" rotWithShape="0">
              <a:prstClr val="black">
                <a:alpha val="40000"/>
              </a:prstClr>
            </a:outerShdw>
          </a:effectLst>
        </p:spPr>
        <p:txBody>
          <a:bodyPr wrap="square">
            <a:spAutoFit/>
          </a:bodyPr>
          <a:lstStyle/>
          <a:p>
            <a:pPr algn="ctr"/>
            <a:r>
              <a:rPr lang="ja-JP" altLang="en-US" dirty="0">
                <a:latin typeface="Meiryo UI" panose="020B0604030504040204" pitchFamily="50" charset="-128"/>
                <a:ea typeface="Meiryo UI" panose="020B0604030504040204" pitchFamily="50" charset="-128"/>
              </a:rPr>
              <a:t>業務の属人化が起きている</a:t>
            </a:r>
          </a:p>
        </p:txBody>
      </p:sp>
    </p:spTree>
    <p:extLst>
      <p:ext uri="{BB962C8B-B14F-4D97-AF65-F5344CB8AC3E}">
        <p14:creationId xmlns:p14="http://schemas.microsoft.com/office/powerpoint/2010/main" val="353888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7EB3F45-B53F-B1BD-152A-F922D4DEE833}"/>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4</a:t>
            </a:fld>
            <a:endParaRPr lang="ja-JP" altLang="en-US" dirty="0">
              <a:solidFill>
                <a:prstClr val="black"/>
              </a:solidFill>
            </a:endParaRPr>
          </a:p>
        </p:txBody>
      </p:sp>
      <p:sp>
        <p:nvSpPr>
          <p:cNvPr id="2" name="タイトル 1">
            <a:extLst>
              <a:ext uri="{FF2B5EF4-FFF2-40B4-BE49-F238E27FC236}">
                <a16:creationId xmlns:a16="http://schemas.microsoft.com/office/drawing/2014/main" id="{2CE37B17-5AD4-4886-9F0D-ABFB4215A617}"/>
              </a:ext>
            </a:extLst>
          </p:cNvPr>
          <p:cNvSpPr>
            <a:spLocks noGrp="1"/>
          </p:cNvSpPr>
          <p:nvPr>
            <p:ph type="title" idx="4294967295"/>
          </p:nvPr>
        </p:nvSpPr>
        <p:spPr>
          <a:xfrm>
            <a:off x="0" y="185738"/>
            <a:ext cx="8915400" cy="417512"/>
          </a:xfrm>
        </p:spPr>
        <p:txBody>
          <a:bodyPr>
            <a:normAutofit fontScale="90000"/>
          </a:bodyPr>
          <a:lstStyle/>
          <a:p>
            <a:r>
              <a:rPr kumimoji="1" lang="en-US" altLang="ja-JP" sz="2400" b="1" dirty="0">
                <a:latin typeface="Meiryo UI" panose="020B0604030504040204" pitchFamily="50" charset="-128"/>
                <a:ea typeface="Meiryo UI" panose="020B0604030504040204" pitchFamily="50" charset="-128"/>
              </a:rPr>
              <a:t>RPA</a:t>
            </a:r>
            <a:r>
              <a:rPr kumimoji="1" lang="ja-JP" altLang="en-US" sz="2400" b="1" dirty="0">
                <a:latin typeface="Meiryo UI" panose="020B0604030504040204" pitchFamily="50" charset="-128"/>
                <a:ea typeface="Meiryo UI" panose="020B0604030504040204" pitchFamily="50" charset="-128"/>
              </a:rPr>
              <a:t>のご紹介</a:t>
            </a:r>
          </a:p>
        </p:txBody>
      </p:sp>
      <p:sp>
        <p:nvSpPr>
          <p:cNvPr id="4" name="コンテンツ プレースホルダー 2">
            <a:extLst>
              <a:ext uri="{FF2B5EF4-FFF2-40B4-BE49-F238E27FC236}">
                <a16:creationId xmlns:a16="http://schemas.microsoft.com/office/drawing/2014/main" id="{4D44BF33-4B8A-4665-9D8C-ABD59575B4F6}"/>
              </a:ext>
            </a:extLst>
          </p:cNvPr>
          <p:cNvSpPr txBox="1">
            <a:spLocks/>
          </p:cNvSpPr>
          <p:nvPr/>
        </p:nvSpPr>
        <p:spPr>
          <a:xfrm>
            <a:off x="838200" y="692696"/>
            <a:ext cx="8229600" cy="720080"/>
          </a:xfrm>
          <a:prstGeom prst="rect">
            <a:avLst/>
          </a:prstGeom>
        </p:spPr>
        <p:txBody>
          <a:bodyPr/>
          <a:lstStyle>
            <a:lvl1pPr marL="342896" indent="-342896" algn="l" rtl="0" eaLnBrk="0" fontAlgn="base" hangingPunct="0">
              <a:spcBef>
                <a:spcPct val="20000"/>
              </a:spcBef>
              <a:spcAft>
                <a:spcPct val="0"/>
              </a:spcAft>
              <a:buChar char="•"/>
              <a:defRPr kumimoji="1">
                <a:solidFill>
                  <a:schemeClr val="tx1"/>
                </a:solidFill>
                <a:latin typeface="+mn-lt"/>
                <a:ea typeface="+mn-ea"/>
                <a:cs typeface="+mn-cs"/>
              </a:defRPr>
            </a:lvl1pPr>
            <a:lvl2pPr marL="742941" indent="-285746" algn="l" rtl="0" eaLnBrk="0" fontAlgn="base" hangingPunct="0">
              <a:spcBef>
                <a:spcPct val="20000"/>
              </a:spcBef>
              <a:spcAft>
                <a:spcPct val="0"/>
              </a:spcAft>
              <a:buChar char="–"/>
              <a:defRPr kumimoji="1">
                <a:solidFill>
                  <a:schemeClr val="tx1"/>
                </a:solidFill>
                <a:latin typeface="+mn-lt"/>
                <a:ea typeface="+mn-ea"/>
              </a:defRPr>
            </a:lvl2pPr>
            <a:lvl3pPr marL="1142987" indent="-228597" algn="l" rtl="0" eaLnBrk="0" fontAlgn="base" hangingPunct="0">
              <a:spcBef>
                <a:spcPct val="20000"/>
              </a:spcBef>
              <a:spcAft>
                <a:spcPct val="0"/>
              </a:spcAft>
              <a:buChar char="•"/>
              <a:defRPr kumimoji="1">
                <a:solidFill>
                  <a:schemeClr val="tx1"/>
                </a:solidFill>
                <a:latin typeface="+mn-lt"/>
                <a:ea typeface="+mn-ea"/>
              </a:defRPr>
            </a:lvl3pPr>
            <a:lvl4pPr marL="1600181" indent="-228597" algn="l" rtl="0" eaLnBrk="0" fontAlgn="base" hangingPunct="0">
              <a:spcBef>
                <a:spcPct val="20000"/>
              </a:spcBef>
              <a:spcAft>
                <a:spcPct val="0"/>
              </a:spcAft>
              <a:buChar char="–"/>
              <a:defRPr kumimoji="1">
                <a:solidFill>
                  <a:schemeClr val="tx1"/>
                </a:solidFill>
                <a:latin typeface="+mn-lt"/>
                <a:ea typeface="+mn-ea"/>
              </a:defRPr>
            </a:lvl4pPr>
            <a:lvl5pPr marL="2057376" indent="-228597" algn="l" rtl="0" eaLnBrk="0" fontAlgn="base" hangingPunct="0">
              <a:spcBef>
                <a:spcPct val="20000"/>
              </a:spcBef>
              <a:spcAft>
                <a:spcPct val="0"/>
              </a:spcAft>
              <a:buChar char="»"/>
              <a:defRPr kumimoji="1">
                <a:solidFill>
                  <a:schemeClr val="tx1"/>
                </a:solidFill>
                <a:latin typeface="+mn-lt"/>
                <a:ea typeface="+mn-ea"/>
              </a:defRPr>
            </a:lvl5pPr>
            <a:lvl6pPr marL="2514570" indent="-228597" algn="l" rtl="0" fontAlgn="base">
              <a:spcBef>
                <a:spcPct val="20000"/>
              </a:spcBef>
              <a:spcAft>
                <a:spcPct val="0"/>
              </a:spcAft>
              <a:buChar char="»"/>
              <a:defRPr kumimoji="1">
                <a:solidFill>
                  <a:schemeClr val="tx1"/>
                </a:solidFill>
                <a:latin typeface="+mn-lt"/>
                <a:ea typeface="+mn-ea"/>
              </a:defRPr>
            </a:lvl6pPr>
            <a:lvl7pPr marL="2971766" indent="-228597" algn="l" rtl="0" fontAlgn="base">
              <a:spcBef>
                <a:spcPct val="20000"/>
              </a:spcBef>
              <a:spcAft>
                <a:spcPct val="0"/>
              </a:spcAft>
              <a:buChar char="»"/>
              <a:defRPr kumimoji="1">
                <a:solidFill>
                  <a:schemeClr val="tx1"/>
                </a:solidFill>
                <a:latin typeface="+mn-lt"/>
                <a:ea typeface="+mn-ea"/>
              </a:defRPr>
            </a:lvl7pPr>
            <a:lvl8pPr marL="3428960" indent="-228597" algn="l" rtl="0" fontAlgn="base">
              <a:spcBef>
                <a:spcPct val="20000"/>
              </a:spcBef>
              <a:spcAft>
                <a:spcPct val="0"/>
              </a:spcAft>
              <a:buChar char="»"/>
              <a:defRPr kumimoji="1">
                <a:solidFill>
                  <a:schemeClr val="tx1"/>
                </a:solidFill>
                <a:latin typeface="+mn-lt"/>
                <a:ea typeface="+mn-ea"/>
              </a:defRPr>
            </a:lvl8pPr>
            <a:lvl9pPr marL="3886155" indent="-228597" algn="l" rtl="0" fontAlgn="base">
              <a:spcBef>
                <a:spcPct val="20000"/>
              </a:spcBef>
              <a:spcAft>
                <a:spcPct val="0"/>
              </a:spcAft>
              <a:buChar char="»"/>
              <a:defRPr kumimoji="1">
                <a:solidFill>
                  <a:schemeClr val="tx1"/>
                </a:solidFill>
                <a:latin typeface="+mn-lt"/>
                <a:ea typeface="+mn-ea"/>
              </a:defRPr>
            </a:lvl9pPr>
          </a:lstStyle>
          <a:p>
            <a:pPr marL="0" indent="0" defTabSz="455613">
              <a:buNone/>
              <a:defRPr/>
            </a:pPr>
            <a:r>
              <a:rPr lang="en-US" altLang="ja-JP" kern="0" dirty="0">
                <a:solidFill>
                  <a:srgbClr val="000000"/>
                </a:solidFill>
                <a:latin typeface="Meiryo UI" panose="020B0604030504040204" pitchFamily="50" charset="-128"/>
                <a:ea typeface="Meiryo UI" panose="020B0604030504040204" pitchFamily="50" charset="-128"/>
              </a:rPr>
              <a:t>RPA</a:t>
            </a:r>
            <a:r>
              <a:rPr lang="ja-JP" altLang="en-US" kern="0" dirty="0">
                <a:solidFill>
                  <a:srgbClr val="000000"/>
                </a:solidFill>
                <a:latin typeface="Meiryo UI" panose="020B0604030504040204" pitchFamily="50" charset="-128"/>
                <a:ea typeface="Meiryo UI" panose="020B0604030504040204" pitchFamily="50" charset="-128"/>
              </a:rPr>
              <a:t>（</a:t>
            </a:r>
            <a:r>
              <a:rPr lang="en-US" altLang="ja-JP" kern="0" dirty="0">
                <a:solidFill>
                  <a:srgbClr val="000000"/>
                </a:solidFill>
                <a:latin typeface="Meiryo UI" panose="020B0604030504040204" pitchFamily="50" charset="-128"/>
                <a:ea typeface="Meiryo UI" panose="020B0604030504040204" pitchFamily="50" charset="-128"/>
              </a:rPr>
              <a:t>Robotic Process Automation</a:t>
            </a:r>
            <a:r>
              <a:rPr lang="ja-JP" altLang="en-US" kern="0" dirty="0">
                <a:solidFill>
                  <a:srgbClr val="000000"/>
                </a:solidFill>
                <a:latin typeface="Meiryo UI" panose="020B0604030504040204" pitchFamily="50" charset="-128"/>
                <a:ea typeface="Meiryo UI" panose="020B0604030504040204" pitchFamily="50" charset="-128"/>
              </a:rPr>
              <a:t>）とは、ソフトウェアロボットを活用し、</a:t>
            </a:r>
            <a:endParaRPr lang="en-US" altLang="ja-JP" kern="0" dirty="0">
              <a:solidFill>
                <a:srgbClr val="000000"/>
              </a:solidFill>
              <a:latin typeface="Meiryo UI" panose="020B0604030504040204" pitchFamily="50" charset="-128"/>
              <a:ea typeface="Meiryo UI" panose="020B0604030504040204" pitchFamily="50" charset="-128"/>
            </a:endParaRPr>
          </a:p>
          <a:p>
            <a:pPr marL="0" indent="0" defTabSz="455613">
              <a:buNone/>
              <a:defRPr/>
            </a:pPr>
            <a:r>
              <a:rPr lang="en-US" altLang="ja-JP" b="1" kern="0" dirty="0">
                <a:solidFill>
                  <a:srgbClr val="FF0000"/>
                </a:solidFill>
                <a:latin typeface="Meiryo UI" panose="020B0604030504040204" pitchFamily="50" charset="-128"/>
                <a:ea typeface="Meiryo UI" panose="020B0604030504040204" pitchFamily="50" charset="-128"/>
              </a:rPr>
              <a:t>PC</a:t>
            </a:r>
            <a:r>
              <a:rPr lang="ja-JP" altLang="en-US" b="1" kern="0" dirty="0">
                <a:solidFill>
                  <a:srgbClr val="FF0000"/>
                </a:solidFill>
                <a:latin typeface="Meiryo UI" panose="020B0604030504040204" pitchFamily="50" charset="-128"/>
                <a:ea typeface="Meiryo UI" panose="020B0604030504040204" pitchFamily="50" charset="-128"/>
              </a:rPr>
              <a:t>上で行う業務を自動化・効率化</a:t>
            </a:r>
            <a:r>
              <a:rPr lang="ja-JP" altLang="en-US" kern="0" dirty="0">
                <a:solidFill>
                  <a:srgbClr val="000000"/>
                </a:solidFill>
                <a:latin typeface="Meiryo UI" panose="020B0604030504040204" pitchFamily="50" charset="-128"/>
                <a:ea typeface="Meiryo UI" panose="020B0604030504040204" pitchFamily="50" charset="-128"/>
              </a:rPr>
              <a:t>するツールです</a:t>
            </a:r>
            <a:endParaRPr lang="ja-JP" altLang="en-US" kern="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5E83470D-EAB9-4889-A831-29540F74B104}"/>
              </a:ext>
            </a:extLst>
          </p:cNvPr>
          <p:cNvSpPr/>
          <p:nvPr/>
        </p:nvSpPr>
        <p:spPr>
          <a:xfrm>
            <a:off x="785917" y="2342086"/>
            <a:ext cx="3694643" cy="3784393"/>
          </a:xfrm>
          <a:prstGeom prst="rect">
            <a:avLst/>
          </a:prstGeom>
          <a:ln>
            <a:solidFill>
              <a:schemeClr val="bg1">
                <a:lumMod val="75000"/>
              </a:schemeClr>
            </a:solidFill>
          </a:ln>
          <a:effectLst>
            <a:outerShdw blurRad="50800" dist="38100" dir="2700000" algn="tl" rotWithShape="0">
              <a:schemeClr val="bg1">
                <a:lumMod val="85000"/>
                <a:alpha val="40000"/>
              </a:scheme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ホームベース 89">
            <a:extLst>
              <a:ext uri="{FF2B5EF4-FFF2-40B4-BE49-F238E27FC236}">
                <a16:creationId xmlns:a16="http://schemas.microsoft.com/office/drawing/2014/main" id="{7871003C-B0A6-4E70-AC76-DABCE7FE4771}"/>
              </a:ext>
            </a:extLst>
          </p:cNvPr>
          <p:cNvSpPr/>
          <p:nvPr/>
        </p:nvSpPr>
        <p:spPr>
          <a:xfrm>
            <a:off x="785917" y="1700808"/>
            <a:ext cx="3821252" cy="368066"/>
          </a:xfrm>
          <a:prstGeom prst="homePlate">
            <a:avLst>
              <a:gd name="adj" fmla="val 28836"/>
            </a:avLst>
          </a:prstGeom>
          <a:solidFill>
            <a:srgbClr val="3399FF"/>
          </a:solidFill>
          <a:ln>
            <a:noFill/>
          </a:ln>
          <a:effectLst>
            <a:outerShdw blurRad="50800" dist="38100" dir="2700000" algn="tl" rotWithShape="0">
              <a:schemeClr val="bg1">
                <a:lumMod val="85000"/>
                <a:alpha val="40000"/>
              </a:schemeClr>
            </a:outerShdw>
          </a:effectLst>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工場等での業務のロボット化</a:t>
            </a:r>
          </a:p>
        </p:txBody>
      </p:sp>
      <p:sp>
        <p:nvSpPr>
          <p:cNvPr id="8" name="ホームベース 90">
            <a:extLst>
              <a:ext uri="{FF2B5EF4-FFF2-40B4-BE49-F238E27FC236}">
                <a16:creationId xmlns:a16="http://schemas.microsoft.com/office/drawing/2014/main" id="{AA9C44BC-4AE7-48EE-A8BD-A72F0641471C}"/>
              </a:ext>
            </a:extLst>
          </p:cNvPr>
          <p:cNvSpPr/>
          <p:nvPr/>
        </p:nvSpPr>
        <p:spPr>
          <a:xfrm>
            <a:off x="5274685" y="1711283"/>
            <a:ext cx="3845398" cy="357592"/>
          </a:xfrm>
          <a:prstGeom prst="homePlate">
            <a:avLst>
              <a:gd name="adj" fmla="val 28836"/>
            </a:avLst>
          </a:prstGeom>
          <a:solidFill>
            <a:srgbClr val="000099"/>
          </a:solidFill>
          <a:ln>
            <a:noFill/>
          </a:ln>
          <a:effectLst>
            <a:outerShdw blurRad="50800" dist="38100" dir="2700000" algn="tl" rotWithShape="0">
              <a:schemeClr val="bg1">
                <a:lumMod val="85000"/>
                <a:alpha val="40000"/>
              </a:schemeClr>
            </a:outerShdw>
          </a:effectLst>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オフィス業務のロボット化（</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RPA</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正方形/長方形 8">
            <a:extLst>
              <a:ext uri="{FF2B5EF4-FFF2-40B4-BE49-F238E27FC236}">
                <a16:creationId xmlns:a16="http://schemas.microsoft.com/office/drawing/2014/main" id="{942E5451-1BD5-4955-80CD-2ED65B006CCB}"/>
              </a:ext>
            </a:extLst>
          </p:cNvPr>
          <p:cNvSpPr/>
          <p:nvPr/>
        </p:nvSpPr>
        <p:spPr>
          <a:xfrm>
            <a:off x="5283476" y="2364499"/>
            <a:ext cx="3951963" cy="3761980"/>
          </a:xfrm>
          <a:prstGeom prst="rect">
            <a:avLst/>
          </a:prstGeom>
          <a:ln>
            <a:solidFill>
              <a:schemeClr val="bg1">
                <a:lumMod val="75000"/>
              </a:schemeClr>
            </a:solidFill>
          </a:ln>
          <a:effectLst>
            <a:outerShdw blurRad="50800" dist="38100" dir="2700000" algn="tl" rotWithShape="0">
              <a:schemeClr val="bg1">
                <a:lumMod val="85000"/>
                <a:alpha val="40000"/>
              </a:scheme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A7723B3-8EDF-4DD5-A12A-66E8303D4A6D}"/>
              </a:ext>
            </a:extLst>
          </p:cNvPr>
          <p:cNvSpPr txBox="1"/>
          <p:nvPr/>
        </p:nvSpPr>
        <p:spPr>
          <a:xfrm>
            <a:off x="985499" y="4971047"/>
            <a:ext cx="3271504" cy="83099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生産現場では、各種産業用ロボットが人間に代わって製品を組み立てる光景は既に当たり前となっています。</a:t>
            </a:r>
          </a:p>
        </p:txBody>
      </p:sp>
      <p:sp>
        <p:nvSpPr>
          <p:cNvPr id="11" name="テキスト ボックス 10">
            <a:extLst>
              <a:ext uri="{FF2B5EF4-FFF2-40B4-BE49-F238E27FC236}">
                <a16:creationId xmlns:a16="http://schemas.microsoft.com/office/drawing/2014/main" id="{AAE19A83-3AA5-4534-A8B9-C34B8E06CB1D}"/>
              </a:ext>
            </a:extLst>
          </p:cNvPr>
          <p:cNvSpPr txBox="1"/>
          <p:nvPr/>
        </p:nvSpPr>
        <p:spPr>
          <a:xfrm>
            <a:off x="5358384" y="4960795"/>
            <a:ext cx="3770843" cy="83099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RPA</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が、人が</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上で行う定型作業を代行することで、ホワイトカラーの生産性向上に貢献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ロボットの「ホワイトカラー化」が進んでいます。</a:t>
            </a:r>
          </a:p>
        </p:txBody>
      </p:sp>
      <p:pic>
        <p:nvPicPr>
          <p:cNvPr id="12" name="Picture 2" descr="C:\Users\5035191\Desktop\WinActor411（代理店様向け販促用）\ダウンロード.jpg">
            <a:extLst>
              <a:ext uri="{FF2B5EF4-FFF2-40B4-BE49-F238E27FC236}">
                <a16:creationId xmlns:a16="http://schemas.microsoft.com/office/drawing/2014/main" id="{AB67F52D-B109-4EF9-A734-48C9B2420D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730" y="2449526"/>
            <a:ext cx="2688174" cy="21729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5035191\Desktop\WinActor411（代理店様向け販促用）\ダウンロード (1).jpg">
            <a:extLst>
              <a:ext uri="{FF2B5EF4-FFF2-40B4-BE49-F238E27FC236}">
                <a16:creationId xmlns:a16="http://schemas.microsoft.com/office/drawing/2014/main" id="{5570916F-0412-4D3A-B853-51DDF71FF7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5714" y="2617841"/>
            <a:ext cx="3167390" cy="1945960"/>
          </a:xfrm>
          <a:prstGeom prst="rect">
            <a:avLst/>
          </a:prstGeom>
          <a:noFill/>
          <a:extLst>
            <a:ext uri="{909E8E84-426E-40DD-AFC4-6F175D3DCCD1}">
              <a14:hiddenFill xmlns:a14="http://schemas.microsoft.com/office/drawing/2010/main">
                <a:solidFill>
                  <a:srgbClr val="FFFFFF"/>
                </a:solidFill>
              </a14:hiddenFill>
            </a:ext>
          </a:extLst>
        </p:spPr>
      </p:pic>
      <p:sp>
        <p:nvSpPr>
          <p:cNvPr id="18" name="二等辺三角形 17">
            <a:extLst>
              <a:ext uri="{FF2B5EF4-FFF2-40B4-BE49-F238E27FC236}">
                <a16:creationId xmlns:a16="http://schemas.microsoft.com/office/drawing/2014/main" id="{1BB5EE63-FFE1-4FDC-ACF7-CC54E4006401}"/>
              </a:ext>
            </a:extLst>
          </p:cNvPr>
          <p:cNvSpPr/>
          <p:nvPr/>
        </p:nvSpPr>
        <p:spPr bwMode="auto">
          <a:xfrm rot="5400000">
            <a:off x="3808069" y="3901818"/>
            <a:ext cx="2225726" cy="367720"/>
          </a:xfrm>
          <a:prstGeom prst="triangle">
            <a:avLst/>
          </a:prstGeom>
          <a:solidFill>
            <a:srgbClr val="7575D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407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A164FF6-25F5-2A30-0550-E1DB2514976A}"/>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5</a:t>
            </a:fld>
            <a:endParaRPr lang="ja-JP" altLang="en-US" dirty="0">
              <a:solidFill>
                <a:prstClr val="black"/>
              </a:solidFill>
            </a:endParaRPr>
          </a:p>
        </p:txBody>
      </p:sp>
      <p:sp>
        <p:nvSpPr>
          <p:cNvPr id="2" name="タイトル 1"/>
          <p:cNvSpPr>
            <a:spLocks noGrp="1"/>
          </p:cNvSpPr>
          <p:nvPr>
            <p:ph type="title" idx="4294967295"/>
          </p:nvPr>
        </p:nvSpPr>
        <p:spPr>
          <a:xfrm>
            <a:off x="0" y="155575"/>
            <a:ext cx="8915400" cy="417513"/>
          </a:xfrm>
        </p:spPr>
        <p:txBody>
          <a:bodyPr>
            <a:normAutofit fontScale="90000"/>
          </a:bodyPr>
          <a:lstStyle/>
          <a:p>
            <a:r>
              <a:rPr lang="en-US" altLang="ja-JP" sz="2400" b="1" dirty="0">
                <a:latin typeface="Meiryo UI" panose="020B0604030504040204" pitchFamily="50" charset="-128"/>
                <a:ea typeface="Meiryo UI" panose="020B0604030504040204" pitchFamily="50" charset="-128"/>
              </a:rPr>
              <a:t>RPA</a:t>
            </a:r>
            <a:r>
              <a:rPr kumimoji="1" lang="ja-JP" altLang="en-US" sz="2400" b="1" dirty="0">
                <a:latin typeface="Meiryo UI" panose="020B0604030504040204" pitchFamily="50" charset="-128"/>
                <a:ea typeface="Meiryo UI" panose="020B0604030504040204" pitchFamily="50" charset="-128"/>
              </a:rPr>
              <a:t>の特徴</a:t>
            </a:r>
          </a:p>
        </p:txBody>
      </p:sp>
      <p:sp>
        <p:nvSpPr>
          <p:cNvPr id="5" name="正方形/長方形 4"/>
          <p:cNvSpPr/>
          <p:nvPr/>
        </p:nvSpPr>
        <p:spPr bwMode="auto">
          <a:xfrm>
            <a:off x="326089" y="791109"/>
            <a:ext cx="9268261" cy="687585"/>
          </a:xfrm>
          <a:prstGeom prst="rect">
            <a:avLst/>
          </a:prstGeom>
          <a:solidFill>
            <a:srgbClr val="000099"/>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RPA</a:t>
            </a:r>
            <a:r>
              <a:rPr kumimoji="1"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は職種を選ばず </a:t>
            </a:r>
            <a:r>
              <a:rPr kumimoji="1" lang="ja-JP" altLang="en-US" sz="2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「さまざまな部門で業務自動化」 </a:t>
            </a:r>
            <a:r>
              <a:rPr kumimoji="1"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が期待できます</a:t>
            </a:r>
          </a:p>
        </p:txBody>
      </p:sp>
      <p:sp>
        <p:nvSpPr>
          <p:cNvPr id="6" name="正方形/長方形 5"/>
          <p:cNvSpPr/>
          <p:nvPr/>
        </p:nvSpPr>
        <p:spPr bwMode="auto">
          <a:xfrm>
            <a:off x="326089" y="2465798"/>
            <a:ext cx="1292242" cy="796254"/>
          </a:xfrm>
          <a:prstGeom prst="rect">
            <a:avLst/>
          </a:prstGeom>
          <a:solidFill>
            <a:srgbClr val="0070C0"/>
          </a:solidFill>
          <a:ln w="3810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経理</a:t>
            </a:r>
            <a:endParaRPr kumimoji="1" lang="en-US" altLang="ja-JP"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b="1" dirty="0">
                <a:solidFill>
                  <a:schemeClr val="bg1"/>
                </a:solidFill>
                <a:latin typeface="Meiryo UI" panose="020B0604030504040204" pitchFamily="50" charset="-128"/>
                <a:ea typeface="Meiryo UI" panose="020B0604030504040204" pitchFamily="50" charset="-128"/>
              </a:rPr>
              <a:t>財務・会計</a:t>
            </a:r>
            <a:endPar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7" name="正方形/長方形 6"/>
          <p:cNvSpPr/>
          <p:nvPr/>
        </p:nvSpPr>
        <p:spPr bwMode="auto">
          <a:xfrm>
            <a:off x="326089" y="3529166"/>
            <a:ext cx="1292242" cy="796254"/>
          </a:xfrm>
          <a:prstGeom prst="rect">
            <a:avLst/>
          </a:prstGeom>
          <a:solidFill>
            <a:srgbClr val="0070C0"/>
          </a:solidFill>
          <a:ln w="3810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総務</a:t>
            </a:r>
            <a:endParaRPr kumimoji="1" lang="en-US" altLang="ja-JP"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b="1" dirty="0">
                <a:solidFill>
                  <a:schemeClr val="bg1"/>
                </a:solidFill>
                <a:latin typeface="Meiryo UI" panose="020B0604030504040204" pitchFamily="50" charset="-128"/>
                <a:ea typeface="Meiryo UI" panose="020B0604030504040204" pitchFamily="50" charset="-128"/>
              </a:rPr>
              <a:t>人事・労務</a:t>
            </a:r>
            <a:endPar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8" name="正方形/長方形 7"/>
          <p:cNvSpPr/>
          <p:nvPr/>
        </p:nvSpPr>
        <p:spPr bwMode="auto">
          <a:xfrm>
            <a:off x="326089" y="4592534"/>
            <a:ext cx="1292242" cy="796254"/>
          </a:xfrm>
          <a:prstGeom prst="rect">
            <a:avLst/>
          </a:prstGeom>
          <a:solidFill>
            <a:srgbClr val="0070C0"/>
          </a:solidFill>
          <a:ln w="3810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情報</a:t>
            </a:r>
            <a:endParaRPr kumimoji="1" lang="en-US" altLang="ja-JP"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システム</a:t>
            </a:r>
          </a:p>
        </p:txBody>
      </p:sp>
      <p:sp>
        <p:nvSpPr>
          <p:cNvPr id="9" name="正方形/長方形 8"/>
          <p:cNvSpPr/>
          <p:nvPr/>
        </p:nvSpPr>
        <p:spPr bwMode="auto">
          <a:xfrm>
            <a:off x="326089" y="5655902"/>
            <a:ext cx="1292242" cy="796254"/>
          </a:xfrm>
          <a:prstGeom prst="rect">
            <a:avLst/>
          </a:prstGeom>
          <a:solidFill>
            <a:srgbClr val="0070C0"/>
          </a:solidFill>
          <a:ln w="3810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営業</a:t>
            </a:r>
          </a:p>
        </p:txBody>
      </p:sp>
      <p:sp>
        <p:nvSpPr>
          <p:cNvPr id="10" name="正方形/長方形 9"/>
          <p:cNvSpPr/>
          <p:nvPr/>
        </p:nvSpPr>
        <p:spPr bwMode="auto">
          <a:xfrm>
            <a:off x="326090" y="1715784"/>
            <a:ext cx="4173992" cy="441789"/>
          </a:xfrm>
          <a:prstGeom prst="rect">
            <a:avLst/>
          </a:prstGeom>
          <a:solidFill>
            <a:srgbClr val="FFC000"/>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solidFill>
                  <a:schemeClr val="bg1"/>
                </a:solidFill>
                <a:latin typeface="Meiryo UI" panose="020B0604030504040204" pitchFamily="50" charset="-128"/>
                <a:ea typeface="Meiryo UI" panose="020B0604030504040204" pitchFamily="50" charset="-128"/>
              </a:rPr>
              <a:t>職種別の業務事例</a:t>
            </a:r>
            <a:endParaRPr kumimoji="1"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正方形/長方形 10"/>
          <p:cNvSpPr/>
          <p:nvPr/>
        </p:nvSpPr>
        <p:spPr bwMode="auto">
          <a:xfrm>
            <a:off x="1742210" y="2465798"/>
            <a:ext cx="2531837" cy="796254"/>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・請求処理</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仕分け</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・各種財務レポートの作成</a:t>
            </a:r>
            <a:endParaRPr lang="en-US" altLang="ja-JP" sz="14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・経費積算</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入力</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正方形/長方形 11"/>
          <p:cNvSpPr/>
          <p:nvPr/>
        </p:nvSpPr>
        <p:spPr bwMode="auto">
          <a:xfrm>
            <a:off x="1742210" y="3529166"/>
            <a:ext cx="2531837" cy="796254"/>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・スタッフ情報（登録</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更新）</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・勤怠管理（申請処理</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登録）</a:t>
            </a:r>
            <a:endParaRPr lang="en-US" altLang="ja-JP" sz="14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・人事考課（システム登録）</a:t>
            </a:r>
          </a:p>
        </p:txBody>
      </p:sp>
      <p:sp>
        <p:nvSpPr>
          <p:cNvPr id="13" name="正方形/長方形 12"/>
          <p:cNvSpPr/>
          <p:nvPr/>
        </p:nvSpPr>
        <p:spPr bwMode="auto">
          <a:xfrm>
            <a:off x="1742210" y="4592534"/>
            <a:ext cx="2531837" cy="796254"/>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・新規アカウントの作成</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・ソフトウェアのインストール</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・各種事務機器のセットアップ</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正方形/長方形 13"/>
          <p:cNvSpPr/>
          <p:nvPr/>
        </p:nvSpPr>
        <p:spPr bwMode="auto">
          <a:xfrm>
            <a:off x="1742210" y="5655902"/>
            <a:ext cx="2531837" cy="796254"/>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・営業進捗管理（情報登録・更新）</a:t>
            </a:r>
            <a:endParaRPr lang="en-US" altLang="ja-JP" sz="14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・取引先情報の管理（登録・更新）</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・見積書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原価表の作成</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正方形/長方形 14"/>
          <p:cNvSpPr/>
          <p:nvPr/>
        </p:nvSpPr>
        <p:spPr bwMode="auto">
          <a:xfrm>
            <a:off x="5979560" y="2393880"/>
            <a:ext cx="3832259" cy="693828"/>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照合作業</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データチェック</a:t>
            </a:r>
            <a:endParaRPr lang="en-US" altLang="ja-JP" sz="14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エクセルの値と業務システムデータの整合性チェック</a:t>
            </a:r>
          </a:p>
        </p:txBody>
      </p:sp>
      <p:sp>
        <p:nvSpPr>
          <p:cNvPr id="16" name="正方形/長方形 15"/>
          <p:cNvSpPr/>
          <p:nvPr/>
        </p:nvSpPr>
        <p:spPr bwMode="auto">
          <a:xfrm>
            <a:off x="5261601" y="1720600"/>
            <a:ext cx="4323708" cy="441789"/>
          </a:xfrm>
          <a:prstGeom prst="rect">
            <a:avLst/>
          </a:prstGeom>
          <a:solidFill>
            <a:srgbClr val="FFC000"/>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solidFill>
                  <a:schemeClr val="bg1"/>
                </a:solidFill>
                <a:latin typeface="Meiryo UI" panose="020B0604030504040204" pitchFamily="50" charset="-128"/>
                <a:ea typeface="Meiryo UI" panose="020B0604030504040204" pitchFamily="50" charset="-128"/>
              </a:rPr>
              <a:t>業務自動化の事例</a:t>
            </a:r>
            <a:endParaRPr kumimoji="1"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正方形/長方形 16"/>
          <p:cNvSpPr/>
          <p:nvPr/>
        </p:nvSpPr>
        <p:spPr bwMode="auto">
          <a:xfrm>
            <a:off x="5979559" y="5731843"/>
            <a:ext cx="3832259" cy="643430"/>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連絡・通知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提携メールの送信</a:t>
            </a:r>
            <a:endParaRPr lang="en-US" altLang="ja-JP" sz="14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RPA</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の実行作業を結果を担当者へメール通知</a:t>
            </a:r>
          </a:p>
        </p:txBody>
      </p:sp>
      <p:sp>
        <p:nvSpPr>
          <p:cNvPr id="18" name="正方形/長方形 17"/>
          <p:cNvSpPr/>
          <p:nvPr/>
        </p:nvSpPr>
        <p:spPr bwMode="auto">
          <a:xfrm>
            <a:off x="5979559" y="4861999"/>
            <a:ext cx="3832259" cy="658035"/>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調査</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の情報収集</a:t>
            </a:r>
            <a:endParaRPr lang="en-US" altLang="ja-JP" sz="14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EC</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サイトの他社販売価格等の情報収集とデータ化</a:t>
            </a:r>
          </a:p>
        </p:txBody>
      </p:sp>
      <p:sp>
        <p:nvSpPr>
          <p:cNvPr id="19" name="正方形/長方形 18"/>
          <p:cNvSpPr/>
          <p:nvPr/>
        </p:nvSpPr>
        <p:spPr bwMode="auto">
          <a:xfrm>
            <a:off x="5979559" y="3191579"/>
            <a:ext cx="3832259" cy="636274"/>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転記作業</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システムへの情報登録</a:t>
            </a:r>
            <a:endParaRPr lang="en-US" altLang="ja-JP" sz="14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エクセルや</a:t>
            </a:r>
            <a:r>
              <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CSV</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等の情報を自社システム登録</a:t>
            </a:r>
          </a:p>
        </p:txBody>
      </p:sp>
      <p:sp>
        <p:nvSpPr>
          <p:cNvPr id="21" name="二等辺三角形 20"/>
          <p:cNvSpPr/>
          <p:nvPr/>
        </p:nvSpPr>
        <p:spPr bwMode="auto">
          <a:xfrm>
            <a:off x="5394171" y="2907854"/>
            <a:ext cx="339048" cy="142362"/>
          </a:xfrm>
          <a:prstGeom prst="triangle">
            <a:avLst/>
          </a:prstGeom>
          <a:solidFill>
            <a:schemeClr val="bg1">
              <a:lumMod val="65000"/>
            </a:schemeClr>
          </a:solidFill>
          <a:ln w="254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20" name="正方形/長方形 19"/>
          <p:cNvSpPr/>
          <p:nvPr/>
        </p:nvSpPr>
        <p:spPr bwMode="auto">
          <a:xfrm>
            <a:off x="5274812" y="2537245"/>
            <a:ext cx="582286" cy="441790"/>
          </a:xfrm>
          <a:prstGeom prst="rect">
            <a:avLst/>
          </a:prstGeom>
          <a:solidFill>
            <a:schemeClr val="bg1">
              <a:lumMod val="85000"/>
            </a:schemeClr>
          </a:solidFill>
          <a:ln w="254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HGP創英角ｺﾞｼｯｸUB" pitchFamily="50" charset="-128"/>
              </a:rPr>
              <a:t>☑</a:t>
            </a:r>
          </a:p>
        </p:txBody>
      </p:sp>
      <p:sp>
        <p:nvSpPr>
          <p:cNvPr id="22" name="正方形/長方形 21"/>
          <p:cNvSpPr/>
          <p:nvPr/>
        </p:nvSpPr>
        <p:spPr bwMode="auto">
          <a:xfrm>
            <a:off x="5541788" y="3325141"/>
            <a:ext cx="315310" cy="541681"/>
          </a:xfrm>
          <a:prstGeom prst="rect">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23" name="正方形/長方形 22"/>
          <p:cNvSpPr/>
          <p:nvPr/>
        </p:nvSpPr>
        <p:spPr bwMode="auto">
          <a:xfrm>
            <a:off x="5274811" y="3325141"/>
            <a:ext cx="193404" cy="213550"/>
          </a:xfrm>
          <a:prstGeom prst="rect">
            <a:avLst/>
          </a:prstGeom>
          <a:solidFill>
            <a:schemeClr val="bg1">
              <a:lumMod val="95000"/>
            </a:schemeClr>
          </a:solidFill>
          <a:ln w="190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cxnSp>
        <p:nvCxnSpPr>
          <p:cNvPr id="25" name="カギ線コネクタ 24"/>
          <p:cNvCxnSpPr>
            <a:stCxn id="23" idx="2"/>
          </p:cNvCxnSpPr>
          <p:nvPr/>
        </p:nvCxnSpPr>
        <p:spPr bwMode="auto">
          <a:xfrm rot="16200000" flipH="1">
            <a:off x="5376668" y="3533535"/>
            <a:ext cx="159965" cy="170275"/>
          </a:xfrm>
          <a:prstGeom prst="bentConnector2">
            <a:avLst/>
          </a:prstGeom>
          <a:solidFill>
            <a:srgbClr val="FFCC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5602880" y="3414877"/>
            <a:ext cx="191431" cy="0"/>
          </a:xfrm>
          <a:prstGeom prst="line">
            <a:avLst/>
          </a:prstGeom>
          <a:solidFill>
            <a:srgbClr val="FFCCFF"/>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コネクタ 28"/>
          <p:cNvCxnSpPr/>
          <p:nvPr/>
        </p:nvCxnSpPr>
        <p:spPr bwMode="auto">
          <a:xfrm>
            <a:off x="5599598" y="3451667"/>
            <a:ext cx="191431" cy="0"/>
          </a:xfrm>
          <a:prstGeom prst="line">
            <a:avLst/>
          </a:prstGeom>
          <a:solidFill>
            <a:srgbClr val="FFCCFF"/>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5603370" y="3493707"/>
            <a:ext cx="191431" cy="0"/>
          </a:xfrm>
          <a:prstGeom prst="line">
            <a:avLst/>
          </a:prstGeom>
          <a:solidFill>
            <a:srgbClr val="FFCCFF"/>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楕円 30"/>
          <p:cNvSpPr/>
          <p:nvPr/>
        </p:nvSpPr>
        <p:spPr bwMode="auto">
          <a:xfrm>
            <a:off x="5735875" y="3485578"/>
            <a:ext cx="59827" cy="57150"/>
          </a:xfrm>
          <a:prstGeom prst="ellipse">
            <a:avLst/>
          </a:prstGeom>
          <a:solidFill>
            <a:schemeClr val="bg1"/>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nvGrpSpPr>
          <p:cNvPr id="50" name="グループ化 49"/>
          <p:cNvGrpSpPr/>
          <p:nvPr/>
        </p:nvGrpSpPr>
        <p:grpSpPr>
          <a:xfrm>
            <a:off x="5322436" y="4138232"/>
            <a:ext cx="571001" cy="636404"/>
            <a:chOff x="4643437" y="4410075"/>
            <a:chExt cx="725083" cy="831885"/>
          </a:xfrm>
        </p:grpSpPr>
        <p:sp>
          <p:nvSpPr>
            <p:cNvPr id="32" name="正方形/長方形 31"/>
            <p:cNvSpPr/>
            <p:nvPr/>
          </p:nvSpPr>
          <p:spPr bwMode="auto">
            <a:xfrm>
              <a:off x="4643437" y="4410075"/>
              <a:ext cx="661987" cy="790575"/>
            </a:xfrm>
            <a:prstGeom prst="rect">
              <a:avLst/>
            </a:prstGeom>
            <a:solidFill>
              <a:schemeClr val="bg1">
                <a:lumMod val="85000"/>
              </a:schemeClr>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35" name="直角三角形 34"/>
            <p:cNvSpPr/>
            <p:nvPr/>
          </p:nvSpPr>
          <p:spPr bwMode="auto">
            <a:xfrm rot="5400000">
              <a:off x="5128373" y="5015754"/>
              <a:ext cx="177890" cy="176214"/>
            </a:xfrm>
            <a:prstGeom prst="rtTriangle">
              <a:avLst/>
            </a:prstGeom>
            <a:solidFill>
              <a:schemeClr val="bg1">
                <a:lumMod val="85000"/>
              </a:schemeClr>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36" name="直角三角形 35"/>
            <p:cNvSpPr/>
            <p:nvPr/>
          </p:nvSpPr>
          <p:spPr bwMode="auto">
            <a:xfrm rot="16200000">
              <a:off x="5121686" y="4995127"/>
              <a:ext cx="248929" cy="244738"/>
            </a:xfrm>
            <a:prstGeom prst="rtTriangle">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37" name="1 つの角を丸めた四角形 36"/>
            <p:cNvSpPr/>
            <p:nvPr/>
          </p:nvSpPr>
          <p:spPr bwMode="auto">
            <a:xfrm>
              <a:off x="4714875" y="4483894"/>
              <a:ext cx="230981" cy="207172"/>
            </a:xfrm>
            <a:prstGeom prst="round1Rect">
              <a:avLst>
                <a:gd name="adj" fmla="val 0"/>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cxnSp>
          <p:nvCxnSpPr>
            <p:cNvPr id="39" name="直線コネクタ 38"/>
            <p:cNvCxnSpPr/>
            <p:nvPr/>
          </p:nvCxnSpPr>
          <p:spPr bwMode="auto">
            <a:xfrm>
              <a:off x="5053013" y="4517231"/>
              <a:ext cx="185737" cy="0"/>
            </a:xfrm>
            <a:prstGeom prst="line">
              <a:avLst/>
            </a:prstGeom>
            <a:solidFill>
              <a:srgbClr val="FFCCFF"/>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p:cNvCxnSpPr/>
            <p:nvPr/>
          </p:nvCxnSpPr>
          <p:spPr bwMode="auto">
            <a:xfrm>
              <a:off x="5049448" y="4592534"/>
              <a:ext cx="185737" cy="0"/>
            </a:xfrm>
            <a:prstGeom prst="line">
              <a:avLst/>
            </a:prstGeom>
            <a:solidFill>
              <a:srgbClr val="FFCCFF"/>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a:off x="5049448" y="4669631"/>
              <a:ext cx="185737" cy="0"/>
            </a:xfrm>
            <a:prstGeom prst="line">
              <a:avLst/>
            </a:prstGeom>
            <a:solidFill>
              <a:srgbClr val="FFCCFF"/>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p:nvPr/>
          </p:nvCxnSpPr>
          <p:spPr bwMode="auto">
            <a:xfrm>
              <a:off x="4693445" y="4817268"/>
              <a:ext cx="478630" cy="0"/>
            </a:xfrm>
            <a:prstGeom prst="line">
              <a:avLst/>
            </a:prstGeom>
            <a:solidFill>
              <a:srgbClr val="FFCCFF"/>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p:cNvCxnSpPr/>
            <p:nvPr/>
          </p:nvCxnSpPr>
          <p:spPr bwMode="auto">
            <a:xfrm>
              <a:off x="4693445" y="4900612"/>
              <a:ext cx="478630" cy="0"/>
            </a:xfrm>
            <a:prstGeom prst="line">
              <a:avLst/>
            </a:prstGeom>
            <a:solidFill>
              <a:srgbClr val="FFCCFF"/>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p:cNvCxnSpPr/>
            <p:nvPr/>
          </p:nvCxnSpPr>
          <p:spPr bwMode="auto">
            <a:xfrm>
              <a:off x="4693445" y="4991103"/>
              <a:ext cx="395286" cy="0"/>
            </a:xfrm>
            <a:prstGeom prst="line">
              <a:avLst/>
            </a:prstGeom>
            <a:solidFill>
              <a:srgbClr val="FFCCFF"/>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a:off x="4693445" y="5076824"/>
              <a:ext cx="376236" cy="0"/>
            </a:xfrm>
            <a:prstGeom prst="line">
              <a:avLst/>
            </a:prstGeom>
            <a:solidFill>
              <a:srgbClr val="FFCCFF"/>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正方形/長方形 50"/>
          <p:cNvSpPr/>
          <p:nvPr/>
        </p:nvSpPr>
        <p:spPr bwMode="auto">
          <a:xfrm>
            <a:off x="5979559" y="4002893"/>
            <a:ext cx="3832259" cy="636274"/>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レポート生成</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請求書の作成</a:t>
            </a:r>
            <a:endParaRPr lang="en-US" altLang="ja-JP" sz="14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システムの情報を請求書等へ自動転記</a:t>
            </a:r>
          </a:p>
        </p:txBody>
      </p:sp>
      <p:grpSp>
        <p:nvGrpSpPr>
          <p:cNvPr id="63" name="グループ化 62"/>
          <p:cNvGrpSpPr/>
          <p:nvPr/>
        </p:nvGrpSpPr>
        <p:grpSpPr>
          <a:xfrm>
            <a:off x="5217697" y="4922220"/>
            <a:ext cx="737373" cy="658618"/>
            <a:chOff x="4171307" y="4963883"/>
            <a:chExt cx="1852360" cy="1648314"/>
          </a:xfrm>
        </p:grpSpPr>
        <p:sp>
          <p:nvSpPr>
            <p:cNvPr id="52" name="楕円 51"/>
            <p:cNvSpPr/>
            <p:nvPr/>
          </p:nvSpPr>
          <p:spPr bwMode="auto">
            <a:xfrm>
              <a:off x="4171307" y="4973964"/>
              <a:ext cx="1852360" cy="1638233"/>
            </a:xfrm>
            <a:prstGeom prst="ellipse">
              <a:avLst/>
            </a:prstGeom>
            <a:solidFill>
              <a:schemeClr val="bg1"/>
            </a:solidFill>
            <a:ln w="254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54" name="楕円 53"/>
            <p:cNvSpPr/>
            <p:nvPr/>
          </p:nvSpPr>
          <p:spPr bwMode="auto">
            <a:xfrm>
              <a:off x="4513586" y="4963883"/>
              <a:ext cx="1187717" cy="1611155"/>
            </a:xfrm>
            <a:prstGeom prst="ellipse">
              <a:avLst/>
            </a:prstGeom>
            <a:solidFill>
              <a:schemeClr val="bg1"/>
            </a:solidFill>
            <a:ln w="254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53" name="楕円 52"/>
            <p:cNvSpPr/>
            <p:nvPr/>
          </p:nvSpPr>
          <p:spPr bwMode="auto">
            <a:xfrm>
              <a:off x="4897880" y="4973964"/>
              <a:ext cx="376134" cy="1611155"/>
            </a:xfrm>
            <a:prstGeom prst="ellipse">
              <a:avLst/>
            </a:prstGeom>
            <a:solidFill>
              <a:schemeClr val="bg1"/>
            </a:solidFill>
            <a:ln w="254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61" name="楕円 60"/>
            <p:cNvSpPr/>
            <p:nvPr/>
          </p:nvSpPr>
          <p:spPr bwMode="auto">
            <a:xfrm>
              <a:off x="4171308" y="5398870"/>
              <a:ext cx="1845418" cy="762784"/>
            </a:xfrm>
            <a:prstGeom prst="ellipse">
              <a:avLst/>
            </a:prstGeom>
            <a:noFill/>
            <a:ln w="254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nvGrpSpPr>
            <p:cNvPr id="59" name="グループ化 58"/>
            <p:cNvGrpSpPr/>
            <p:nvPr/>
          </p:nvGrpSpPr>
          <p:grpSpPr>
            <a:xfrm>
              <a:off x="5005097" y="5342574"/>
              <a:ext cx="489704" cy="748597"/>
              <a:chOff x="4533900" y="4136455"/>
              <a:chExt cx="438150" cy="683340"/>
            </a:xfrm>
          </p:grpSpPr>
          <p:sp>
            <p:nvSpPr>
              <p:cNvPr id="58" name="正方形/長方形 57"/>
              <p:cNvSpPr/>
              <p:nvPr/>
            </p:nvSpPr>
            <p:spPr bwMode="auto">
              <a:xfrm rot="19444040">
                <a:off x="4859164" y="4382093"/>
                <a:ext cx="104219" cy="437702"/>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57" name="楕円 56"/>
              <p:cNvSpPr/>
              <p:nvPr/>
            </p:nvSpPr>
            <p:spPr bwMode="auto">
              <a:xfrm>
                <a:off x="4533900" y="4136455"/>
                <a:ext cx="438150" cy="446272"/>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grpSp>
      <p:grpSp>
        <p:nvGrpSpPr>
          <p:cNvPr id="82" name="グループ化 81"/>
          <p:cNvGrpSpPr/>
          <p:nvPr/>
        </p:nvGrpSpPr>
        <p:grpSpPr>
          <a:xfrm>
            <a:off x="5371513" y="5907747"/>
            <a:ext cx="472236" cy="575810"/>
            <a:chOff x="5494801" y="5876925"/>
            <a:chExt cx="472236" cy="575810"/>
          </a:xfrm>
        </p:grpSpPr>
        <p:sp>
          <p:nvSpPr>
            <p:cNvPr id="64" name="正方形/長方形 63"/>
            <p:cNvSpPr/>
            <p:nvPr/>
          </p:nvSpPr>
          <p:spPr bwMode="auto">
            <a:xfrm>
              <a:off x="5494801" y="5876925"/>
              <a:ext cx="472236" cy="333552"/>
            </a:xfrm>
            <a:prstGeom prst="rect">
              <a:avLst/>
            </a:prstGeom>
            <a:solidFill>
              <a:schemeClr val="bg1">
                <a:lumMod val="85000"/>
              </a:schemeClr>
            </a:solidFill>
            <a:ln w="254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65" name="二等辺三角形 64"/>
            <p:cNvSpPr/>
            <p:nvPr/>
          </p:nvSpPr>
          <p:spPr bwMode="auto">
            <a:xfrm rot="10800000">
              <a:off x="5494801" y="5881149"/>
              <a:ext cx="472236" cy="184259"/>
            </a:xfrm>
            <a:prstGeom prst="triangle">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cxnSp>
          <p:nvCxnSpPr>
            <p:cNvPr id="77" name="直線コネクタ 76"/>
            <p:cNvCxnSpPr/>
            <p:nvPr/>
          </p:nvCxnSpPr>
          <p:spPr bwMode="auto">
            <a:xfrm>
              <a:off x="5791400" y="6263354"/>
              <a:ext cx="0" cy="146050"/>
            </a:xfrm>
            <a:prstGeom prst="line">
              <a:avLst/>
            </a:prstGeom>
            <a:solidFill>
              <a:srgbClr val="FFCCFF"/>
            </a:solidFill>
            <a:ln w="254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p:cNvCxnSpPr/>
            <p:nvPr/>
          </p:nvCxnSpPr>
          <p:spPr bwMode="auto">
            <a:xfrm>
              <a:off x="5730682" y="6306685"/>
              <a:ext cx="0" cy="146050"/>
            </a:xfrm>
            <a:prstGeom prst="line">
              <a:avLst/>
            </a:prstGeom>
            <a:solidFill>
              <a:srgbClr val="FFCCFF"/>
            </a:solidFill>
            <a:ln w="254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コネクタ 78"/>
            <p:cNvCxnSpPr/>
            <p:nvPr/>
          </p:nvCxnSpPr>
          <p:spPr bwMode="auto">
            <a:xfrm>
              <a:off x="5669073" y="6271009"/>
              <a:ext cx="0" cy="146050"/>
            </a:xfrm>
            <a:prstGeom prst="line">
              <a:avLst/>
            </a:prstGeom>
            <a:solidFill>
              <a:srgbClr val="FFCCFF"/>
            </a:solidFill>
            <a:ln w="254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1" name="二等辺三角形 80"/>
          <p:cNvSpPr/>
          <p:nvPr/>
        </p:nvSpPr>
        <p:spPr bwMode="auto">
          <a:xfrm rot="5400000">
            <a:off x="2659490" y="4320325"/>
            <a:ext cx="4362180" cy="258833"/>
          </a:xfrm>
          <a:prstGeom prst="triangle">
            <a:avLst/>
          </a:prstGeom>
          <a:solidFill>
            <a:srgbClr val="7575D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Tree>
    <p:extLst>
      <p:ext uri="{BB962C8B-B14F-4D97-AF65-F5344CB8AC3E}">
        <p14:creationId xmlns:p14="http://schemas.microsoft.com/office/powerpoint/2010/main" val="195489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4D904DD-EBF7-143F-06D3-74762F4ED195}"/>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6</a:t>
            </a:fld>
            <a:endParaRPr lang="ja-JP" altLang="en-US" dirty="0">
              <a:solidFill>
                <a:prstClr val="black"/>
              </a:solidFill>
            </a:endParaRPr>
          </a:p>
        </p:txBody>
      </p:sp>
      <p:sp>
        <p:nvSpPr>
          <p:cNvPr id="2" name="タイトル 1">
            <a:extLst>
              <a:ext uri="{FF2B5EF4-FFF2-40B4-BE49-F238E27FC236}">
                <a16:creationId xmlns:a16="http://schemas.microsoft.com/office/drawing/2014/main" id="{B3FC7679-5F87-4F7C-9285-813D7D74D14D}"/>
              </a:ext>
            </a:extLst>
          </p:cNvPr>
          <p:cNvSpPr>
            <a:spLocks noGrp="1"/>
          </p:cNvSpPr>
          <p:nvPr>
            <p:ph type="title" idx="4294967295"/>
          </p:nvPr>
        </p:nvSpPr>
        <p:spPr>
          <a:xfrm>
            <a:off x="0" y="207963"/>
            <a:ext cx="8915400" cy="417512"/>
          </a:xfrm>
        </p:spPr>
        <p:txBody>
          <a:bodyPr>
            <a:normAutofit fontScale="90000"/>
          </a:bodyPr>
          <a:lstStyle/>
          <a:p>
            <a:r>
              <a:rPr lang="en-US" altLang="ja-JP" sz="2400" b="1" dirty="0">
                <a:latin typeface="Meiryo UI" panose="020B0604030504040204" pitchFamily="50" charset="-128"/>
                <a:ea typeface="Meiryo UI" panose="020B0604030504040204" pitchFamily="50" charset="-128"/>
              </a:rPr>
              <a:t>RPA</a:t>
            </a:r>
            <a:r>
              <a:rPr lang="ja-JP" altLang="en-US" sz="2400" b="1" dirty="0">
                <a:latin typeface="Meiryo UI" panose="020B0604030504040204" pitchFamily="50" charset="-128"/>
                <a:ea typeface="Meiryo UI" panose="020B0604030504040204" pitchFamily="50" charset="-128"/>
              </a:rPr>
              <a:t>の導入メリット</a:t>
            </a:r>
            <a:endParaRPr kumimoji="1" lang="ja-JP" altLang="en-US" sz="2400" b="1" dirty="0">
              <a:latin typeface="Meiryo UI" panose="020B0604030504040204" pitchFamily="50" charset="-128"/>
              <a:ea typeface="Meiryo UI" panose="020B0604030504040204" pitchFamily="50" charset="-128"/>
            </a:endParaRPr>
          </a:p>
        </p:txBody>
      </p:sp>
      <p:pic>
        <p:nvPicPr>
          <p:cNvPr id="4" name="Picture 2" descr="http://2.bp.blogspot.com/-ZwYKR5Zu28s/U6Qo2qAjsqI/AAAAAAAAhkM/HkbDZEJwvPs/s800/omocha_robot.png">
            <a:extLst>
              <a:ext uri="{FF2B5EF4-FFF2-40B4-BE49-F238E27FC236}">
                <a16:creationId xmlns:a16="http://schemas.microsoft.com/office/drawing/2014/main" id="{72B8C8CE-3AE2-4EFB-811A-AFEEE065EF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96777" y="4549861"/>
            <a:ext cx="739732" cy="10640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フリーフォーム: 図形 12">
            <a:extLst>
              <a:ext uri="{FF2B5EF4-FFF2-40B4-BE49-F238E27FC236}">
                <a16:creationId xmlns:a16="http://schemas.microsoft.com/office/drawing/2014/main" id="{C02FE9E2-C5AE-4933-8D84-A69D241C218B}"/>
              </a:ext>
            </a:extLst>
          </p:cNvPr>
          <p:cNvSpPr/>
          <p:nvPr/>
        </p:nvSpPr>
        <p:spPr>
          <a:xfrm>
            <a:off x="1860542" y="1657298"/>
            <a:ext cx="6019523" cy="489358"/>
          </a:xfrm>
          <a:custGeom>
            <a:avLst/>
            <a:gdLst>
              <a:gd name="connsiteX0" fmla="*/ 0 w 6019523"/>
              <a:gd name="connsiteY0" fmla="*/ 0 h 489358"/>
              <a:gd name="connsiteX1" fmla="*/ 6019523 w 6019523"/>
              <a:gd name="connsiteY1" fmla="*/ 0 h 489358"/>
              <a:gd name="connsiteX2" fmla="*/ 6019523 w 6019523"/>
              <a:gd name="connsiteY2" fmla="*/ 489358 h 489358"/>
              <a:gd name="connsiteX3" fmla="*/ 0 w 6019523"/>
              <a:gd name="connsiteY3" fmla="*/ 489358 h 489358"/>
              <a:gd name="connsiteX4" fmla="*/ 0 w 6019523"/>
              <a:gd name="connsiteY4" fmla="*/ 0 h 4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523" h="489358">
                <a:moveTo>
                  <a:pt x="0" y="0"/>
                </a:moveTo>
                <a:lnTo>
                  <a:pt x="6019523" y="0"/>
                </a:lnTo>
                <a:lnTo>
                  <a:pt x="6019523" y="489358"/>
                </a:lnTo>
                <a:lnTo>
                  <a:pt x="0" y="489358"/>
                </a:lnTo>
                <a:lnTo>
                  <a:pt x="0" y="0"/>
                </a:lnTo>
                <a:close/>
              </a:path>
            </a:pathLst>
          </a:custGeom>
          <a:solidFill>
            <a:srgbClr val="000099"/>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842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a:latin typeface="Meiryo UI" panose="020B0604030504040204" pitchFamily="50" charset="-128"/>
                <a:ea typeface="Meiryo UI" panose="020B0604030504040204" pitchFamily="50" charset="-128"/>
                <a:cs typeface="Meiryo UI" panose="020B0604030504040204" pitchFamily="50" charset="-128"/>
              </a:rPr>
              <a:t>業務スピード向上</a:t>
            </a:r>
            <a:r>
              <a:rPr kumimoji="1" lang="en-US" altLang="ja-JP" sz="2000" b="1" kern="12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kern="1200">
                <a:latin typeface="Meiryo UI" panose="020B0604030504040204" pitchFamily="50" charset="-128"/>
                <a:ea typeface="Meiryo UI" panose="020B0604030504040204" pitchFamily="50" charset="-128"/>
                <a:cs typeface="Meiryo UI" panose="020B0604030504040204" pitchFamily="50" charset="-128"/>
              </a:rPr>
              <a:t>処理量の増加</a:t>
            </a:r>
          </a:p>
        </p:txBody>
      </p:sp>
      <p:sp>
        <p:nvSpPr>
          <p:cNvPr id="14" name="楕円 13">
            <a:extLst>
              <a:ext uri="{FF2B5EF4-FFF2-40B4-BE49-F238E27FC236}">
                <a16:creationId xmlns:a16="http://schemas.microsoft.com/office/drawing/2014/main" id="{BB88C8E8-4900-461D-BDFF-281D9DC628BB}"/>
              </a:ext>
            </a:extLst>
          </p:cNvPr>
          <p:cNvSpPr/>
          <p:nvPr/>
        </p:nvSpPr>
        <p:spPr>
          <a:xfrm>
            <a:off x="1554693" y="1596128"/>
            <a:ext cx="611698" cy="611698"/>
          </a:xfrm>
          <a:prstGeom prst="ellipse">
            <a:avLst/>
          </a:prstGeom>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5" name="フリーフォーム: 図形 14">
            <a:extLst>
              <a:ext uri="{FF2B5EF4-FFF2-40B4-BE49-F238E27FC236}">
                <a16:creationId xmlns:a16="http://schemas.microsoft.com/office/drawing/2014/main" id="{863AEB86-F0A9-4374-B5E2-FA0AB9B4BC6E}"/>
              </a:ext>
            </a:extLst>
          </p:cNvPr>
          <p:cNvSpPr/>
          <p:nvPr/>
        </p:nvSpPr>
        <p:spPr>
          <a:xfrm>
            <a:off x="1860542" y="2391101"/>
            <a:ext cx="6019200" cy="489358"/>
          </a:xfrm>
          <a:custGeom>
            <a:avLst/>
            <a:gdLst>
              <a:gd name="connsiteX0" fmla="*/ 0 w 5668863"/>
              <a:gd name="connsiteY0" fmla="*/ 0 h 489358"/>
              <a:gd name="connsiteX1" fmla="*/ 5668863 w 5668863"/>
              <a:gd name="connsiteY1" fmla="*/ 0 h 489358"/>
              <a:gd name="connsiteX2" fmla="*/ 5668863 w 5668863"/>
              <a:gd name="connsiteY2" fmla="*/ 489358 h 489358"/>
              <a:gd name="connsiteX3" fmla="*/ 0 w 5668863"/>
              <a:gd name="connsiteY3" fmla="*/ 489358 h 489358"/>
              <a:gd name="connsiteX4" fmla="*/ 0 w 5668863"/>
              <a:gd name="connsiteY4" fmla="*/ 0 h 4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863" h="489358">
                <a:moveTo>
                  <a:pt x="0" y="0"/>
                </a:moveTo>
                <a:lnTo>
                  <a:pt x="5668863" y="0"/>
                </a:lnTo>
                <a:lnTo>
                  <a:pt x="5668863" y="489358"/>
                </a:lnTo>
                <a:lnTo>
                  <a:pt x="0" y="489358"/>
                </a:lnTo>
                <a:lnTo>
                  <a:pt x="0" y="0"/>
                </a:lnTo>
                <a:close/>
              </a:path>
            </a:pathLst>
          </a:custGeom>
          <a:solidFill>
            <a:srgbClr val="000099"/>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842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業務品質向上（ヒューマンエラーの防止）</a:t>
            </a:r>
          </a:p>
        </p:txBody>
      </p:sp>
      <p:sp>
        <p:nvSpPr>
          <p:cNvPr id="16" name="楕円 15">
            <a:extLst>
              <a:ext uri="{FF2B5EF4-FFF2-40B4-BE49-F238E27FC236}">
                <a16:creationId xmlns:a16="http://schemas.microsoft.com/office/drawing/2014/main" id="{A5172979-FDA8-4EE1-ACEF-17C70D14744F}"/>
              </a:ext>
            </a:extLst>
          </p:cNvPr>
          <p:cNvSpPr/>
          <p:nvPr/>
        </p:nvSpPr>
        <p:spPr>
          <a:xfrm>
            <a:off x="1554693" y="2329931"/>
            <a:ext cx="611698" cy="611698"/>
          </a:xfrm>
          <a:prstGeom prst="ellipse">
            <a:avLst/>
          </a:prstGeom>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7" name="フリーフォーム: 図形 16">
            <a:extLst>
              <a:ext uri="{FF2B5EF4-FFF2-40B4-BE49-F238E27FC236}">
                <a16:creationId xmlns:a16="http://schemas.microsoft.com/office/drawing/2014/main" id="{3494D69E-FC83-4AFC-9D71-581FBBA07C23}"/>
              </a:ext>
            </a:extLst>
          </p:cNvPr>
          <p:cNvSpPr/>
          <p:nvPr/>
        </p:nvSpPr>
        <p:spPr>
          <a:xfrm>
            <a:off x="1860542" y="3124904"/>
            <a:ext cx="6019200" cy="489358"/>
          </a:xfrm>
          <a:custGeom>
            <a:avLst/>
            <a:gdLst>
              <a:gd name="connsiteX0" fmla="*/ 0 w 5561239"/>
              <a:gd name="connsiteY0" fmla="*/ 0 h 489358"/>
              <a:gd name="connsiteX1" fmla="*/ 5561239 w 5561239"/>
              <a:gd name="connsiteY1" fmla="*/ 0 h 489358"/>
              <a:gd name="connsiteX2" fmla="*/ 5561239 w 5561239"/>
              <a:gd name="connsiteY2" fmla="*/ 489358 h 489358"/>
              <a:gd name="connsiteX3" fmla="*/ 0 w 5561239"/>
              <a:gd name="connsiteY3" fmla="*/ 489358 h 489358"/>
              <a:gd name="connsiteX4" fmla="*/ 0 w 5561239"/>
              <a:gd name="connsiteY4" fmla="*/ 0 h 4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1239" h="489358">
                <a:moveTo>
                  <a:pt x="0" y="0"/>
                </a:moveTo>
                <a:lnTo>
                  <a:pt x="5561239" y="0"/>
                </a:lnTo>
                <a:lnTo>
                  <a:pt x="5561239" y="489358"/>
                </a:lnTo>
                <a:lnTo>
                  <a:pt x="0" y="489358"/>
                </a:lnTo>
                <a:lnTo>
                  <a:pt x="0" y="0"/>
                </a:lnTo>
                <a:close/>
              </a:path>
            </a:pathLst>
          </a:custGeom>
          <a:solidFill>
            <a:srgbClr val="000099"/>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842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業務の属人化を防止（</a:t>
            </a:r>
            <a:r>
              <a:rPr kumimoji="1" lang="en-US" altLang="ja-JP" sz="2000" b="1" kern="1200" dirty="0">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対策）</a:t>
            </a:r>
          </a:p>
        </p:txBody>
      </p:sp>
      <p:sp>
        <p:nvSpPr>
          <p:cNvPr id="18" name="楕円 17">
            <a:extLst>
              <a:ext uri="{FF2B5EF4-FFF2-40B4-BE49-F238E27FC236}">
                <a16:creationId xmlns:a16="http://schemas.microsoft.com/office/drawing/2014/main" id="{299F2EEF-471C-46E3-8237-2AD13268F152}"/>
              </a:ext>
            </a:extLst>
          </p:cNvPr>
          <p:cNvSpPr/>
          <p:nvPr/>
        </p:nvSpPr>
        <p:spPr>
          <a:xfrm>
            <a:off x="1554693" y="3063734"/>
            <a:ext cx="611698" cy="611698"/>
          </a:xfrm>
          <a:prstGeom prst="ellipse">
            <a:avLst/>
          </a:prstGeom>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9" name="フリーフォーム: 図形 18">
            <a:extLst>
              <a:ext uri="{FF2B5EF4-FFF2-40B4-BE49-F238E27FC236}">
                <a16:creationId xmlns:a16="http://schemas.microsoft.com/office/drawing/2014/main" id="{63E8F667-F127-4CC2-8F1E-297352B9CD38}"/>
              </a:ext>
            </a:extLst>
          </p:cNvPr>
          <p:cNvSpPr/>
          <p:nvPr/>
        </p:nvSpPr>
        <p:spPr>
          <a:xfrm>
            <a:off x="1860542" y="3858707"/>
            <a:ext cx="6019200" cy="489358"/>
          </a:xfrm>
          <a:custGeom>
            <a:avLst/>
            <a:gdLst>
              <a:gd name="connsiteX0" fmla="*/ 0 w 5668863"/>
              <a:gd name="connsiteY0" fmla="*/ 0 h 489358"/>
              <a:gd name="connsiteX1" fmla="*/ 5668863 w 5668863"/>
              <a:gd name="connsiteY1" fmla="*/ 0 h 489358"/>
              <a:gd name="connsiteX2" fmla="*/ 5668863 w 5668863"/>
              <a:gd name="connsiteY2" fmla="*/ 489358 h 489358"/>
              <a:gd name="connsiteX3" fmla="*/ 0 w 5668863"/>
              <a:gd name="connsiteY3" fmla="*/ 489358 h 489358"/>
              <a:gd name="connsiteX4" fmla="*/ 0 w 5668863"/>
              <a:gd name="connsiteY4" fmla="*/ 0 h 4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863" h="489358">
                <a:moveTo>
                  <a:pt x="0" y="0"/>
                </a:moveTo>
                <a:lnTo>
                  <a:pt x="5668863" y="0"/>
                </a:lnTo>
                <a:lnTo>
                  <a:pt x="5668863" y="489358"/>
                </a:lnTo>
                <a:lnTo>
                  <a:pt x="0" y="489358"/>
                </a:lnTo>
                <a:lnTo>
                  <a:pt x="0" y="0"/>
                </a:lnTo>
                <a:close/>
              </a:path>
            </a:pathLst>
          </a:custGeom>
          <a:solidFill>
            <a:srgbClr val="000099"/>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842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a:latin typeface="Meiryo UI" panose="020B0604030504040204" pitchFamily="50" charset="-128"/>
                <a:ea typeface="Meiryo UI" panose="020B0604030504040204" pitchFamily="50" charset="-128"/>
                <a:cs typeface="Meiryo UI" panose="020B0604030504040204" pitchFamily="50" charset="-128"/>
              </a:rPr>
              <a:t>従業員の稼働削減</a:t>
            </a:r>
            <a:r>
              <a:rPr kumimoji="1" lang="ja-JP" altLang="en-US" sz="1800" b="1" kern="1200">
                <a:latin typeface="Meiryo UI" panose="020B0604030504040204" pitchFamily="50" charset="-128"/>
                <a:ea typeface="Meiryo UI" panose="020B0604030504040204" pitchFamily="50" charset="-128"/>
                <a:cs typeface="Meiryo UI" panose="020B0604030504040204" pitchFamily="50" charset="-128"/>
              </a:rPr>
              <a:t>（ストレスも削減）</a:t>
            </a:r>
            <a:endParaRPr kumimoji="1" lang="ja-JP" altLang="en-US" sz="2800" b="1" kern="12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楕円 19">
            <a:extLst>
              <a:ext uri="{FF2B5EF4-FFF2-40B4-BE49-F238E27FC236}">
                <a16:creationId xmlns:a16="http://schemas.microsoft.com/office/drawing/2014/main" id="{D3AB6C65-DC11-44CD-8B54-5A911C471E3D}"/>
              </a:ext>
            </a:extLst>
          </p:cNvPr>
          <p:cNvSpPr/>
          <p:nvPr/>
        </p:nvSpPr>
        <p:spPr>
          <a:xfrm>
            <a:off x="1554693" y="3797537"/>
            <a:ext cx="611698" cy="611698"/>
          </a:xfrm>
          <a:prstGeom prst="ellipse">
            <a:avLst/>
          </a:prstGeom>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フリーフォーム: 図形 20">
            <a:extLst>
              <a:ext uri="{FF2B5EF4-FFF2-40B4-BE49-F238E27FC236}">
                <a16:creationId xmlns:a16="http://schemas.microsoft.com/office/drawing/2014/main" id="{4E50A1FA-FE2F-4E7F-B4E3-C3BCBC390CF1}"/>
              </a:ext>
            </a:extLst>
          </p:cNvPr>
          <p:cNvSpPr/>
          <p:nvPr/>
        </p:nvSpPr>
        <p:spPr>
          <a:xfrm>
            <a:off x="1860542" y="4592509"/>
            <a:ext cx="6019200" cy="489358"/>
          </a:xfrm>
          <a:custGeom>
            <a:avLst/>
            <a:gdLst>
              <a:gd name="connsiteX0" fmla="*/ 0 w 6019523"/>
              <a:gd name="connsiteY0" fmla="*/ 0 h 489358"/>
              <a:gd name="connsiteX1" fmla="*/ 6019523 w 6019523"/>
              <a:gd name="connsiteY1" fmla="*/ 0 h 489358"/>
              <a:gd name="connsiteX2" fmla="*/ 6019523 w 6019523"/>
              <a:gd name="connsiteY2" fmla="*/ 489358 h 489358"/>
              <a:gd name="connsiteX3" fmla="*/ 0 w 6019523"/>
              <a:gd name="connsiteY3" fmla="*/ 489358 h 489358"/>
              <a:gd name="connsiteX4" fmla="*/ 0 w 6019523"/>
              <a:gd name="connsiteY4" fmla="*/ 0 h 4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523" h="489358">
                <a:moveTo>
                  <a:pt x="0" y="0"/>
                </a:moveTo>
                <a:lnTo>
                  <a:pt x="6019523" y="0"/>
                </a:lnTo>
                <a:lnTo>
                  <a:pt x="6019523" y="489358"/>
                </a:lnTo>
                <a:lnTo>
                  <a:pt x="0" y="489358"/>
                </a:lnTo>
                <a:lnTo>
                  <a:pt x="0" y="0"/>
                </a:lnTo>
                <a:close/>
              </a:path>
            </a:pathLst>
          </a:custGeom>
          <a:solidFill>
            <a:srgbClr val="000099"/>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842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a:latin typeface="Meiryo UI" panose="020B0604030504040204" pitchFamily="50" charset="-128"/>
                <a:ea typeface="Meiryo UI" panose="020B0604030504040204" pitchFamily="50" charset="-128"/>
                <a:cs typeface="Meiryo UI" panose="020B0604030504040204" pitchFamily="50" charset="-128"/>
              </a:rPr>
              <a:t>効果的なリソース配置（従業員がコア業務に集中）</a:t>
            </a:r>
          </a:p>
        </p:txBody>
      </p:sp>
      <p:sp>
        <p:nvSpPr>
          <p:cNvPr id="22" name="楕円 21">
            <a:extLst>
              <a:ext uri="{FF2B5EF4-FFF2-40B4-BE49-F238E27FC236}">
                <a16:creationId xmlns:a16="http://schemas.microsoft.com/office/drawing/2014/main" id="{B16B5FB1-8BEA-4203-8BBD-957262C4DC88}"/>
              </a:ext>
            </a:extLst>
          </p:cNvPr>
          <p:cNvSpPr/>
          <p:nvPr/>
        </p:nvSpPr>
        <p:spPr>
          <a:xfrm>
            <a:off x="1554693" y="4531340"/>
            <a:ext cx="611698" cy="611698"/>
          </a:xfrm>
          <a:prstGeom prst="ellipse">
            <a:avLst/>
          </a:prstGeom>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a:extLst>
              <a:ext uri="{FF2B5EF4-FFF2-40B4-BE49-F238E27FC236}">
                <a16:creationId xmlns:a16="http://schemas.microsoft.com/office/drawing/2014/main" id="{2EAAD418-1AE7-4344-89F5-C9BDCC85FF73}"/>
              </a:ext>
            </a:extLst>
          </p:cNvPr>
          <p:cNvSpPr txBox="1"/>
          <p:nvPr/>
        </p:nvSpPr>
        <p:spPr>
          <a:xfrm>
            <a:off x="1053952" y="5511801"/>
            <a:ext cx="8182557" cy="400091"/>
          </a:xfrm>
          <a:prstGeom prst="rect">
            <a:avLst/>
          </a:prstGeom>
          <a:noFill/>
        </p:spPr>
        <p:txBody>
          <a:bodyPr wrap="square" lIns="91423" tIns="45711" rIns="91423" bIns="45711" rtlCol="0">
            <a:spAutoFit/>
          </a:bodyPr>
          <a:lstStyle/>
          <a:p>
            <a:r>
              <a:rPr lang="en-US" altLang="ja-JP" sz="20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a:solidFill>
                  <a:srgbClr val="FF0000"/>
                </a:solidFill>
                <a:latin typeface="Meiryo UI" panose="020B0604030504040204" pitchFamily="50" charset="-128"/>
                <a:ea typeface="Meiryo UI" panose="020B0604030504040204" pitchFamily="50" charset="-128"/>
                <a:cs typeface="Meiryo UI" panose="020B0604030504040204" pitchFamily="50" charset="-128"/>
              </a:rPr>
              <a:t>付加価値を生み出す仕事”</a:t>
            </a:r>
            <a:r>
              <a:rPr lang="ja-JP" altLang="en-US" sz="2000" b="1">
                <a:latin typeface="Meiryo UI" panose="020B0604030504040204" pitchFamily="50" charset="-128"/>
                <a:ea typeface="Meiryo UI" panose="020B0604030504040204" pitchFamily="50" charset="-128"/>
                <a:cs typeface="Meiryo UI" panose="020B0604030504040204" pitchFamily="50" charset="-128"/>
              </a:rPr>
              <a:t>＝</a:t>
            </a:r>
            <a:r>
              <a:rPr lang="ja-JP" altLang="en-US" sz="20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コア業務・本来業務</a:t>
            </a:r>
            <a:r>
              <a:rPr lang="ja-JP" altLang="en-US" sz="2000" b="1">
                <a:latin typeface="Meiryo UI" panose="020B0604030504040204" pitchFamily="50" charset="-128"/>
                <a:ea typeface="Meiryo UI" panose="020B0604030504040204" pitchFamily="50" charset="-128"/>
                <a:cs typeface="Meiryo UI" panose="020B0604030504040204" pitchFamily="50" charset="-128"/>
              </a:rPr>
              <a:t>　</a:t>
            </a:r>
            <a:r>
              <a:rPr lang="ja-JP" altLang="en-US">
                <a:latin typeface="Meiryo UI" panose="020B0604030504040204" pitchFamily="50" charset="-128"/>
                <a:ea typeface="Meiryo UI" panose="020B0604030504040204" pitchFamily="50" charset="-128"/>
                <a:cs typeface="Meiryo UI" panose="020B0604030504040204" pitchFamily="50" charset="-128"/>
              </a:rPr>
              <a:t>に専念できます。</a:t>
            </a:r>
          </a:p>
        </p:txBody>
      </p:sp>
      <p:sp>
        <p:nvSpPr>
          <p:cNvPr id="10" name="コンテンツ プレースホルダー 2">
            <a:extLst>
              <a:ext uri="{FF2B5EF4-FFF2-40B4-BE49-F238E27FC236}">
                <a16:creationId xmlns:a16="http://schemas.microsoft.com/office/drawing/2014/main" id="{FDDA2253-AECE-42CD-AE3A-BEF3573EA923}"/>
              </a:ext>
            </a:extLst>
          </p:cNvPr>
          <p:cNvSpPr txBox="1">
            <a:spLocks/>
          </p:cNvSpPr>
          <p:nvPr/>
        </p:nvSpPr>
        <p:spPr>
          <a:xfrm>
            <a:off x="708649" y="926302"/>
            <a:ext cx="8378730" cy="497602"/>
          </a:xfrm>
          <a:prstGeom prst="rect">
            <a:avLst/>
          </a:prstGeom>
        </p:spPr>
        <p:txBody>
          <a:bodyPr>
            <a:normAutofit/>
          </a:bodyPr>
          <a:lstStyle>
            <a:lvl1pPr marL="342896" indent="-342896" algn="l" rtl="0" eaLnBrk="0" fontAlgn="base" hangingPunct="0">
              <a:spcBef>
                <a:spcPct val="20000"/>
              </a:spcBef>
              <a:spcAft>
                <a:spcPct val="0"/>
              </a:spcAft>
              <a:buChar char="•"/>
              <a:defRPr kumimoji="1">
                <a:solidFill>
                  <a:schemeClr val="tx1"/>
                </a:solidFill>
                <a:latin typeface="+mn-lt"/>
                <a:ea typeface="+mn-ea"/>
                <a:cs typeface="+mn-cs"/>
              </a:defRPr>
            </a:lvl1pPr>
            <a:lvl2pPr marL="742941" indent="-285746" algn="l" rtl="0" eaLnBrk="0" fontAlgn="base" hangingPunct="0">
              <a:spcBef>
                <a:spcPct val="20000"/>
              </a:spcBef>
              <a:spcAft>
                <a:spcPct val="0"/>
              </a:spcAft>
              <a:buChar char="–"/>
              <a:defRPr kumimoji="1">
                <a:solidFill>
                  <a:schemeClr val="tx1"/>
                </a:solidFill>
                <a:latin typeface="+mn-lt"/>
                <a:ea typeface="+mn-ea"/>
              </a:defRPr>
            </a:lvl2pPr>
            <a:lvl3pPr marL="1142987" indent="-228597" algn="l" rtl="0" eaLnBrk="0" fontAlgn="base" hangingPunct="0">
              <a:spcBef>
                <a:spcPct val="20000"/>
              </a:spcBef>
              <a:spcAft>
                <a:spcPct val="0"/>
              </a:spcAft>
              <a:buChar char="•"/>
              <a:defRPr kumimoji="1">
                <a:solidFill>
                  <a:schemeClr val="tx1"/>
                </a:solidFill>
                <a:latin typeface="+mn-lt"/>
                <a:ea typeface="+mn-ea"/>
              </a:defRPr>
            </a:lvl3pPr>
            <a:lvl4pPr marL="1600181" indent="-228597" algn="l" rtl="0" eaLnBrk="0" fontAlgn="base" hangingPunct="0">
              <a:spcBef>
                <a:spcPct val="20000"/>
              </a:spcBef>
              <a:spcAft>
                <a:spcPct val="0"/>
              </a:spcAft>
              <a:buChar char="–"/>
              <a:defRPr kumimoji="1">
                <a:solidFill>
                  <a:schemeClr val="tx1"/>
                </a:solidFill>
                <a:latin typeface="+mn-lt"/>
                <a:ea typeface="+mn-ea"/>
              </a:defRPr>
            </a:lvl4pPr>
            <a:lvl5pPr marL="2057376" indent="-228597" algn="l" rtl="0" eaLnBrk="0" fontAlgn="base" hangingPunct="0">
              <a:spcBef>
                <a:spcPct val="20000"/>
              </a:spcBef>
              <a:spcAft>
                <a:spcPct val="0"/>
              </a:spcAft>
              <a:buChar char="»"/>
              <a:defRPr kumimoji="1">
                <a:solidFill>
                  <a:schemeClr val="tx1"/>
                </a:solidFill>
                <a:latin typeface="+mn-lt"/>
                <a:ea typeface="+mn-ea"/>
              </a:defRPr>
            </a:lvl5pPr>
            <a:lvl6pPr marL="2514570" indent="-228597" algn="l" rtl="0" fontAlgn="base">
              <a:spcBef>
                <a:spcPct val="20000"/>
              </a:spcBef>
              <a:spcAft>
                <a:spcPct val="0"/>
              </a:spcAft>
              <a:buChar char="»"/>
              <a:defRPr kumimoji="1">
                <a:solidFill>
                  <a:schemeClr val="tx1"/>
                </a:solidFill>
                <a:latin typeface="+mn-lt"/>
                <a:ea typeface="+mn-ea"/>
              </a:defRPr>
            </a:lvl6pPr>
            <a:lvl7pPr marL="2971766" indent="-228597" algn="l" rtl="0" fontAlgn="base">
              <a:spcBef>
                <a:spcPct val="20000"/>
              </a:spcBef>
              <a:spcAft>
                <a:spcPct val="0"/>
              </a:spcAft>
              <a:buChar char="»"/>
              <a:defRPr kumimoji="1">
                <a:solidFill>
                  <a:schemeClr val="tx1"/>
                </a:solidFill>
                <a:latin typeface="+mn-lt"/>
                <a:ea typeface="+mn-ea"/>
              </a:defRPr>
            </a:lvl7pPr>
            <a:lvl8pPr marL="3428960" indent="-228597" algn="l" rtl="0" fontAlgn="base">
              <a:spcBef>
                <a:spcPct val="20000"/>
              </a:spcBef>
              <a:spcAft>
                <a:spcPct val="0"/>
              </a:spcAft>
              <a:buChar char="»"/>
              <a:defRPr kumimoji="1">
                <a:solidFill>
                  <a:schemeClr val="tx1"/>
                </a:solidFill>
                <a:latin typeface="+mn-lt"/>
                <a:ea typeface="+mn-ea"/>
              </a:defRPr>
            </a:lvl8pPr>
            <a:lvl9pPr marL="3886155" indent="-228597" algn="l" rtl="0" fontAlgn="base">
              <a:spcBef>
                <a:spcPct val="20000"/>
              </a:spcBef>
              <a:spcAft>
                <a:spcPct val="0"/>
              </a:spcAft>
              <a:buChar char="»"/>
              <a:defRPr kumimoji="1">
                <a:solidFill>
                  <a:schemeClr val="tx1"/>
                </a:solidFill>
                <a:latin typeface="+mn-lt"/>
                <a:ea typeface="+mn-ea"/>
              </a:defRPr>
            </a:lvl9pPr>
          </a:lstStyle>
          <a:p>
            <a:pPr marL="0" indent="0">
              <a:buNone/>
            </a:pPr>
            <a:r>
              <a:rPr lang="en-US" altLang="ja-JP" dirty="0">
                <a:latin typeface="Meiryo UI" panose="020B0604030504040204" pitchFamily="50" charset="-128"/>
                <a:ea typeface="Meiryo UI" panose="020B0604030504040204" pitchFamily="50" charset="-128"/>
                <a:cs typeface="Meiryo UI" panose="020B0604030504040204" pitchFamily="50" charset="-128"/>
              </a:rPr>
              <a:t>RPA</a:t>
            </a:r>
            <a:r>
              <a:rPr lang="ja-JP" altLang="en-US" dirty="0">
                <a:latin typeface="Meiryo UI" panose="020B0604030504040204" pitchFamily="50" charset="-128"/>
                <a:ea typeface="Meiryo UI" panose="020B0604030504040204" pitchFamily="50" charset="-128"/>
                <a:cs typeface="Meiryo UI" panose="020B0604030504040204" pitchFamily="50" charset="-128"/>
              </a:rPr>
              <a:t>の導入により、</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労働生産性の向上</a:t>
            </a:r>
            <a:r>
              <a:rPr lang="ja-JP" altLang="en-US" dirty="0">
                <a:latin typeface="Meiryo UI" panose="020B0604030504040204" pitchFamily="50" charset="-128"/>
                <a:ea typeface="Meiryo UI" panose="020B0604030504040204" pitchFamily="50" charset="-128"/>
                <a:cs typeface="Meiryo UI" panose="020B0604030504040204" pitchFamily="50" charset="-128"/>
              </a:rPr>
              <a:t>だけでなく、さまざまな効果が期待できます。</a:t>
            </a:r>
          </a:p>
        </p:txBody>
      </p:sp>
    </p:spTree>
    <p:extLst>
      <p:ext uri="{BB962C8B-B14F-4D97-AF65-F5344CB8AC3E}">
        <p14:creationId xmlns:p14="http://schemas.microsoft.com/office/powerpoint/2010/main" val="178203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63">
            <a:extLst>
              <a:ext uri="{FF2B5EF4-FFF2-40B4-BE49-F238E27FC236}">
                <a16:creationId xmlns:a16="http://schemas.microsoft.com/office/drawing/2014/main" id="{96C51491-D1CC-4CDC-90DB-3B13FD7AE98B}"/>
              </a:ext>
            </a:extLst>
          </p:cNvPr>
          <p:cNvSpPr/>
          <p:nvPr/>
        </p:nvSpPr>
        <p:spPr>
          <a:xfrm>
            <a:off x="644078" y="3838976"/>
            <a:ext cx="4020923" cy="2039365"/>
          </a:xfrm>
          <a:prstGeom prst="roundRect">
            <a:avLst>
              <a:gd name="adj" fmla="val 10917"/>
            </a:avLst>
          </a:prstGeom>
          <a:noFill/>
          <a:ln>
            <a:solidFill>
              <a:schemeClr val="bg1">
                <a:lumMod val="75000"/>
              </a:schemeClr>
            </a:solid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角丸四角形 64">
            <a:extLst>
              <a:ext uri="{FF2B5EF4-FFF2-40B4-BE49-F238E27FC236}">
                <a16:creationId xmlns:a16="http://schemas.microsoft.com/office/drawing/2014/main" id="{594AFE58-B9F5-4BD6-855A-306F56F4BAB3}"/>
              </a:ext>
            </a:extLst>
          </p:cNvPr>
          <p:cNvSpPr/>
          <p:nvPr/>
        </p:nvSpPr>
        <p:spPr>
          <a:xfrm>
            <a:off x="5145225" y="1770586"/>
            <a:ext cx="4020923" cy="1937040"/>
          </a:xfrm>
          <a:prstGeom prst="roundRect">
            <a:avLst>
              <a:gd name="adj" fmla="val 10917"/>
            </a:avLst>
          </a:prstGeom>
          <a:noFill/>
          <a:ln>
            <a:solidFill>
              <a:schemeClr val="bg1">
                <a:lumMod val="75000"/>
              </a:schemeClr>
            </a:solid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角丸四角形 65">
            <a:extLst>
              <a:ext uri="{FF2B5EF4-FFF2-40B4-BE49-F238E27FC236}">
                <a16:creationId xmlns:a16="http://schemas.microsoft.com/office/drawing/2014/main" id="{22149FE3-05AB-4EEC-984C-EED492B3317B}"/>
              </a:ext>
            </a:extLst>
          </p:cNvPr>
          <p:cNvSpPr/>
          <p:nvPr/>
        </p:nvSpPr>
        <p:spPr>
          <a:xfrm>
            <a:off x="644078" y="1762317"/>
            <a:ext cx="4020923" cy="1945687"/>
          </a:xfrm>
          <a:prstGeom prst="roundRect">
            <a:avLst>
              <a:gd name="adj" fmla="val 10917"/>
            </a:avLst>
          </a:prstGeom>
          <a:noFill/>
          <a:ln>
            <a:solidFill>
              <a:schemeClr val="bg1">
                <a:lumMod val="75000"/>
              </a:schemeClr>
            </a:solid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7AB019F0-0785-C7BE-D756-2B320FC8B2F5}"/>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7</a:t>
            </a:fld>
            <a:endParaRPr lang="ja-JP" altLang="en-US" dirty="0">
              <a:solidFill>
                <a:prstClr val="black"/>
              </a:solidFill>
            </a:endParaRPr>
          </a:p>
        </p:txBody>
      </p:sp>
      <p:sp>
        <p:nvSpPr>
          <p:cNvPr id="2" name="タイトル 1">
            <a:extLst>
              <a:ext uri="{FF2B5EF4-FFF2-40B4-BE49-F238E27FC236}">
                <a16:creationId xmlns:a16="http://schemas.microsoft.com/office/drawing/2014/main" id="{D8E21A82-01F6-4496-BF05-C954A937C41C}"/>
              </a:ext>
            </a:extLst>
          </p:cNvPr>
          <p:cNvSpPr>
            <a:spLocks noGrp="1"/>
          </p:cNvSpPr>
          <p:nvPr>
            <p:ph type="title" idx="4294967295"/>
          </p:nvPr>
        </p:nvSpPr>
        <p:spPr>
          <a:xfrm>
            <a:off x="0" y="153988"/>
            <a:ext cx="8915400" cy="417512"/>
          </a:xfrm>
        </p:spPr>
        <p:txBody>
          <a:bodyPr>
            <a:normAutofit fontScale="90000"/>
          </a:bodyPr>
          <a:lstStyle/>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RPA</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ツール </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err="1">
                <a:latin typeface="Meiryo UI" panose="020B0604030504040204" pitchFamily="50" charset="-128"/>
                <a:ea typeface="Meiryo UI" panose="020B0604030504040204" pitchFamily="50" charset="-128"/>
                <a:cs typeface="Meiryo UI" panose="020B0604030504040204" pitchFamily="50" charset="-128"/>
              </a:rPr>
              <a:t>WinActor</a:t>
            </a:r>
            <a:r>
              <a:rPr lang="en-US" altLang="ja-JP" sz="2000" baseline="30000"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のご紹介</a:t>
            </a:r>
            <a:endParaRPr kumimoji="1" lang="ja-JP" altLang="en-US" sz="2400" dirty="0"/>
          </a:p>
        </p:txBody>
      </p:sp>
      <p:sp>
        <p:nvSpPr>
          <p:cNvPr id="4" name="コンテンツ プレースホルダー 2">
            <a:extLst>
              <a:ext uri="{FF2B5EF4-FFF2-40B4-BE49-F238E27FC236}">
                <a16:creationId xmlns:a16="http://schemas.microsoft.com/office/drawing/2014/main" id="{626930C1-BAEC-42BA-90E5-DEC2C651DFD3}"/>
              </a:ext>
            </a:extLst>
          </p:cNvPr>
          <p:cNvSpPr txBox="1">
            <a:spLocks/>
          </p:cNvSpPr>
          <p:nvPr/>
        </p:nvSpPr>
        <p:spPr>
          <a:xfrm>
            <a:off x="838200" y="692696"/>
            <a:ext cx="8229600" cy="720080"/>
          </a:xfrm>
          <a:prstGeom prst="rect">
            <a:avLst/>
          </a:prstGeom>
        </p:spPr>
        <p:txBody>
          <a:bodyPr>
            <a:normAutofit/>
          </a:bodyPr>
          <a:lstStyle>
            <a:lvl1pPr marL="342896" indent="-342896" algn="l" rtl="0" eaLnBrk="0" fontAlgn="base" hangingPunct="0">
              <a:spcBef>
                <a:spcPct val="20000"/>
              </a:spcBef>
              <a:spcAft>
                <a:spcPct val="0"/>
              </a:spcAft>
              <a:buChar char="•"/>
              <a:defRPr kumimoji="1">
                <a:solidFill>
                  <a:schemeClr val="tx1"/>
                </a:solidFill>
                <a:latin typeface="+mn-lt"/>
                <a:ea typeface="+mn-ea"/>
                <a:cs typeface="+mn-cs"/>
              </a:defRPr>
            </a:lvl1pPr>
            <a:lvl2pPr marL="742941" indent="-285746" algn="l" rtl="0" eaLnBrk="0" fontAlgn="base" hangingPunct="0">
              <a:spcBef>
                <a:spcPct val="20000"/>
              </a:spcBef>
              <a:spcAft>
                <a:spcPct val="0"/>
              </a:spcAft>
              <a:buChar char="–"/>
              <a:defRPr kumimoji="1">
                <a:solidFill>
                  <a:schemeClr val="tx1"/>
                </a:solidFill>
                <a:latin typeface="+mn-lt"/>
                <a:ea typeface="+mn-ea"/>
              </a:defRPr>
            </a:lvl2pPr>
            <a:lvl3pPr marL="1142987" indent="-228597" algn="l" rtl="0" eaLnBrk="0" fontAlgn="base" hangingPunct="0">
              <a:spcBef>
                <a:spcPct val="20000"/>
              </a:spcBef>
              <a:spcAft>
                <a:spcPct val="0"/>
              </a:spcAft>
              <a:buChar char="•"/>
              <a:defRPr kumimoji="1">
                <a:solidFill>
                  <a:schemeClr val="tx1"/>
                </a:solidFill>
                <a:latin typeface="+mn-lt"/>
                <a:ea typeface="+mn-ea"/>
              </a:defRPr>
            </a:lvl3pPr>
            <a:lvl4pPr marL="1600181" indent="-228597" algn="l" rtl="0" eaLnBrk="0" fontAlgn="base" hangingPunct="0">
              <a:spcBef>
                <a:spcPct val="20000"/>
              </a:spcBef>
              <a:spcAft>
                <a:spcPct val="0"/>
              </a:spcAft>
              <a:buChar char="–"/>
              <a:defRPr kumimoji="1">
                <a:solidFill>
                  <a:schemeClr val="tx1"/>
                </a:solidFill>
                <a:latin typeface="+mn-lt"/>
                <a:ea typeface="+mn-ea"/>
              </a:defRPr>
            </a:lvl4pPr>
            <a:lvl5pPr marL="2057376" indent="-228597" algn="l" rtl="0" eaLnBrk="0" fontAlgn="base" hangingPunct="0">
              <a:spcBef>
                <a:spcPct val="20000"/>
              </a:spcBef>
              <a:spcAft>
                <a:spcPct val="0"/>
              </a:spcAft>
              <a:buChar char="»"/>
              <a:defRPr kumimoji="1">
                <a:solidFill>
                  <a:schemeClr val="tx1"/>
                </a:solidFill>
                <a:latin typeface="+mn-lt"/>
                <a:ea typeface="+mn-ea"/>
              </a:defRPr>
            </a:lvl5pPr>
            <a:lvl6pPr marL="2514570" indent="-228597" algn="l" rtl="0" fontAlgn="base">
              <a:spcBef>
                <a:spcPct val="20000"/>
              </a:spcBef>
              <a:spcAft>
                <a:spcPct val="0"/>
              </a:spcAft>
              <a:buChar char="»"/>
              <a:defRPr kumimoji="1">
                <a:solidFill>
                  <a:schemeClr val="tx1"/>
                </a:solidFill>
                <a:latin typeface="+mn-lt"/>
                <a:ea typeface="+mn-ea"/>
              </a:defRPr>
            </a:lvl6pPr>
            <a:lvl7pPr marL="2971766" indent="-228597" algn="l" rtl="0" fontAlgn="base">
              <a:spcBef>
                <a:spcPct val="20000"/>
              </a:spcBef>
              <a:spcAft>
                <a:spcPct val="0"/>
              </a:spcAft>
              <a:buChar char="»"/>
              <a:defRPr kumimoji="1">
                <a:solidFill>
                  <a:schemeClr val="tx1"/>
                </a:solidFill>
                <a:latin typeface="+mn-lt"/>
                <a:ea typeface="+mn-ea"/>
              </a:defRPr>
            </a:lvl7pPr>
            <a:lvl8pPr marL="3428960" indent="-228597" algn="l" rtl="0" fontAlgn="base">
              <a:spcBef>
                <a:spcPct val="20000"/>
              </a:spcBef>
              <a:spcAft>
                <a:spcPct val="0"/>
              </a:spcAft>
              <a:buChar char="»"/>
              <a:defRPr kumimoji="1">
                <a:solidFill>
                  <a:schemeClr val="tx1"/>
                </a:solidFill>
                <a:latin typeface="+mn-lt"/>
                <a:ea typeface="+mn-ea"/>
              </a:defRPr>
            </a:lvl8pPr>
            <a:lvl9pPr marL="3886155" indent="-228597" algn="l" rtl="0" fontAlgn="base">
              <a:spcBef>
                <a:spcPct val="20000"/>
              </a:spcBef>
              <a:spcAft>
                <a:spcPct val="0"/>
              </a:spcAft>
              <a:buChar char="»"/>
              <a:defRPr kumimoji="1">
                <a:solidFill>
                  <a:schemeClr val="tx1"/>
                </a:solidFill>
                <a:latin typeface="+mn-lt"/>
                <a:ea typeface="+mn-ea"/>
              </a:defRPr>
            </a:lvl9pPr>
          </a:lstStyle>
          <a:p>
            <a:pPr marL="0" indent="0">
              <a:buNone/>
            </a:pPr>
            <a:r>
              <a:rPr lang="en-US" altLang="ja-JP" kern="0" dirty="0" err="1">
                <a:latin typeface="Meiryo UI" panose="020B0604030504040204" pitchFamily="50" charset="-128"/>
                <a:ea typeface="Meiryo UI" panose="020B0604030504040204" pitchFamily="50" charset="-128"/>
                <a:cs typeface="Meiryo UI" panose="020B0604030504040204" pitchFamily="50" charset="-128"/>
              </a:rPr>
              <a:t>WinActor</a:t>
            </a:r>
            <a:r>
              <a:rPr lang="en-US" altLang="ja-JP" baseline="3000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cs typeface="Meiryo UI" panose="020B0604030504040204" pitchFamily="50" charset="-128"/>
              </a:rPr>
              <a:t>は現在、国内で一番活用されている</a:t>
            </a:r>
            <a:r>
              <a:rPr lang="en-US" altLang="ja-JP" kern="0" dirty="0">
                <a:latin typeface="Meiryo UI" panose="020B0604030504040204" pitchFamily="50" charset="-128"/>
                <a:ea typeface="Meiryo UI" panose="020B0604030504040204" pitchFamily="50" charset="-128"/>
                <a:cs typeface="Meiryo UI" panose="020B0604030504040204" pitchFamily="50" charset="-128"/>
              </a:rPr>
              <a:t>RPA</a:t>
            </a:r>
            <a:r>
              <a:rPr lang="ja-JP" altLang="en-US" kern="0" dirty="0">
                <a:latin typeface="Meiryo UI" panose="020B0604030504040204" pitchFamily="50" charset="-128"/>
                <a:ea typeface="Meiryo UI" panose="020B0604030504040204" pitchFamily="50" charset="-128"/>
                <a:cs typeface="Meiryo UI" panose="020B0604030504040204" pitchFamily="50" charset="-128"/>
              </a:rPr>
              <a:t>ツールです。</a:t>
            </a:r>
            <a:endParaRPr lang="en-US" altLang="ja-JP" kern="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kern="0" dirty="0">
                <a:latin typeface="Meiryo UI" panose="020B0604030504040204" pitchFamily="50" charset="-128"/>
                <a:ea typeface="Meiryo UI" panose="020B0604030504040204" pitchFamily="50" charset="-128"/>
                <a:cs typeface="Meiryo UI" panose="020B0604030504040204" pitchFamily="50" charset="-128"/>
              </a:rPr>
              <a:t>プログラミング知識を使用せずにシナリオ構築</a:t>
            </a:r>
            <a:r>
              <a:rPr lang="ja-JP" altLang="en-US" kern="0" dirty="0">
                <a:latin typeface="Meiryo UI" panose="020B0604030504040204" pitchFamily="50" charset="-128"/>
                <a:ea typeface="Meiryo UI" panose="020B0604030504040204" pitchFamily="50" charset="-128"/>
                <a:cs typeface="Meiryo UI" panose="020B0604030504040204" pitchFamily="50" charset="-128"/>
              </a:rPr>
              <a:t>が可能な現場向けのツールです。</a:t>
            </a:r>
            <a:endParaRPr lang="en-US" altLang="ja-JP" kern="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kern="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0447B5AF-313C-4863-9C4F-B2926C23F537}"/>
              </a:ext>
            </a:extLst>
          </p:cNvPr>
          <p:cNvSpPr/>
          <p:nvPr/>
        </p:nvSpPr>
        <p:spPr>
          <a:xfrm>
            <a:off x="779972" y="1393812"/>
            <a:ext cx="4451860" cy="307777"/>
          </a:xfrm>
          <a:prstGeom prst="rect">
            <a:avLst/>
          </a:prstGeom>
        </p:spPr>
        <p:txBody>
          <a:bodyPr wrap="none">
            <a:spAutoFit/>
          </a:bodyPr>
          <a:lstStyle/>
          <a:p>
            <a:r>
              <a:rPr lang="ja-JP" altLang="en-US" sz="14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WinActor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導入</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社以上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国内シェア</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No.1</a:t>
            </a:r>
            <a:r>
              <a:rPr lang="en-US" altLang="ja-JP" sz="14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058544DB-2DEF-4FE4-821F-381675203B95}"/>
              </a:ext>
            </a:extLst>
          </p:cNvPr>
          <p:cNvSpPr txBox="1"/>
          <p:nvPr/>
        </p:nvSpPr>
        <p:spPr>
          <a:xfrm>
            <a:off x="786856" y="2106005"/>
            <a:ext cx="3921231" cy="1031051"/>
          </a:xfrm>
          <a:prstGeom prst="rect">
            <a:avLst/>
          </a:prstGeom>
          <a:noFill/>
        </p:spPr>
        <p:txBody>
          <a:bodyPr wrap="square" rtlCol="0">
            <a:spAutoFit/>
          </a:bodyPr>
          <a:lstStyle/>
          <a:p>
            <a:pPr algn="ct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Windows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上で動作する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ブラウザー、メール、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Office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製品、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独自アプリ、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OCR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等々、さまざまなアプリケーションに対応しています。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6AFDFABC-D6D6-47B6-A3FA-40547A1421E7}"/>
              </a:ext>
            </a:extLst>
          </p:cNvPr>
          <p:cNvSpPr txBox="1"/>
          <p:nvPr/>
        </p:nvSpPr>
        <p:spPr>
          <a:xfrm>
            <a:off x="693068" y="4190666"/>
            <a:ext cx="3921231" cy="815608"/>
          </a:xfrm>
          <a:prstGeom prst="rect">
            <a:avLst/>
          </a:prstGeom>
          <a:noFill/>
        </p:spPr>
        <p:txBody>
          <a:bodyPr wrap="square" rtlCol="0">
            <a:spAutoFit/>
          </a:bodyPr>
          <a:lstStyle/>
          <a:p>
            <a:pPr algn="ctr">
              <a:spcAft>
                <a:spcPts val="0"/>
              </a:spcAft>
            </a:pPr>
            <a:endParaRPr lang="ja-JP" altLang="ja-JP" sz="5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PC</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にインストールするだけで、すぐにお使い頂けます。</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また、導入費用も比較的安価で、低予算での導入に最適な</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RPA</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ツールです。</a:t>
            </a:r>
            <a:endParaRPr lang="ja-JP" altLang="ja-JP" sz="5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1385AC88-E923-4857-BF38-5A373AA304A4}"/>
              </a:ext>
            </a:extLst>
          </p:cNvPr>
          <p:cNvSpPr txBox="1"/>
          <p:nvPr/>
        </p:nvSpPr>
        <p:spPr>
          <a:xfrm>
            <a:off x="5188311" y="2112634"/>
            <a:ext cx="3977837" cy="815608"/>
          </a:xfrm>
          <a:prstGeom prst="rect">
            <a:avLst/>
          </a:prstGeom>
          <a:noFill/>
        </p:spPr>
        <p:txBody>
          <a:bodyPr wrap="square" rtlCol="0">
            <a:spAutoFit/>
          </a:bodyPr>
          <a:lstStyle/>
          <a:p>
            <a:pPr algn="ctr"/>
            <a:endParaRPr lang="en-US" altLang="ja-JP" sz="5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プログラミング知識や特殊な言語が不要で、録画機能と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GUI</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の編集機能で視覚的にシナリオ</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作成が可能です。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雲 10">
            <a:extLst>
              <a:ext uri="{FF2B5EF4-FFF2-40B4-BE49-F238E27FC236}">
                <a16:creationId xmlns:a16="http://schemas.microsoft.com/office/drawing/2014/main" id="{B43FB83D-E937-4523-8AAD-F215CD49C19A}"/>
              </a:ext>
            </a:extLst>
          </p:cNvPr>
          <p:cNvSpPr/>
          <p:nvPr/>
        </p:nvSpPr>
        <p:spPr>
          <a:xfrm>
            <a:off x="2356256" y="3091655"/>
            <a:ext cx="611508" cy="443879"/>
          </a:xfrm>
          <a:prstGeom prst="cloud">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latin typeface="Meiryo UI" panose="020B0604030504040204" pitchFamily="50" charset="-128"/>
                <a:ea typeface="Meiryo UI" panose="020B0604030504040204" pitchFamily="50" charset="-128"/>
              </a:rPr>
              <a:t>SaaS</a:t>
            </a:r>
            <a:endParaRPr kumimoji="1" lang="ja-JP" altLang="en-US" sz="1400" b="1" dirty="0">
              <a:latin typeface="Meiryo UI" panose="020B0604030504040204" pitchFamily="50" charset="-128"/>
              <a:ea typeface="Meiryo UI" panose="020B0604030504040204" pitchFamily="50" charset="-128"/>
            </a:endParaRPr>
          </a:p>
        </p:txBody>
      </p:sp>
      <p:pic>
        <p:nvPicPr>
          <p:cNvPr id="12" name="Picture 20" descr="C:\Users\abeki\AppData\Local\Microsoft\Windows\Temporary Internet Files\Content.IE5\B5CH19HO\gi01c201406291400[1].png">
            <a:extLst>
              <a:ext uri="{FF2B5EF4-FFF2-40B4-BE49-F238E27FC236}">
                <a16:creationId xmlns:a16="http://schemas.microsoft.com/office/drawing/2014/main" id="{E9B053CF-A332-4321-8116-8F29D18AB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564" y="3033890"/>
            <a:ext cx="285952" cy="523112"/>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75">
            <a:extLst>
              <a:ext uri="{FF2B5EF4-FFF2-40B4-BE49-F238E27FC236}">
                <a16:creationId xmlns:a16="http://schemas.microsoft.com/office/drawing/2014/main" id="{DCC8EFB9-C58D-41B7-BC82-154661545239}"/>
              </a:ext>
            </a:extLst>
          </p:cNvPr>
          <p:cNvSpPr/>
          <p:nvPr/>
        </p:nvSpPr>
        <p:spPr>
          <a:xfrm>
            <a:off x="5985310" y="3104803"/>
            <a:ext cx="312923" cy="312923"/>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二等辺三角形 14">
            <a:extLst>
              <a:ext uri="{FF2B5EF4-FFF2-40B4-BE49-F238E27FC236}">
                <a16:creationId xmlns:a16="http://schemas.microsoft.com/office/drawing/2014/main" id="{2A1C9F5B-B055-48F3-9C21-308B7EC0F0C8}"/>
              </a:ext>
            </a:extLst>
          </p:cNvPr>
          <p:cNvSpPr/>
          <p:nvPr/>
        </p:nvSpPr>
        <p:spPr>
          <a:xfrm rot="5400000">
            <a:off x="8254277" y="3111726"/>
            <a:ext cx="361230" cy="299077"/>
          </a:xfrm>
          <a:prstGeom prst="triangl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右矢印 77">
            <a:extLst>
              <a:ext uri="{FF2B5EF4-FFF2-40B4-BE49-F238E27FC236}">
                <a16:creationId xmlns:a16="http://schemas.microsoft.com/office/drawing/2014/main" id="{18977D36-B2C4-4396-ABC1-FB8EBBF272AC}"/>
              </a:ext>
            </a:extLst>
          </p:cNvPr>
          <p:cNvSpPr/>
          <p:nvPr/>
        </p:nvSpPr>
        <p:spPr>
          <a:xfrm>
            <a:off x="6418841" y="3151898"/>
            <a:ext cx="281354" cy="3524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右矢印 78">
            <a:extLst>
              <a:ext uri="{FF2B5EF4-FFF2-40B4-BE49-F238E27FC236}">
                <a16:creationId xmlns:a16="http://schemas.microsoft.com/office/drawing/2014/main" id="{DFF4D441-77E2-4281-8457-3626C1BB3DC7}"/>
              </a:ext>
            </a:extLst>
          </p:cNvPr>
          <p:cNvSpPr/>
          <p:nvPr/>
        </p:nvSpPr>
        <p:spPr>
          <a:xfrm>
            <a:off x="7884322" y="3151898"/>
            <a:ext cx="281354" cy="3524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00200C1B-1911-4AD2-858B-3B11C9F5B4B1}"/>
              </a:ext>
            </a:extLst>
          </p:cNvPr>
          <p:cNvSpPr txBox="1"/>
          <p:nvPr/>
        </p:nvSpPr>
        <p:spPr>
          <a:xfrm>
            <a:off x="5661662" y="2821001"/>
            <a:ext cx="915627" cy="246221"/>
          </a:xfrm>
          <a:prstGeom prst="rect">
            <a:avLst/>
          </a:prstGeom>
          <a:noFill/>
        </p:spPr>
        <p:txBody>
          <a:bodyPr wrap="square" rtlCol="0">
            <a:spAutoFit/>
          </a:bodyPr>
          <a:lstStyle/>
          <a:p>
            <a:pPr algn="ct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記録</a:t>
            </a:r>
            <a:endParaRPr kumimoji="1" lang="ja-JP" altLang="en-US" sz="10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F50DC43E-2261-4749-98DD-5EE7BDA626A1}"/>
              </a:ext>
            </a:extLst>
          </p:cNvPr>
          <p:cNvSpPr txBox="1"/>
          <p:nvPr/>
        </p:nvSpPr>
        <p:spPr>
          <a:xfrm>
            <a:off x="6785808" y="2821005"/>
            <a:ext cx="915627" cy="246221"/>
          </a:xfrm>
          <a:prstGeom prst="rect">
            <a:avLst/>
          </a:prstGeom>
          <a:noFill/>
        </p:spPr>
        <p:txBody>
          <a:bodyPr wrap="square" rtlCol="0">
            <a:spAutoFit/>
          </a:bodyPr>
          <a:lstStyle/>
          <a:p>
            <a:pPr algn="ctr"/>
            <a:r>
              <a:rPr lang="ja-JP" altLang="en-US" sz="1000" u="sng">
                <a:latin typeface="Meiryo UI" panose="020B0604030504040204" pitchFamily="50" charset="-128"/>
                <a:ea typeface="Meiryo UI" panose="020B0604030504040204" pitchFamily="50" charset="-128"/>
                <a:cs typeface="Meiryo UI" panose="020B0604030504040204" pitchFamily="50" charset="-128"/>
              </a:rPr>
              <a:t>編集</a:t>
            </a:r>
            <a:endParaRPr kumimoji="1" lang="ja-JP" altLang="en-US" sz="1000" u="sng">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52D4E760-58CD-48B0-8207-3BB941BFBF47}"/>
              </a:ext>
            </a:extLst>
          </p:cNvPr>
          <p:cNvSpPr txBox="1"/>
          <p:nvPr/>
        </p:nvSpPr>
        <p:spPr>
          <a:xfrm>
            <a:off x="7941395" y="2821001"/>
            <a:ext cx="915627" cy="246221"/>
          </a:xfrm>
          <a:prstGeom prst="rect">
            <a:avLst/>
          </a:prstGeom>
          <a:noFill/>
        </p:spPr>
        <p:txBody>
          <a:bodyPr wrap="square" rtlCol="0">
            <a:spAutoFit/>
          </a:bodyPr>
          <a:lstStyle/>
          <a:p>
            <a:pPr algn="ctr"/>
            <a:r>
              <a:rPr lang="ja-JP" altLang="en-US" sz="1000" u="sng">
                <a:latin typeface="Meiryo UI" panose="020B0604030504040204" pitchFamily="50" charset="-128"/>
                <a:ea typeface="Meiryo UI" panose="020B0604030504040204" pitchFamily="50" charset="-128"/>
                <a:cs typeface="Meiryo UI" panose="020B0604030504040204" pitchFamily="50" charset="-128"/>
              </a:rPr>
              <a:t>自動</a:t>
            </a:r>
            <a:r>
              <a:rPr kumimoji="1" lang="ja-JP" altLang="en-US" sz="1000" u="sng">
                <a:latin typeface="Meiryo UI" panose="020B0604030504040204" pitchFamily="50" charset="-128"/>
                <a:ea typeface="Meiryo UI" panose="020B0604030504040204" pitchFamily="50" charset="-128"/>
                <a:cs typeface="Meiryo UI" panose="020B0604030504040204" pitchFamily="50" charset="-128"/>
              </a:rPr>
              <a:t>実行</a:t>
            </a:r>
          </a:p>
        </p:txBody>
      </p:sp>
      <p:sp>
        <p:nvSpPr>
          <p:cNvPr id="21" name="角丸四角形 100">
            <a:extLst>
              <a:ext uri="{FF2B5EF4-FFF2-40B4-BE49-F238E27FC236}">
                <a16:creationId xmlns:a16="http://schemas.microsoft.com/office/drawing/2014/main" id="{C4941F71-A31D-4925-A3DC-624F21DBA777}"/>
              </a:ext>
            </a:extLst>
          </p:cNvPr>
          <p:cNvSpPr/>
          <p:nvPr/>
        </p:nvSpPr>
        <p:spPr>
          <a:xfrm>
            <a:off x="5145225" y="3838303"/>
            <a:ext cx="4020923" cy="2023244"/>
          </a:xfrm>
          <a:prstGeom prst="roundRect">
            <a:avLst>
              <a:gd name="adj" fmla="val 10917"/>
            </a:avLst>
          </a:prstGeom>
          <a:noFill/>
          <a:ln>
            <a:solidFill>
              <a:schemeClr val="bg1">
                <a:lumMod val="75000"/>
              </a:schemeClr>
            </a:solid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8E13D38-7D5B-40A9-AB84-7293C74A9634}"/>
              </a:ext>
            </a:extLst>
          </p:cNvPr>
          <p:cNvSpPr txBox="1"/>
          <p:nvPr/>
        </p:nvSpPr>
        <p:spPr>
          <a:xfrm>
            <a:off x="5271842" y="4235858"/>
            <a:ext cx="3921231" cy="1031051"/>
          </a:xfrm>
          <a:prstGeom prst="rect">
            <a:avLst/>
          </a:prstGeom>
          <a:noFill/>
        </p:spPr>
        <p:txBody>
          <a:bodyPr wrap="square" rtlCol="0">
            <a:spAutoFit/>
          </a:bodyPr>
          <a:lstStyle/>
          <a:p>
            <a:pPr algn="ct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WinActor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はＮＴＴ研究所にて開発された製品で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あり、マニュアルからシナリオ作成画面まで全て日本語です。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年から</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ＮＴＴグループのさまざまな業務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実績があり、日本人が使いやすい仕様です。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2" descr="「NTT」の画像検索結果">
            <a:extLst>
              <a:ext uri="{FF2B5EF4-FFF2-40B4-BE49-F238E27FC236}">
                <a16:creationId xmlns:a16="http://schemas.microsoft.com/office/drawing/2014/main" id="{C214D957-0269-4C47-9C9C-2E18526289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98085" y="5300232"/>
            <a:ext cx="1197830" cy="438108"/>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grpSp>
        <p:nvGrpSpPr>
          <p:cNvPr id="25" name="グループ化 24">
            <a:extLst>
              <a:ext uri="{FF2B5EF4-FFF2-40B4-BE49-F238E27FC236}">
                <a16:creationId xmlns:a16="http://schemas.microsoft.com/office/drawing/2014/main" id="{CE6F6C4F-B690-4D5E-891B-A9593EC4EE18}"/>
              </a:ext>
            </a:extLst>
          </p:cNvPr>
          <p:cNvGrpSpPr/>
          <p:nvPr/>
        </p:nvGrpSpPr>
        <p:grpSpPr>
          <a:xfrm>
            <a:off x="2041760" y="5001188"/>
            <a:ext cx="1155211" cy="791248"/>
            <a:chOff x="3721642" y="4057735"/>
            <a:chExt cx="1865326" cy="1452428"/>
          </a:xfrm>
        </p:grpSpPr>
        <p:pic>
          <p:nvPicPr>
            <p:cNvPr id="26" name="Picture 3" descr="C:\Users\abeki\AppData\Local\Microsoft\Windows\Temporary Internet Files\Content.IE5\F4WQZPOI\laptop-1017346_960_720[1].png">
              <a:extLst>
                <a:ext uri="{FF2B5EF4-FFF2-40B4-BE49-F238E27FC236}">
                  <a16:creationId xmlns:a16="http://schemas.microsoft.com/office/drawing/2014/main" id="{D1D94D68-EB09-4A7F-B838-768DFC1938E5}"/>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6377" b="94783" l="6979" r="94271"/>
                      </a14:imgEffect>
                    </a14:imgLayer>
                  </a14:imgProps>
                </a:ext>
                <a:ext uri="{28A0092B-C50C-407E-A947-70E740481C1C}">
                  <a14:useLocalDpi xmlns:a14="http://schemas.microsoft.com/office/drawing/2010/main"/>
                </a:ext>
              </a:extLst>
            </a:blip>
            <a:srcRect/>
            <a:stretch>
              <a:fillRect/>
            </a:stretch>
          </p:blipFill>
          <p:spPr bwMode="auto">
            <a:xfrm>
              <a:off x="3721642" y="4057735"/>
              <a:ext cx="1865326" cy="14524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a:extLst>
                <a:ext uri="{FF2B5EF4-FFF2-40B4-BE49-F238E27FC236}">
                  <a16:creationId xmlns:a16="http://schemas.microsoft.com/office/drawing/2014/main" id="{C8DB01CC-224E-43CA-86BF-458D18DE948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56982" y="4372041"/>
              <a:ext cx="1156546" cy="337973"/>
            </a:xfrm>
            <a:prstGeom prst="rect">
              <a:avLst/>
            </a:prstGeom>
            <a:noFill/>
            <a:ln w="9525">
              <a:noFill/>
              <a:miter lim="800000"/>
              <a:headEnd/>
              <a:tailEnd/>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図 28">
            <a:extLst>
              <a:ext uri="{FF2B5EF4-FFF2-40B4-BE49-F238E27FC236}">
                <a16:creationId xmlns:a16="http://schemas.microsoft.com/office/drawing/2014/main" id="{D1DF44AF-D575-4695-AD78-200902BDA3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5593" y="3091534"/>
            <a:ext cx="452200" cy="448216"/>
          </a:xfrm>
          <a:prstGeom prst="rect">
            <a:avLst/>
          </a:prstGeom>
        </p:spPr>
      </p:pic>
      <p:pic>
        <p:nvPicPr>
          <p:cNvPr id="30" name="図 29">
            <a:extLst>
              <a:ext uri="{FF2B5EF4-FFF2-40B4-BE49-F238E27FC236}">
                <a16:creationId xmlns:a16="http://schemas.microsoft.com/office/drawing/2014/main" id="{945B3EA6-D6B4-4464-A3AD-0CF13D6306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59984" y="3091534"/>
            <a:ext cx="464150" cy="444000"/>
          </a:xfrm>
          <a:prstGeom prst="rect">
            <a:avLst/>
          </a:prstGeom>
        </p:spPr>
      </p:pic>
      <p:sp>
        <p:nvSpPr>
          <p:cNvPr id="3" name="角丸四角形 2"/>
          <p:cNvSpPr/>
          <p:nvPr/>
        </p:nvSpPr>
        <p:spPr bwMode="auto">
          <a:xfrm>
            <a:off x="5480190" y="1831704"/>
            <a:ext cx="3341739" cy="372657"/>
          </a:xfrm>
          <a:prstGeom prst="roundRect">
            <a:avLst/>
          </a:prstGeom>
          <a:solidFill>
            <a:srgbClr val="CC33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b="1" dirty="0">
                <a:solidFill>
                  <a:schemeClr val="bg1"/>
                </a:solidFill>
                <a:latin typeface="Meiryo UI" panose="020B0604030504040204" pitchFamily="50" charset="-128"/>
                <a:ea typeface="Meiryo UI" panose="020B0604030504040204" pitchFamily="50" charset="-128"/>
              </a:rPr>
              <a:t>専門知識、プログラミングが不要</a:t>
            </a:r>
            <a:endParaRPr kumimoji="1"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33" name="角丸四角形 32"/>
          <p:cNvSpPr/>
          <p:nvPr/>
        </p:nvSpPr>
        <p:spPr bwMode="auto">
          <a:xfrm>
            <a:off x="992438" y="3899843"/>
            <a:ext cx="3341739" cy="372657"/>
          </a:xfrm>
          <a:prstGeom prst="roundRect">
            <a:avLst/>
          </a:prstGeom>
          <a:solidFill>
            <a:srgbClr val="000099"/>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b="1" dirty="0">
                <a:solidFill>
                  <a:schemeClr val="bg1"/>
                </a:solidFill>
                <a:latin typeface="Meiryo UI" panose="020B0604030504040204" pitchFamily="50" charset="-128"/>
                <a:ea typeface="Meiryo UI" panose="020B0604030504040204" pitchFamily="50" charset="-128"/>
              </a:rPr>
              <a:t>低予算、短納期での導入が可能</a:t>
            </a:r>
            <a:endParaRPr kumimoji="1"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34" name="角丸四角形 33"/>
          <p:cNvSpPr/>
          <p:nvPr/>
        </p:nvSpPr>
        <p:spPr bwMode="auto">
          <a:xfrm>
            <a:off x="5502684" y="3928786"/>
            <a:ext cx="3341739" cy="372657"/>
          </a:xfrm>
          <a:prstGeom prst="roundRect">
            <a:avLst/>
          </a:prstGeom>
          <a:solidFill>
            <a:srgbClr val="A5002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b="1" dirty="0">
                <a:solidFill>
                  <a:schemeClr val="bg1"/>
                </a:solidFill>
                <a:latin typeface="Meiryo UI" panose="020B0604030504040204" pitchFamily="50" charset="-128"/>
                <a:ea typeface="Meiryo UI" panose="020B0604030504040204" pitchFamily="50" charset="-128"/>
              </a:rPr>
              <a:t>純国産ソリューション</a:t>
            </a:r>
          </a:p>
        </p:txBody>
      </p:sp>
      <p:sp>
        <p:nvSpPr>
          <p:cNvPr id="35" name="角丸四角形 34"/>
          <p:cNvSpPr/>
          <p:nvPr/>
        </p:nvSpPr>
        <p:spPr bwMode="auto">
          <a:xfrm>
            <a:off x="982817" y="1827134"/>
            <a:ext cx="3341739" cy="372657"/>
          </a:xfrm>
          <a:prstGeom prst="roundRect">
            <a:avLst/>
          </a:prstGeom>
          <a:solidFill>
            <a:srgbClr val="660066"/>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b="1" dirty="0">
                <a:solidFill>
                  <a:schemeClr val="bg1"/>
                </a:solidFill>
                <a:latin typeface="Meiryo UI" panose="020B0604030504040204" pitchFamily="50" charset="-128"/>
                <a:ea typeface="Meiryo UI" panose="020B0604030504040204" pitchFamily="50" charset="-128"/>
              </a:rPr>
              <a:t>対応アプリケーションが豊富</a:t>
            </a:r>
          </a:p>
        </p:txBody>
      </p:sp>
      <p:sp>
        <p:nvSpPr>
          <p:cNvPr id="36" name="正方形/長方形 35"/>
          <p:cNvSpPr/>
          <p:nvPr/>
        </p:nvSpPr>
        <p:spPr bwMode="auto">
          <a:xfrm>
            <a:off x="5855834" y="2835642"/>
            <a:ext cx="2925414" cy="803421"/>
          </a:xfrm>
          <a:prstGeom prst="rect">
            <a:avLst/>
          </a:prstGeom>
          <a:no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37" name="正方形/長方形 36">
            <a:extLst>
              <a:ext uri="{FF2B5EF4-FFF2-40B4-BE49-F238E27FC236}">
                <a16:creationId xmlns:a16="http://schemas.microsoft.com/office/drawing/2014/main" id="{5A869D30-091F-4C54-9E2A-DB139F55628E}"/>
              </a:ext>
            </a:extLst>
          </p:cNvPr>
          <p:cNvSpPr/>
          <p:nvPr/>
        </p:nvSpPr>
        <p:spPr>
          <a:xfrm>
            <a:off x="715261" y="5939208"/>
            <a:ext cx="8652419" cy="707886"/>
          </a:xfrm>
          <a:prstGeom prst="rect">
            <a:avLst/>
          </a:prstGeom>
        </p:spPr>
        <p:txBody>
          <a:bodyPr wrap="square">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月時点。（</a:t>
            </a:r>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9"/>
              </a:rPr>
              <a:t>https://winactor.biz/topics/2023/12/04_6390.html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富士キメラ総研による調査「</a:t>
            </a:r>
            <a:r>
              <a:rPr lang="ja-JP" altLang="ja-JP" sz="1000" dirty="0">
                <a:latin typeface="Meiryo UI" panose="020B0604030504040204" pitchFamily="50" charset="-128"/>
                <a:ea typeface="Meiryo UI" panose="020B0604030504040204" pitchFamily="50" charset="-128"/>
                <a:hlinkClick r:id="rId10"/>
              </a:rPr>
              <a:t>ソフトウェアビジネス新市場</a:t>
            </a:r>
            <a:r>
              <a:rPr lang="en-US" altLang="ja-JP" sz="1000" dirty="0">
                <a:latin typeface="Meiryo UI" panose="020B0604030504040204" pitchFamily="50" charset="-128"/>
                <a:ea typeface="Meiryo UI" panose="020B0604030504040204" pitchFamily="50" charset="-128"/>
                <a:hlinkClick r:id="rId10"/>
              </a:rPr>
              <a:t>2024</a:t>
            </a:r>
            <a:r>
              <a:rPr lang="ja-JP" altLang="ja-JP" sz="1000" dirty="0">
                <a:latin typeface="Meiryo UI" panose="020B0604030504040204" pitchFamily="50" charset="-128"/>
                <a:ea typeface="Meiryo UI" panose="020B0604030504040204" pitchFamily="50" charset="-128"/>
                <a:hlinkClick r:id="rId10"/>
              </a:rPr>
              <a:t>年版</a:t>
            </a:r>
            <a:r>
              <a:rPr lang="ja-JP" altLang="ja-JP" sz="1000" dirty="0">
                <a:latin typeface="Meiryo UI" panose="020B0604030504040204" pitchFamily="50" charset="-128"/>
                <a:ea typeface="Meiryo UI" panose="020B0604030504040204" pitchFamily="50" charset="-128"/>
              </a:rPr>
              <a:t>」より　</a:t>
            </a:r>
            <a:r>
              <a:rPr lang="en-US" altLang="ja-JP" sz="1000" dirty="0">
                <a:solidFill>
                  <a:srgbClr val="000000"/>
                </a:solidFill>
                <a:latin typeface="Meiryo UI" panose="020B0604030504040204" pitchFamily="50" charset="-128"/>
                <a:ea typeface="Meiryo UI" panose="020B0604030504040204" pitchFamily="50" charset="-128"/>
              </a:rPr>
              <a:t>2023</a:t>
            </a:r>
            <a:r>
              <a:rPr lang="ja-JP" altLang="en-US" sz="1000" dirty="0">
                <a:solidFill>
                  <a:srgbClr val="000000"/>
                </a:solidFill>
                <a:latin typeface="Meiryo UI" panose="020B0604030504040204" pitchFamily="50" charset="-128"/>
                <a:ea typeface="Meiryo UI" panose="020B0604030504040204" pitchFamily="50" charset="-128"/>
              </a:rPr>
              <a:t>年度</a:t>
            </a:r>
            <a:r>
              <a:rPr lang="ja-JP" altLang="en-US" sz="1000" b="0" i="0" dirty="0">
                <a:solidFill>
                  <a:srgbClr val="000000"/>
                </a:solidFill>
                <a:effectLst/>
                <a:latin typeface="Meiryo UI" panose="020B0604030504040204" pitchFamily="50" charset="-128"/>
                <a:ea typeface="Meiryo UI" panose="020B0604030504040204" pitchFamily="50" charset="-128"/>
              </a:rPr>
              <a:t>の新規導入社数ベース</a:t>
            </a:r>
            <a:r>
              <a:rPr lang="ja-JP" altLang="en-US" sz="1000" dirty="0">
                <a:solidFill>
                  <a:srgbClr val="000000"/>
                </a:solidFill>
                <a:latin typeface="Meiryo UI" panose="020B0604030504040204" pitchFamily="50" charset="-128"/>
                <a:ea typeface="Meiryo UI" panose="020B0604030504040204" pitchFamily="50" charset="-128"/>
              </a:rPr>
              <a:t>において</a:t>
            </a:r>
            <a:r>
              <a:rPr lang="ja-JP" altLang="en-US" sz="1000" dirty="0">
                <a:latin typeface="Meiryo UI" panose="020B0604030504040204" pitchFamily="50" charset="-128"/>
                <a:ea typeface="Meiryo UI" panose="020B0604030504040204" pitchFamily="50" charset="-128"/>
              </a:rPr>
              <a:t>国内の</a:t>
            </a:r>
            <a:r>
              <a:rPr lang="en-US" altLang="ja-JP" sz="1000" dirty="0">
                <a:latin typeface="Meiryo UI" panose="020B0604030504040204" pitchFamily="50" charset="-128"/>
                <a:ea typeface="Meiryo UI" panose="020B0604030504040204" pitchFamily="50" charset="-128"/>
              </a:rPr>
              <a:t>RPA</a:t>
            </a:r>
            <a:r>
              <a:rPr lang="ja-JP" altLang="en-US" sz="1000" dirty="0">
                <a:latin typeface="Meiryo UI" panose="020B0604030504040204" pitchFamily="50" charset="-128"/>
                <a:ea typeface="Meiryo UI" panose="020B0604030504040204" pitchFamily="50" charset="-128"/>
              </a:rPr>
              <a:t>市場占有率</a:t>
            </a:r>
            <a:r>
              <a:rPr lang="en-US" altLang="ja-JP" sz="1000" dirty="0">
                <a:latin typeface="Meiryo UI" panose="020B0604030504040204" pitchFamily="50" charset="-128"/>
                <a:ea typeface="Meiryo UI" panose="020B0604030504040204" pitchFamily="50" charset="-128"/>
              </a:rPr>
              <a:t>No.1</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GUI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Graphical User Interface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の略称で、コンピュータへ出す命令や指示等を、ユーザが画面上で視覚的に捉えて行動を指定できるものです。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シナリオ：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Windows PC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上で行うさまざまな操作を、「シナリオ」として作成・編集し、その「シナリオ」を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上で実行させることで自動化が図れます。</a:t>
            </a:r>
          </a:p>
        </p:txBody>
      </p:sp>
      <p:pic>
        <p:nvPicPr>
          <p:cNvPr id="53" name="図 52"/>
          <p:cNvPicPr>
            <a:picLocks noChangeAspect="1"/>
          </p:cNvPicPr>
          <p:nvPr/>
        </p:nvPicPr>
        <p:blipFill>
          <a:blip r:embed="rId11"/>
          <a:stretch>
            <a:fillRect/>
          </a:stretch>
        </p:blipFill>
        <p:spPr>
          <a:xfrm>
            <a:off x="3608354" y="2940179"/>
            <a:ext cx="702592" cy="595355"/>
          </a:xfrm>
          <a:prstGeom prst="rect">
            <a:avLst/>
          </a:prstGeom>
        </p:spPr>
      </p:pic>
      <p:pic>
        <p:nvPicPr>
          <p:cNvPr id="56" name="図 55"/>
          <p:cNvPicPr>
            <a:picLocks noChangeAspect="1"/>
          </p:cNvPicPr>
          <p:nvPr/>
        </p:nvPicPr>
        <p:blipFill>
          <a:blip r:embed="rId11"/>
          <a:stretch>
            <a:fillRect/>
          </a:stretch>
        </p:blipFill>
        <p:spPr>
          <a:xfrm>
            <a:off x="3686008" y="3026051"/>
            <a:ext cx="702592" cy="595355"/>
          </a:xfrm>
          <a:prstGeom prst="rect">
            <a:avLst/>
          </a:prstGeom>
        </p:spPr>
      </p:pic>
      <p:sp>
        <p:nvSpPr>
          <p:cNvPr id="55" name="テキスト ボックス 54"/>
          <p:cNvSpPr txBox="1"/>
          <p:nvPr/>
        </p:nvSpPr>
        <p:spPr>
          <a:xfrm>
            <a:off x="5885680" y="3380547"/>
            <a:ext cx="508473" cy="276999"/>
          </a:xfrm>
          <a:prstGeom prst="rect">
            <a:avLst/>
          </a:prstGeom>
          <a:noFill/>
        </p:spPr>
        <p:txBody>
          <a:bodyPr wrap="none" rtlCol="0">
            <a:spAutoFit/>
          </a:bodyPr>
          <a:lstStyle/>
          <a:p>
            <a:pPr algn="ctr"/>
            <a:r>
              <a:rPr kumimoji="1" lang="en-US" altLang="ja-JP" sz="1200" b="1" dirty="0">
                <a:latin typeface="Arial" panose="020B0604020202020204" pitchFamily="34" charset="0"/>
                <a:cs typeface="Arial" panose="020B0604020202020204" pitchFamily="34" charset="0"/>
              </a:rPr>
              <a:t>REC</a:t>
            </a:r>
          </a:p>
        </p:txBody>
      </p:sp>
      <p:cxnSp>
        <p:nvCxnSpPr>
          <p:cNvPr id="61" name="直線コネクタ 60"/>
          <p:cNvCxnSpPr/>
          <p:nvPr/>
        </p:nvCxnSpPr>
        <p:spPr bwMode="auto">
          <a:xfrm>
            <a:off x="7010299" y="2962527"/>
            <a:ext cx="0" cy="639829"/>
          </a:xfrm>
          <a:prstGeom prst="line">
            <a:avLst/>
          </a:prstGeom>
          <a:solidFill>
            <a:srgbClr val="FFCCFF"/>
          </a:solidFill>
          <a:ln w="1905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正方形/長方形 57"/>
          <p:cNvSpPr/>
          <p:nvPr/>
        </p:nvSpPr>
        <p:spPr bwMode="auto">
          <a:xfrm>
            <a:off x="6799824" y="3341676"/>
            <a:ext cx="420950" cy="168694"/>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63" name="正方形/長方形 62"/>
          <p:cNvSpPr/>
          <p:nvPr/>
        </p:nvSpPr>
        <p:spPr bwMode="auto">
          <a:xfrm>
            <a:off x="7350395" y="3341676"/>
            <a:ext cx="420950" cy="168694"/>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sp>
        <p:nvSpPr>
          <p:cNvPr id="64" name="テキスト ボックス 63"/>
          <p:cNvSpPr txBox="1"/>
          <p:nvPr/>
        </p:nvSpPr>
        <p:spPr>
          <a:xfrm>
            <a:off x="8072736" y="3380547"/>
            <a:ext cx="686213" cy="276999"/>
          </a:xfrm>
          <a:prstGeom prst="rect">
            <a:avLst/>
          </a:prstGeom>
          <a:noFill/>
        </p:spPr>
        <p:txBody>
          <a:bodyPr wrap="none" rtlCol="0">
            <a:spAutoFit/>
          </a:bodyPr>
          <a:lstStyle/>
          <a:p>
            <a:pPr algn="ctr"/>
            <a:r>
              <a:rPr kumimoji="1" lang="en-US" altLang="ja-JP" sz="1200" b="1" dirty="0">
                <a:latin typeface="Arial" panose="020B0604020202020204" pitchFamily="34" charset="0"/>
                <a:cs typeface="Arial" panose="020B0604020202020204" pitchFamily="34" charset="0"/>
              </a:rPr>
              <a:t>START</a:t>
            </a:r>
          </a:p>
        </p:txBody>
      </p:sp>
      <p:cxnSp>
        <p:nvCxnSpPr>
          <p:cNvPr id="65" name="カギ線コネクタ 64"/>
          <p:cNvCxnSpPr>
            <a:stCxn id="57" idx="3"/>
            <a:endCxn id="63" idx="0"/>
          </p:cNvCxnSpPr>
          <p:nvPr/>
        </p:nvCxnSpPr>
        <p:spPr bwMode="auto">
          <a:xfrm>
            <a:off x="7266108" y="3162535"/>
            <a:ext cx="294762" cy="179141"/>
          </a:xfrm>
          <a:prstGeom prst="bentConnector2">
            <a:avLst/>
          </a:prstGeom>
          <a:solidFill>
            <a:srgbClr val="FFCCFF"/>
          </a:solidFill>
          <a:ln w="1905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フローチャート: 判断 56"/>
          <p:cNvSpPr/>
          <p:nvPr/>
        </p:nvSpPr>
        <p:spPr bwMode="auto">
          <a:xfrm>
            <a:off x="6754488" y="3054560"/>
            <a:ext cx="511620" cy="215949"/>
          </a:xfrm>
          <a:prstGeom prst="flowChartDecision">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cxnSp>
        <p:nvCxnSpPr>
          <p:cNvPr id="72" name="直線コネクタ 71"/>
          <p:cNvCxnSpPr>
            <a:stCxn id="63" idx="2"/>
          </p:cNvCxnSpPr>
          <p:nvPr/>
        </p:nvCxnSpPr>
        <p:spPr bwMode="auto">
          <a:xfrm>
            <a:off x="7560870" y="3510370"/>
            <a:ext cx="0" cy="91986"/>
          </a:xfrm>
          <a:prstGeom prst="line">
            <a:avLst/>
          </a:prstGeom>
          <a:solidFill>
            <a:srgbClr val="FFCCFF"/>
          </a:solidFill>
          <a:ln w="1905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テキスト ボックス 47">
            <a:extLst>
              <a:ext uri="{FF2B5EF4-FFF2-40B4-BE49-F238E27FC236}">
                <a16:creationId xmlns:a16="http://schemas.microsoft.com/office/drawing/2014/main" id="{A1C3B7B8-98E1-44D9-B003-BF6BCF555B2C}"/>
              </a:ext>
            </a:extLst>
          </p:cNvPr>
          <p:cNvSpPr txBox="1"/>
          <p:nvPr/>
        </p:nvSpPr>
        <p:spPr>
          <a:xfrm>
            <a:off x="787038" y="6606966"/>
            <a:ext cx="3864937"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※WinActor</a:t>
            </a:r>
            <a:r>
              <a:rPr lang="en-US" altLang="ja-JP" sz="800" baseline="300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は</a:t>
            </a:r>
            <a:r>
              <a:rPr lang="en-US" altLang="ja-JP" sz="800" dirty="0">
                <a:latin typeface="Meiryo UI" panose="020B0604030504040204" pitchFamily="50" charset="-128"/>
                <a:ea typeface="Meiryo UI" panose="020B0604030504040204" pitchFamily="50" charset="-128"/>
              </a:rPr>
              <a:t>NTT</a:t>
            </a:r>
            <a:r>
              <a:rPr lang="ja-JP" altLang="en-US" sz="800" dirty="0">
                <a:latin typeface="Meiryo UI" panose="020B0604030504040204" pitchFamily="50" charset="-128"/>
                <a:ea typeface="Meiryo UI" panose="020B0604030504040204" pitchFamily="50" charset="-128"/>
              </a:rPr>
              <a:t>アドバンステクノロジ株式会社の登録商標です。</a:t>
            </a:r>
            <a:endParaRPr lang="en-US" altLang="ja-JP" sz="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025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EFA318-EDC6-328B-ABC7-25EE675A307A}"/>
              </a:ext>
            </a:extLst>
          </p:cNvPr>
          <p:cNvSpPr>
            <a:spLocks noGrp="1"/>
          </p:cNvSpPr>
          <p:nvPr>
            <p:ph type="sldNum" sz="quarter" idx="12"/>
          </p:nvPr>
        </p:nvSpPr>
        <p:spPr/>
        <p:txBody>
          <a:bodyPr/>
          <a:lstStyle/>
          <a:p>
            <a:pPr defTabSz="422041" eaLnBrk="1" fontAlgn="auto" hangingPunct="1">
              <a:spcBef>
                <a:spcPts val="0"/>
              </a:spcBef>
              <a:spcAft>
                <a:spcPts val="0"/>
              </a:spcAft>
            </a:pPr>
            <a:fld id="{033B2F91-296A-3649-8916-2D881D18562C}" type="slidenum">
              <a:rPr lang="ja-JP" altLang="en-US" smtClean="0">
                <a:solidFill>
                  <a:prstClr val="black"/>
                </a:solidFill>
              </a:rPr>
              <a:pPr defTabSz="422041" eaLnBrk="1" fontAlgn="auto" hangingPunct="1">
                <a:spcBef>
                  <a:spcPts val="0"/>
                </a:spcBef>
                <a:spcAft>
                  <a:spcPts val="0"/>
                </a:spcAft>
              </a:pPr>
              <a:t>8</a:t>
            </a:fld>
            <a:endParaRPr lang="ja-JP" altLang="en-US" dirty="0">
              <a:solidFill>
                <a:prstClr val="black"/>
              </a:solidFill>
            </a:endParaRPr>
          </a:p>
        </p:txBody>
      </p:sp>
      <p:sp>
        <p:nvSpPr>
          <p:cNvPr id="2" name="タイトル 1">
            <a:extLst>
              <a:ext uri="{FF2B5EF4-FFF2-40B4-BE49-F238E27FC236}">
                <a16:creationId xmlns:a16="http://schemas.microsoft.com/office/drawing/2014/main" id="{7360FC20-E8FC-4C54-BFA2-B1A7FF98134F}"/>
              </a:ext>
            </a:extLst>
          </p:cNvPr>
          <p:cNvSpPr>
            <a:spLocks noGrp="1"/>
          </p:cNvSpPr>
          <p:nvPr>
            <p:ph type="title" idx="4294967295"/>
          </p:nvPr>
        </p:nvSpPr>
        <p:spPr>
          <a:xfrm>
            <a:off x="0" y="187325"/>
            <a:ext cx="8915400" cy="417513"/>
          </a:xfrm>
        </p:spPr>
        <p:txBody>
          <a:bodyPr anchor="t" anchorCtr="0">
            <a:normAutofit fontScale="90000"/>
          </a:bodyPr>
          <a:lstStyle/>
          <a:p>
            <a:r>
              <a:rPr kumimoji="1" lang="ja-JP" altLang="en-US" sz="2400" b="1" dirty="0">
                <a:latin typeface="Meiryo UI" panose="020B0604030504040204" pitchFamily="50" charset="-128"/>
                <a:ea typeface="Meiryo UI" panose="020B0604030504040204" pitchFamily="50" charset="-128"/>
              </a:rPr>
              <a:t>弊社内の </a:t>
            </a:r>
            <a:r>
              <a:rPr lang="en-US" altLang="ja-JP" sz="2400" b="1" dirty="0">
                <a:latin typeface="Meiryo UI" panose="020B0604030504040204" pitchFamily="50" charset="-128"/>
                <a:ea typeface="Meiryo UI" panose="020B0604030504040204" pitchFamily="50" charset="-128"/>
              </a:rPr>
              <a:t>【</a:t>
            </a:r>
            <a:r>
              <a:rPr lang="en-US" altLang="ja-JP" sz="2400" b="1" dirty="0" err="1">
                <a:latin typeface="Meiryo UI" panose="020B0604030504040204" pitchFamily="50" charset="-128"/>
                <a:ea typeface="Meiryo UI" panose="020B0604030504040204" pitchFamily="50" charset="-128"/>
              </a:rPr>
              <a:t>WinActor</a:t>
            </a:r>
            <a:r>
              <a:rPr lang="en-US" altLang="ja-JP" sz="2400" b="1"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活用状況</a:t>
            </a:r>
          </a:p>
        </p:txBody>
      </p:sp>
      <p:sp>
        <p:nvSpPr>
          <p:cNvPr id="4" name="コンテンツ プレースホルダー 2">
            <a:extLst>
              <a:ext uri="{FF2B5EF4-FFF2-40B4-BE49-F238E27FC236}">
                <a16:creationId xmlns:a16="http://schemas.microsoft.com/office/drawing/2014/main" id="{3747A6F5-BB76-4EC4-8F50-F36744F2F086}"/>
              </a:ext>
            </a:extLst>
          </p:cNvPr>
          <p:cNvSpPr txBox="1">
            <a:spLocks/>
          </p:cNvSpPr>
          <p:nvPr/>
        </p:nvSpPr>
        <p:spPr>
          <a:xfrm>
            <a:off x="857779" y="753664"/>
            <a:ext cx="8229600" cy="1106367"/>
          </a:xfrm>
          <a:prstGeom prst="rect">
            <a:avLst/>
          </a:prstGeom>
        </p:spPr>
        <p:txBody>
          <a:bodyPr>
            <a:noAutofit/>
          </a:bodyPr>
          <a:lstStyle>
            <a:lvl1pPr marL="342896" indent="-342896" algn="l" rtl="0" eaLnBrk="0" fontAlgn="base" hangingPunct="0">
              <a:spcBef>
                <a:spcPct val="20000"/>
              </a:spcBef>
              <a:spcAft>
                <a:spcPct val="0"/>
              </a:spcAft>
              <a:buChar char="•"/>
              <a:defRPr kumimoji="1">
                <a:solidFill>
                  <a:schemeClr val="tx1"/>
                </a:solidFill>
                <a:latin typeface="+mn-lt"/>
                <a:ea typeface="+mn-ea"/>
                <a:cs typeface="+mn-cs"/>
              </a:defRPr>
            </a:lvl1pPr>
            <a:lvl2pPr marL="742941" indent="-285746" algn="l" rtl="0" eaLnBrk="0" fontAlgn="base" hangingPunct="0">
              <a:spcBef>
                <a:spcPct val="20000"/>
              </a:spcBef>
              <a:spcAft>
                <a:spcPct val="0"/>
              </a:spcAft>
              <a:buChar char="–"/>
              <a:defRPr kumimoji="1">
                <a:solidFill>
                  <a:schemeClr val="tx1"/>
                </a:solidFill>
                <a:latin typeface="+mn-lt"/>
                <a:ea typeface="+mn-ea"/>
              </a:defRPr>
            </a:lvl2pPr>
            <a:lvl3pPr marL="1142987" indent="-228597" algn="l" rtl="0" eaLnBrk="0" fontAlgn="base" hangingPunct="0">
              <a:spcBef>
                <a:spcPct val="20000"/>
              </a:spcBef>
              <a:spcAft>
                <a:spcPct val="0"/>
              </a:spcAft>
              <a:buChar char="•"/>
              <a:defRPr kumimoji="1">
                <a:solidFill>
                  <a:schemeClr val="tx1"/>
                </a:solidFill>
                <a:latin typeface="+mn-lt"/>
                <a:ea typeface="+mn-ea"/>
              </a:defRPr>
            </a:lvl3pPr>
            <a:lvl4pPr marL="1600181" indent="-228597" algn="l" rtl="0" eaLnBrk="0" fontAlgn="base" hangingPunct="0">
              <a:spcBef>
                <a:spcPct val="20000"/>
              </a:spcBef>
              <a:spcAft>
                <a:spcPct val="0"/>
              </a:spcAft>
              <a:buChar char="–"/>
              <a:defRPr kumimoji="1">
                <a:solidFill>
                  <a:schemeClr val="tx1"/>
                </a:solidFill>
                <a:latin typeface="+mn-lt"/>
                <a:ea typeface="+mn-ea"/>
              </a:defRPr>
            </a:lvl4pPr>
            <a:lvl5pPr marL="2057376" indent="-228597" algn="l" rtl="0" eaLnBrk="0" fontAlgn="base" hangingPunct="0">
              <a:spcBef>
                <a:spcPct val="20000"/>
              </a:spcBef>
              <a:spcAft>
                <a:spcPct val="0"/>
              </a:spcAft>
              <a:buChar char="»"/>
              <a:defRPr kumimoji="1">
                <a:solidFill>
                  <a:schemeClr val="tx1"/>
                </a:solidFill>
                <a:latin typeface="+mn-lt"/>
                <a:ea typeface="+mn-ea"/>
              </a:defRPr>
            </a:lvl5pPr>
            <a:lvl6pPr marL="2514570" indent="-228597" algn="l" rtl="0" fontAlgn="base">
              <a:spcBef>
                <a:spcPct val="20000"/>
              </a:spcBef>
              <a:spcAft>
                <a:spcPct val="0"/>
              </a:spcAft>
              <a:buChar char="»"/>
              <a:defRPr kumimoji="1">
                <a:solidFill>
                  <a:schemeClr val="tx1"/>
                </a:solidFill>
                <a:latin typeface="+mn-lt"/>
                <a:ea typeface="+mn-ea"/>
              </a:defRPr>
            </a:lvl6pPr>
            <a:lvl7pPr marL="2971766" indent="-228597" algn="l" rtl="0" fontAlgn="base">
              <a:spcBef>
                <a:spcPct val="20000"/>
              </a:spcBef>
              <a:spcAft>
                <a:spcPct val="0"/>
              </a:spcAft>
              <a:buChar char="»"/>
              <a:defRPr kumimoji="1">
                <a:solidFill>
                  <a:schemeClr val="tx1"/>
                </a:solidFill>
                <a:latin typeface="+mn-lt"/>
                <a:ea typeface="+mn-ea"/>
              </a:defRPr>
            </a:lvl7pPr>
            <a:lvl8pPr marL="3428960" indent="-228597" algn="l" rtl="0" fontAlgn="base">
              <a:spcBef>
                <a:spcPct val="20000"/>
              </a:spcBef>
              <a:spcAft>
                <a:spcPct val="0"/>
              </a:spcAft>
              <a:buChar char="»"/>
              <a:defRPr kumimoji="1">
                <a:solidFill>
                  <a:schemeClr val="tx1"/>
                </a:solidFill>
                <a:latin typeface="+mn-lt"/>
                <a:ea typeface="+mn-ea"/>
              </a:defRPr>
            </a:lvl8pPr>
            <a:lvl9pPr marL="3886155" indent="-228597" algn="l" rtl="0" fontAlgn="base">
              <a:spcBef>
                <a:spcPct val="20000"/>
              </a:spcBef>
              <a:spcAft>
                <a:spcPct val="0"/>
              </a:spcAft>
              <a:buChar char="»"/>
              <a:defRPr kumimoji="1">
                <a:solidFill>
                  <a:schemeClr val="tx1"/>
                </a:solidFill>
                <a:latin typeface="+mn-lt"/>
                <a:ea typeface="+mn-ea"/>
              </a:defRPr>
            </a:lvl9pPr>
          </a:lstStyle>
          <a:p>
            <a:pPr marL="0" indent="0">
              <a:buNone/>
            </a:pPr>
            <a:r>
              <a:rPr lang="ja-JP" altLang="en-US" kern="0" dirty="0">
                <a:latin typeface="Meiryo UI" panose="020B0604030504040204" pitchFamily="50" charset="-128"/>
                <a:ea typeface="Meiryo UI" panose="020B0604030504040204" pitchFamily="50" charset="-128"/>
              </a:rPr>
              <a:t>弊社では自社内での</a:t>
            </a:r>
            <a:r>
              <a:rPr lang="en-US" altLang="ja-JP" kern="0" dirty="0">
                <a:latin typeface="Meiryo UI" panose="020B0604030504040204" pitchFamily="50" charset="-128"/>
                <a:ea typeface="Meiryo UI" panose="020B0604030504040204" pitchFamily="50" charset="-128"/>
              </a:rPr>
              <a:t>WinAcrtor</a:t>
            </a:r>
            <a:r>
              <a:rPr lang="ja-JP" altLang="en-US" kern="0" dirty="0">
                <a:latin typeface="Meiryo UI" panose="020B0604030504040204" pitchFamily="50" charset="-128"/>
                <a:ea typeface="Meiryo UI" panose="020B0604030504040204" pitchFamily="50" charset="-128"/>
              </a:rPr>
              <a:t>を活用中。</a:t>
            </a:r>
            <a:endParaRPr lang="en-US" altLang="ja-JP" kern="0" dirty="0">
              <a:latin typeface="Meiryo UI" panose="020B0604030504040204" pitchFamily="50" charset="-128"/>
              <a:ea typeface="Meiryo UI" panose="020B0604030504040204" pitchFamily="50" charset="-128"/>
            </a:endParaRPr>
          </a:p>
          <a:p>
            <a:pPr marL="0" indent="0">
              <a:buNone/>
            </a:pPr>
            <a:r>
              <a:rPr lang="ja-JP" altLang="en-US" kern="0" dirty="0">
                <a:latin typeface="Meiryo UI" panose="020B0604030504040204" pitchFamily="50" charset="-128"/>
                <a:ea typeface="Meiryo UI" panose="020B0604030504040204" pitchFamily="50" charset="-128"/>
              </a:rPr>
              <a:t>現在 </a:t>
            </a:r>
            <a:r>
              <a:rPr lang="ja-JP" altLang="en-US" b="1" kern="0" dirty="0">
                <a:solidFill>
                  <a:srgbClr val="FF0000"/>
                </a:solidFill>
                <a:latin typeface="Meiryo UI" panose="020B0604030504040204" pitchFamily="50" charset="-128"/>
                <a:ea typeface="Meiryo UI" panose="020B0604030504040204" pitchFamily="50" charset="-128"/>
              </a:rPr>
              <a:t>約</a:t>
            </a:r>
            <a:r>
              <a:rPr lang="en-US" altLang="ja-JP" b="1" kern="0" dirty="0">
                <a:solidFill>
                  <a:srgbClr val="FF0000"/>
                </a:solidFill>
                <a:latin typeface="Meiryo UI" panose="020B0604030504040204" pitchFamily="50" charset="-128"/>
                <a:ea typeface="Meiryo UI" panose="020B0604030504040204" pitchFamily="50" charset="-128"/>
              </a:rPr>
              <a:t>1,000</a:t>
            </a:r>
            <a:r>
              <a:rPr lang="ja-JP" altLang="en-US" b="1" kern="0" dirty="0">
                <a:solidFill>
                  <a:srgbClr val="FF0000"/>
                </a:solidFill>
                <a:latin typeface="Meiryo UI" panose="020B0604030504040204" pitchFamily="50" charset="-128"/>
                <a:ea typeface="Meiryo UI" panose="020B0604030504040204" pitchFamily="50" charset="-128"/>
              </a:rPr>
              <a:t>ライセンスを活用し、約</a:t>
            </a:r>
            <a:r>
              <a:rPr lang="en-US" altLang="ja-JP" b="1" kern="0" dirty="0">
                <a:solidFill>
                  <a:srgbClr val="FF0000"/>
                </a:solidFill>
                <a:latin typeface="Meiryo UI" panose="020B0604030504040204" pitchFamily="50" charset="-128"/>
                <a:ea typeface="Meiryo UI" panose="020B0604030504040204" pitchFamily="50" charset="-128"/>
              </a:rPr>
              <a:t>300</a:t>
            </a:r>
            <a:r>
              <a:rPr lang="ja-JP" altLang="en-US" b="1" kern="0" dirty="0">
                <a:solidFill>
                  <a:srgbClr val="FF0000"/>
                </a:solidFill>
                <a:latin typeface="Meiryo UI" panose="020B0604030504040204" pitchFamily="50" charset="-128"/>
                <a:ea typeface="Meiryo UI" panose="020B0604030504040204" pitchFamily="50" charset="-128"/>
              </a:rPr>
              <a:t>種類のシナリオ</a:t>
            </a:r>
            <a:r>
              <a:rPr lang="ja-JP" altLang="en-US" b="1" kern="0" dirty="0">
                <a:latin typeface="Meiryo UI" panose="020B0604030504040204" pitchFamily="50" charset="-128"/>
                <a:ea typeface="Meiryo UI" panose="020B0604030504040204" pitchFamily="50" charset="-128"/>
              </a:rPr>
              <a:t>により</a:t>
            </a:r>
            <a:endParaRPr lang="en-US" altLang="ja-JP" b="1" kern="0" dirty="0">
              <a:latin typeface="Meiryo UI" panose="020B0604030504040204" pitchFamily="50" charset="-128"/>
              <a:ea typeface="Meiryo UI" panose="020B0604030504040204" pitchFamily="50" charset="-128"/>
            </a:endParaRPr>
          </a:p>
          <a:p>
            <a:pPr marL="0" indent="0">
              <a:buNone/>
            </a:pPr>
            <a:r>
              <a:rPr lang="ja-JP" altLang="en-US" kern="0" dirty="0">
                <a:latin typeface="Meiryo UI" panose="020B0604030504040204" pitchFamily="50" charset="-128"/>
                <a:ea typeface="Meiryo UI" panose="020B0604030504040204" pitchFamily="50" charset="-128"/>
              </a:rPr>
              <a:t>さまざまな業務を自動で行っております。</a:t>
            </a:r>
            <a:endParaRPr lang="en-US" altLang="ja-JP" kern="0" dirty="0">
              <a:latin typeface="Meiryo UI" panose="020B0604030504040204" pitchFamily="50" charset="-128"/>
              <a:ea typeface="Meiryo UI" panose="020B0604030504040204" pitchFamily="50" charset="-128"/>
            </a:endParaRPr>
          </a:p>
        </p:txBody>
      </p:sp>
      <p:sp>
        <p:nvSpPr>
          <p:cNvPr id="6" name="矢印: 下 5">
            <a:extLst>
              <a:ext uri="{FF2B5EF4-FFF2-40B4-BE49-F238E27FC236}">
                <a16:creationId xmlns:a16="http://schemas.microsoft.com/office/drawing/2014/main" id="{E9DEFCA8-1A08-439D-A2A2-94BB8D12C0B7}"/>
              </a:ext>
            </a:extLst>
          </p:cNvPr>
          <p:cNvSpPr/>
          <p:nvPr/>
        </p:nvSpPr>
        <p:spPr bwMode="auto">
          <a:xfrm rot="16200000">
            <a:off x="4603958" y="2432273"/>
            <a:ext cx="755076" cy="3174565"/>
          </a:xfrm>
          <a:prstGeom prst="downArrow">
            <a:avLst>
              <a:gd name="adj1" fmla="val 50000"/>
              <a:gd name="adj2" fmla="val 62252"/>
            </a:avLst>
          </a:prstGeom>
          <a:solidFill>
            <a:schemeClr val="accent5">
              <a:lumMod val="75000"/>
            </a:schemeClr>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F20D007-0395-4132-B72B-E0429F04F666}"/>
              </a:ext>
            </a:extLst>
          </p:cNvPr>
          <p:cNvSpPr txBox="1"/>
          <p:nvPr/>
        </p:nvSpPr>
        <p:spPr>
          <a:xfrm>
            <a:off x="3286951" y="3070012"/>
            <a:ext cx="3348368" cy="646331"/>
          </a:xfrm>
          <a:prstGeom prst="rect">
            <a:avLst/>
          </a:prstGeom>
          <a:noFill/>
        </p:spPr>
        <p:txBody>
          <a:bodyPr wrap="square" rtlCol="0">
            <a:spAutoFit/>
          </a:bodyPr>
          <a:lstStyle/>
          <a:p>
            <a:pPr algn="ctr"/>
            <a:r>
              <a:rPr lang="ja-JP" altLang="en-US" sz="2000" b="1" dirty="0">
                <a:solidFill>
                  <a:srgbClr val="FF0000"/>
                </a:solidFill>
                <a:latin typeface="Meiryo UI" panose="020B0604030504040204" pitchFamily="50" charset="-128"/>
                <a:ea typeface="Meiryo UI" panose="020B0604030504040204" pitchFamily="50" charset="-128"/>
              </a:rPr>
              <a:t>さまざまな業務に適用</a:t>
            </a:r>
            <a:endParaRPr lang="en-US" altLang="ja-JP" sz="2000" b="1" dirty="0">
              <a:solidFill>
                <a:srgbClr val="FF0000"/>
              </a:solidFill>
              <a:latin typeface="Meiryo UI" panose="020B0604030504040204" pitchFamily="50" charset="-128"/>
              <a:ea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rPr>
              <a:t>(Excel―</a:t>
            </a:r>
            <a:r>
              <a:rPr lang="ja-JP" altLang="en-US" sz="1600" b="1" dirty="0">
                <a:latin typeface="Meiryo UI" panose="020B0604030504040204" pitchFamily="50" charset="-128"/>
                <a:ea typeface="Meiryo UI" panose="020B0604030504040204" pitchFamily="50" charset="-128"/>
              </a:rPr>
              <a:t>システム間の転記など</a:t>
            </a:r>
            <a:r>
              <a:rPr lang="en-US" altLang="ja-JP" sz="1600" b="1" dirty="0">
                <a:latin typeface="Meiryo UI" panose="020B0604030504040204" pitchFamily="50" charset="-128"/>
                <a:ea typeface="Meiryo UI" panose="020B0604030504040204" pitchFamily="50" charset="-128"/>
              </a:rPr>
              <a:t>)</a:t>
            </a:r>
          </a:p>
        </p:txBody>
      </p:sp>
      <p:pic>
        <p:nvPicPr>
          <p:cNvPr id="24" name="グラフィックス 23" descr="矢印: 反時計回りの曲線">
            <a:extLst>
              <a:ext uri="{FF2B5EF4-FFF2-40B4-BE49-F238E27FC236}">
                <a16:creationId xmlns:a16="http://schemas.microsoft.com/office/drawing/2014/main" id="{8FCCE58A-AA5E-49E7-A3FE-EB1BCE6C9A04}"/>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4673940" flipV="1">
            <a:off x="4162078" y="4183171"/>
            <a:ext cx="1303424" cy="1303424"/>
          </a:xfrm>
          <a:prstGeom prst="rect">
            <a:avLst/>
          </a:prstGeom>
        </p:spPr>
      </p:pic>
      <p:grpSp>
        <p:nvGrpSpPr>
          <p:cNvPr id="27" name="グループ化 26">
            <a:extLst>
              <a:ext uri="{FF2B5EF4-FFF2-40B4-BE49-F238E27FC236}">
                <a16:creationId xmlns:a16="http://schemas.microsoft.com/office/drawing/2014/main" id="{40335458-F77D-4617-BB15-1325CB0AA505}"/>
              </a:ext>
            </a:extLst>
          </p:cNvPr>
          <p:cNvGrpSpPr/>
          <p:nvPr/>
        </p:nvGrpSpPr>
        <p:grpSpPr>
          <a:xfrm>
            <a:off x="5439842" y="4262808"/>
            <a:ext cx="1101598" cy="1092569"/>
            <a:chOff x="1339792" y="4120417"/>
            <a:chExt cx="1101598" cy="1092569"/>
          </a:xfrm>
        </p:grpSpPr>
        <p:pic>
          <p:nvPicPr>
            <p:cNvPr id="9" name="グラフィックス 8" descr="コンピューター">
              <a:extLst>
                <a:ext uri="{FF2B5EF4-FFF2-40B4-BE49-F238E27FC236}">
                  <a16:creationId xmlns:a16="http://schemas.microsoft.com/office/drawing/2014/main" id="{ADCAFDE3-3BCE-4E17-B4FE-3ED6AF32EB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256" y="4120417"/>
              <a:ext cx="1005840" cy="1005840"/>
            </a:xfrm>
            <a:prstGeom prst="rect">
              <a:avLst/>
            </a:prstGeom>
          </p:spPr>
        </p:pic>
        <p:sp>
          <p:nvSpPr>
            <p:cNvPr id="26" name="テキスト ボックス 25">
              <a:extLst>
                <a:ext uri="{FF2B5EF4-FFF2-40B4-BE49-F238E27FC236}">
                  <a16:creationId xmlns:a16="http://schemas.microsoft.com/office/drawing/2014/main" id="{86678E1D-0811-434D-BBF0-5DB2CAE5269F}"/>
                </a:ext>
              </a:extLst>
            </p:cNvPr>
            <p:cNvSpPr txBox="1"/>
            <p:nvPr/>
          </p:nvSpPr>
          <p:spPr>
            <a:xfrm>
              <a:off x="1339792" y="4937782"/>
              <a:ext cx="1101598" cy="275204"/>
            </a:xfrm>
            <a:prstGeom prst="rect">
              <a:avLst/>
            </a:prstGeom>
            <a:noFill/>
          </p:spPr>
          <p:txBody>
            <a:bodyPr wrap="square" rtlCol="0">
              <a:spAutoFit/>
            </a:bodyPr>
            <a:lstStyle/>
            <a:p>
              <a:pPr algn="ctr">
                <a:lnSpc>
                  <a:spcPct val="110000"/>
                </a:lnSpc>
                <a:spcBef>
                  <a:spcPts val="200"/>
                </a:spcBef>
                <a:spcAft>
                  <a:spcPts val="200"/>
                </a:spcAft>
              </a:pP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各種システム</a:t>
              </a:r>
              <a:endPar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5" name="四角形: 角を丸くする 4">
            <a:extLst>
              <a:ext uri="{FF2B5EF4-FFF2-40B4-BE49-F238E27FC236}">
                <a16:creationId xmlns:a16="http://schemas.microsoft.com/office/drawing/2014/main" id="{2ABA00CD-97AC-4D2E-BB84-9A6223600BD7}"/>
              </a:ext>
            </a:extLst>
          </p:cNvPr>
          <p:cNvSpPr/>
          <p:nvPr/>
        </p:nvSpPr>
        <p:spPr bwMode="auto">
          <a:xfrm>
            <a:off x="488152" y="2054431"/>
            <a:ext cx="2909665" cy="3889169"/>
          </a:xfrm>
          <a:prstGeom prst="roundRect">
            <a:avLst/>
          </a:prstGeom>
          <a:noFill/>
          <a:ln w="3810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2400" b="1" dirty="0">
                <a:latin typeface="Meiryo UI" panose="020B0604030504040204" pitchFamily="50" charset="-128"/>
                <a:ea typeface="Meiryo UI" panose="020B0604030504040204" pitchFamily="50" charset="-128"/>
              </a:rPr>
              <a:t>WinActor</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b="1" dirty="0">
                <a:latin typeface="Meiryo UI" panose="020B0604030504040204" pitchFamily="50" charset="-128"/>
                <a:ea typeface="Meiryo UI" panose="020B0604030504040204" pitchFamily="50" charset="-128"/>
              </a:rPr>
              <a:t>活用開始</a:t>
            </a:r>
            <a:endParaRPr lang="en-US" altLang="ja-JP" sz="2400"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A0E6D03A-20BD-4F2E-B450-0A360303C1FB}"/>
              </a:ext>
            </a:extLst>
          </p:cNvPr>
          <p:cNvSpPr/>
          <p:nvPr/>
        </p:nvSpPr>
        <p:spPr bwMode="auto">
          <a:xfrm>
            <a:off x="6577262" y="2054431"/>
            <a:ext cx="2688142" cy="3889169"/>
          </a:xfrm>
          <a:prstGeom prst="roundRect">
            <a:avLst/>
          </a:prstGeom>
          <a:noFill/>
          <a:ln w="3810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b="1" dirty="0">
                <a:solidFill>
                  <a:srgbClr val="FF0000"/>
                </a:solidFill>
                <a:latin typeface="Meiryo UI" panose="020B0604030504040204" pitchFamily="50" charset="-128"/>
                <a:ea typeface="Meiryo UI" panose="020B0604030504040204" pitchFamily="50" charset="-128"/>
              </a:rPr>
              <a:t>約</a:t>
            </a:r>
            <a:r>
              <a:rPr lang="en-US" altLang="ja-JP" sz="2400" b="1" dirty="0">
                <a:solidFill>
                  <a:srgbClr val="FF0000"/>
                </a:solidFill>
                <a:latin typeface="Meiryo UI" panose="020B0604030504040204" pitchFamily="50" charset="-128"/>
                <a:ea typeface="Meiryo UI" panose="020B0604030504040204" pitchFamily="50" charset="-128"/>
              </a:rPr>
              <a:t>300</a:t>
            </a:r>
            <a:r>
              <a:rPr lang="ja-JP" altLang="en-US" sz="2400" b="1" dirty="0">
                <a:solidFill>
                  <a:srgbClr val="FF0000"/>
                </a:solidFill>
                <a:latin typeface="Meiryo UI" panose="020B0604030504040204" pitchFamily="50" charset="-128"/>
                <a:ea typeface="Meiryo UI" panose="020B0604030504040204" pitchFamily="50" charset="-128"/>
              </a:rPr>
              <a:t>シナリオ</a:t>
            </a:r>
            <a:endParaRPr lang="en-US" altLang="ja-JP" sz="2400" b="1" dirty="0">
              <a:solidFill>
                <a:srgbClr val="FF0000"/>
              </a:solidFill>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を稼働中</a:t>
            </a:r>
            <a:endParaRPr kumimoji="1" lang="en-US" altLang="ja-JP" sz="2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(2020</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年現在）</a:t>
            </a:r>
          </a:p>
        </p:txBody>
      </p:sp>
      <p:grpSp>
        <p:nvGrpSpPr>
          <p:cNvPr id="12" name="グループ化 11"/>
          <p:cNvGrpSpPr/>
          <p:nvPr/>
        </p:nvGrpSpPr>
        <p:grpSpPr>
          <a:xfrm>
            <a:off x="3595488" y="4415426"/>
            <a:ext cx="621146" cy="766174"/>
            <a:chOff x="4404591" y="4262808"/>
            <a:chExt cx="567988" cy="700604"/>
          </a:xfrm>
        </p:grpSpPr>
        <p:sp>
          <p:nvSpPr>
            <p:cNvPr id="10" name="1 つの角を切り取った四角形 9"/>
            <p:cNvSpPr/>
            <p:nvPr/>
          </p:nvSpPr>
          <p:spPr bwMode="auto">
            <a:xfrm>
              <a:off x="4404591" y="4262808"/>
              <a:ext cx="567988" cy="700604"/>
            </a:xfrm>
            <a:prstGeom prst="snip1Rect">
              <a:avLst>
                <a:gd name="adj" fmla="val 31201"/>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chemeClr val="bg1"/>
                  </a:solidFill>
                  <a:effectLst/>
                  <a:latin typeface="Arial" pitchFamily="34" charset="0"/>
                  <a:ea typeface="HGP創英角ｺﾞｼｯｸUB" pitchFamily="50" charset="-128"/>
                </a:rPr>
                <a:t>Excel</a:t>
              </a: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chemeClr val="bg1"/>
                  </a:solidFill>
                  <a:effectLst/>
                  <a:latin typeface="Arial" pitchFamily="34" charset="0"/>
                  <a:ea typeface="HGP創英角ｺﾞｼｯｸUB" pitchFamily="50" charset="-128"/>
                </a:rPr>
                <a:t>/CSV</a:t>
              </a:r>
              <a:endParaRPr kumimoji="1" lang="ja-JP" altLang="en-US" sz="1200" b="1" i="0" u="none" strike="noStrike" cap="none" normalizeH="0" baseline="0" dirty="0">
                <a:ln>
                  <a:noFill/>
                </a:ln>
                <a:solidFill>
                  <a:schemeClr val="bg1"/>
                </a:solidFill>
                <a:effectLst/>
                <a:latin typeface="Arial" pitchFamily="34" charset="0"/>
                <a:ea typeface="HGP創英角ｺﾞｼｯｸUB" pitchFamily="50" charset="-128"/>
              </a:endParaRPr>
            </a:p>
          </p:txBody>
        </p:sp>
        <p:sp>
          <p:nvSpPr>
            <p:cNvPr id="11" name="直角三角形 10"/>
            <p:cNvSpPr/>
            <p:nvPr/>
          </p:nvSpPr>
          <p:spPr bwMode="auto">
            <a:xfrm>
              <a:off x="4791074" y="4265348"/>
              <a:ext cx="181505" cy="176477"/>
            </a:xfrm>
            <a:custGeom>
              <a:avLst/>
              <a:gdLst>
                <a:gd name="connsiteX0" fmla="*/ 0 w 181505"/>
                <a:gd name="connsiteY0" fmla="*/ 179017 h 179017"/>
                <a:gd name="connsiteX1" fmla="*/ 0 w 181505"/>
                <a:gd name="connsiteY1" fmla="*/ 0 h 179017"/>
                <a:gd name="connsiteX2" fmla="*/ 181505 w 181505"/>
                <a:gd name="connsiteY2" fmla="*/ 179017 h 179017"/>
                <a:gd name="connsiteX3" fmla="*/ 0 w 181505"/>
                <a:gd name="connsiteY3" fmla="*/ 179017 h 179017"/>
                <a:gd name="connsiteX0" fmla="*/ 181505 w 181505"/>
                <a:gd name="connsiteY0" fmla="*/ 87577 h 87577"/>
                <a:gd name="connsiteX1" fmla="*/ 0 w 181505"/>
                <a:gd name="connsiteY1" fmla="*/ 87577 h 87577"/>
                <a:gd name="connsiteX2" fmla="*/ 91440 w 181505"/>
                <a:gd name="connsiteY2" fmla="*/ 0 h 87577"/>
                <a:gd name="connsiteX0" fmla="*/ 181505 w 181505"/>
                <a:gd name="connsiteY0" fmla="*/ 176477 h 176477"/>
                <a:gd name="connsiteX1" fmla="*/ 0 w 181505"/>
                <a:gd name="connsiteY1" fmla="*/ 176477 h 176477"/>
                <a:gd name="connsiteX2" fmla="*/ 2540 w 181505"/>
                <a:gd name="connsiteY2" fmla="*/ 0 h 176477"/>
              </a:gdLst>
              <a:ahLst/>
              <a:cxnLst>
                <a:cxn ang="0">
                  <a:pos x="connsiteX0" y="connsiteY0"/>
                </a:cxn>
                <a:cxn ang="0">
                  <a:pos x="connsiteX1" y="connsiteY1"/>
                </a:cxn>
                <a:cxn ang="0">
                  <a:pos x="connsiteX2" y="connsiteY2"/>
                </a:cxn>
              </a:cxnLst>
              <a:rect l="l" t="t" r="r" b="b"/>
              <a:pathLst>
                <a:path w="181505" h="176477">
                  <a:moveTo>
                    <a:pt x="181505" y="176477"/>
                  </a:moveTo>
                  <a:lnTo>
                    <a:pt x="0" y="176477"/>
                  </a:lnTo>
                  <a:cubicBezTo>
                    <a:pt x="0" y="116805"/>
                    <a:pt x="2540" y="0"/>
                    <a:pt x="2540" y="0"/>
                  </a:cubicBezTo>
                </a:path>
              </a:pathLst>
            </a:cu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HGP創英角ｺﾞｼｯｸUB" pitchFamily="50" charset="-128"/>
              </a:endParaRPr>
            </a:p>
          </p:txBody>
        </p:sp>
      </p:grpSp>
    </p:spTree>
    <p:extLst>
      <p:ext uri="{BB962C8B-B14F-4D97-AF65-F5344CB8AC3E}">
        <p14:creationId xmlns:p14="http://schemas.microsoft.com/office/powerpoint/2010/main" val="10778995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5613</TotalTime>
  <Words>4979</Words>
  <Application>Microsoft Office PowerPoint</Application>
  <PresentationFormat>A4 210 x 297 mm</PresentationFormat>
  <Paragraphs>784</Paragraphs>
  <Slides>27</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27</vt:i4>
      </vt:variant>
    </vt:vector>
  </HeadingPairs>
  <TitlesOfParts>
    <vt:vector size="41" baseType="lpstr">
      <vt:lpstr>HGP創英角ｺﾞｼｯｸUB</vt:lpstr>
      <vt:lpstr>HG行書体</vt:lpstr>
      <vt:lpstr>Meiryo UI</vt:lpstr>
      <vt:lpstr>MS UI Gothic</vt:lpstr>
      <vt:lpstr>メイリオ</vt:lpstr>
      <vt:lpstr>游ゴシック</vt:lpstr>
      <vt:lpstr>Arial</vt:lpstr>
      <vt:lpstr>Arial Black</vt:lpstr>
      <vt:lpstr>Calibri</vt:lpstr>
      <vt:lpstr>Calibri Light</vt:lpstr>
      <vt:lpstr>Rockwell Extra Bold</vt:lpstr>
      <vt:lpstr>Times New Roman</vt:lpstr>
      <vt:lpstr>Office テーマ</vt:lpstr>
      <vt:lpstr>1_Office テーマ</vt:lpstr>
      <vt:lpstr>WinActorのご紹介</vt:lpstr>
      <vt:lpstr>PowerPoint プレゼンテーション</vt:lpstr>
      <vt:lpstr>RPA導入背景</vt:lpstr>
      <vt:lpstr>よくあるお客さまの課題</vt:lpstr>
      <vt:lpstr>RPAのご紹介</vt:lpstr>
      <vt:lpstr>RPAの特徴</vt:lpstr>
      <vt:lpstr>RPAの導入メリット</vt:lpstr>
      <vt:lpstr>RPAツール 【WinActor®】 のご紹介</vt:lpstr>
      <vt:lpstr>弊社内の 【WinActor】 活用状況</vt:lpstr>
      <vt:lpstr>RPA導入に効果的な業務</vt:lpstr>
      <vt:lpstr>PowerPoint プレゼンテーション</vt:lpstr>
      <vt:lpstr>検討から導入・運用までサポート</vt:lpstr>
      <vt:lpstr>フル機能版ライセンスと実行版ライセンスの違い</vt:lpstr>
      <vt:lpstr>PowerPoint プレゼンテーション</vt:lpstr>
      <vt:lpstr>【その他サービス】　さまざまソリューションをご提供</vt:lpstr>
      <vt:lpstr>動作環境</vt:lpstr>
      <vt:lpstr>サポートメニューご提供価格</vt:lpstr>
      <vt:lpstr>PowerPoint プレゼンテーション</vt:lpstr>
      <vt:lpstr> ハンズオンセミナー</vt:lpstr>
      <vt:lpstr> シナリオ作成勉強会</vt:lpstr>
      <vt:lpstr>　　　 シナリオ作成技術支援</vt:lpstr>
      <vt:lpstr>          WinActorあんしんサポート</vt:lpstr>
      <vt:lpstr>　　　 WinActor eラーニングサービス</vt:lpstr>
      <vt:lpstr>　　　　シナリオコンテンツ</vt:lpstr>
      <vt:lpstr>　　　導入後フォローウェビナー</vt:lpstr>
      <vt:lpstr>　　　 ステップアップウェビナー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5852257</dc:creator>
  <cp:lastModifiedBy>Risako Tajima (田島 里紗子)</cp:lastModifiedBy>
  <cp:revision>337</cp:revision>
  <cp:lastPrinted>2021-07-02T02:09:01Z</cp:lastPrinted>
  <dcterms:created xsi:type="dcterms:W3CDTF">2017-11-24T08:17:18Z</dcterms:created>
  <dcterms:modified xsi:type="dcterms:W3CDTF">2025-04-02T08:22:23Z</dcterms:modified>
</cp:coreProperties>
</file>